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3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4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5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769" r:id="rId5"/>
    <p:sldMasterId id="2147483790" r:id="rId6"/>
    <p:sldMasterId id="2147483833" r:id="rId7"/>
    <p:sldMasterId id="2147483869" r:id="rId8"/>
    <p:sldMasterId id="2147483901" r:id="rId9"/>
  </p:sldMasterIdLst>
  <p:notesMasterIdLst>
    <p:notesMasterId r:id="rId242"/>
  </p:notesMasterIdLst>
  <p:handoutMasterIdLst>
    <p:handoutMasterId r:id="rId243"/>
  </p:handoutMasterIdLst>
  <p:sldIdLst>
    <p:sldId id="399" r:id="rId10"/>
    <p:sldId id="709" r:id="rId11"/>
    <p:sldId id="632" r:id="rId12"/>
    <p:sldId id="999" r:id="rId13"/>
    <p:sldId id="1000" r:id="rId14"/>
    <p:sldId id="1001" r:id="rId15"/>
    <p:sldId id="1002" r:id="rId16"/>
    <p:sldId id="1003" r:id="rId17"/>
    <p:sldId id="465" r:id="rId18"/>
    <p:sldId id="1074" r:id="rId19"/>
    <p:sldId id="1005" r:id="rId20"/>
    <p:sldId id="1006" r:id="rId21"/>
    <p:sldId id="1007" r:id="rId22"/>
    <p:sldId id="1122" r:id="rId23"/>
    <p:sldId id="1009" r:id="rId24"/>
    <p:sldId id="1010" r:id="rId25"/>
    <p:sldId id="1011" r:id="rId26"/>
    <p:sldId id="1012" r:id="rId27"/>
    <p:sldId id="1013" r:id="rId28"/>
    <p:sldId id="1014" r:id="rId29"/>
    <p:sldId id="1015" r:id="rId30"/>
    <p:sldId id="1016" r:id="rId31"/>
    <p:sldId id="1017" r:id="rId32"/>
    <p:sldId id="1018" r:id="rId33"/>
    <p:sldId id="1019" r:id="rId34"/>
    <p:sldId id="1075" r:id="rId35"/>
    <p:sldId id="1121" r:id="rId36"/>
    <p:sldId id="1022" r:id="rId37"/>
    <p:sldId id="1024" r:id="rId38"/>
    <p:sldId id="1023" r:id="rId39"/>
    <p:sldId id="1026" r:id="rId40"/>
    <p:sldId id="1025" r:id="rId41"/>
    <p:sldId id="1077" r:id="rId42"/>
    <p:sldId id="1034" r:id="rId43"/>
    <p:sldId id="1035" r:id="rId44"/>
    <p:sldId id="1036" r:id="rId45"/>
    <p:sldId id="1037" r:id="rId46"/>
    <p:sldId id="1038" r:id="rId47"/>
    <p:sldId id="1039" r:id="rId48"/>
    <p:sldId id="1040" r:id="rId49"/>
    <p:sldId id="1076" r:id="rId50"/>
    <p:sldId id="1028" r:id="rId51"/>
    <p:sldId id="1029" r:id="rId52"/>
    <p:sldId id="1030" r:id="rId53"/>
    <p:sldId id="1031" r:id="rId54"/>
    <p:sldId id="1032" r:id="rId55"/>
    <p:sldId id="1079" r:id="rId56"/>
    <p:sldId id="1050" r:id="rId57"/>
    <p:sldId id="1051" r:id="rId58"/>
    <p:sldId id="1052" r:id="rId59"/>
    <p:sldId id="1078" r:id="rId60"/>
    <p:sldId id="1042" r:id="rId61"/>
    <p:sldId id="1043" r:id="rId62"/>
    <p:sldId id="1044" r:id="rId63"/>
    <p:sldId id="1045" r:id="rId64"/>
    <p:sldId id="1046" r:id="rId65"/>
    <p:sldId id="1047" r:id="rId66"/>
    <p:sldId id="1048" r:id="rId67"/>
    <p:sldId id="1080" r:id="rId68"/>
    <p:sldId id="1123" r:id="rId69"/>
    <p:sldId id="1124" r:id="rId70"/>
    <p:sldId id="1056" r:id="rId71"/>
    <p:sldId id="1125" r:id="rId72"/>
    <p:sldId id="1058" r:id="rId73"/>
    <p:sldId id="1059" r:id="rId74"/>
    <p:sldId id="1060" r:id="rId75"/>
    <p:sldId id="1061" r:id="rId76"/>
    <p:sldId id="1062" r:id="rId77"/>
    <p:sldId id="1063" r:id="rId78"/>
    <p:sldId id="1082" r:id="rId79"/>
    <p:sldId id="1126" r:id="rId80"/>
    <p:sldId id="1066" r:id="rId81"/>
    <p:sldId id="1067" r:id="rId82"/>
    <p:sldId id="1083" r:id="rId83"/>
    <p:sldId id="1069" r:id="rId84"/>
    <p:sldId id="1084" r:id="rId85"/>
    <p:sldId id="1071" r:id="rId86"/>
    <p:sldId id="1072" r:id="rId87"/>
    <p:sldId id="1073" r:id="rId88"/>
    <p:sldId id="642" r:id="rId89"/>
    <p:sldId id="1085" r:id="rId90"/>
    <p:sldId id="863" r:id="rId91"/>
    <p:sldId id="864" r:id="rId92"/>
    <p:sldId id="1086" r:id="rId93"/>
    <p:sldId id="866" r:id="rId94"/>
    <p:sldId id="867" r:id="rId95"/>
    <p:sldId id="868" r:id="rId96"/>
    <p:sldId id="1087" r:id="rId97"/>
    <p:sldId id="870" r:id="rId98"/>
    <p:sldId id="871" r:id="rId99"/>
    <p:sldId id="872" r:id="rId100"/>
    <p:sldId id="873" r:id="rId101"/>
    <p:sldId id="874" r:id="rId102"/>
    <p:sldId id="875" r:id="rId103"/>
    <p:sldId id="876" r:id="rId104"/>
    <p:sldId id="877" r:id="rId105"/>
    <p:sldId id="878" r:id="rId106"/>
    <p:sldId id="1088" r:id="rId107"/>
    <p:sldId id="880" r:id="rId108"/>
    <p:sldId id="1089" r:id="rId109"/>
    <p:sldId id="883" r:id="rId110"/>
    <p:sldId id="884" r:id="rId111"/>
    <p:sldId id="1090" r:id="rId112"/>
    <p:sldId id="886" r:id="rId113"/>
    <p:sldId id="887" r:id="rId114"/>
    <p:sldId id="888" r:id="rId115"/>
    <p:sldId id="1091" r:id="rId116"/>
    <p:sldId id="890" r:id="rId117"/>
    <p:sldId id="891" r:id="rId118"/>
    <p:sldId id="913" r:id="rId119"/>
    <p:sldId id="914" r:id="rId120"/>
    <p:sldId id="915" r:id="rId121"/>
    <p:sldId id="916" r:id="rId122"/>
    <p:sldId id="917" r:id="rId123"/>
    <p:sldId id="918" r:id="rId124"/>
    <p:sldId id="919" r:id="rId125"/>
    <p:sldId id="920" r:id="rId126"/>
    <p:sldId id="921" r:id="rId127"/>
    <p:sldId id="922" r:id="rId128"/>
    <p:sldId id="923" r:id="rId129"/>
    <p:sldId id="924" r:id="rId130"/>
    <p:sldId id="925" r:id="rId131"/>
    <p:sldId id="926" r:id="rId132"/>
    <p:sldId id="479" r:id="rId133"/>
    <p:sldId id="480" r:id="rId134"/>
    <p:sldId id="484" r:id="rId135"/>
    <p:sldId id="605" r:id="rId136"/>
    <p:sldId id="489" r:id="rId137"/>
    <p:sldId id="490" r:id="rId138"/>
    <p:sldId id="606" r:id="rId139"/>
    <p:sldId id="493" r:id="rId140"/>
    <p:sldId id="494" r:id="rId141"/>
    <p:sldId id="495" r:id="rId142"/>
    <p:sldId id="497" r:id="rId143"/>
    <p:sldId id="498" r:id="rId144"/>
    <p:sldId id="499" r:id="rId145"/>
    <p:sldId id="500" r:id="rId146"/>
    <p:sldId id="502" r:id="rId147"/>
    <p:sldId id="504" r:id="rId148"/>
    <p:sldId id="506" r:id="rId149"/>
    <p:sldId id="958" r:id="rId150"/>
    <p:sldId id="959" r:id="rId151"/>
    <p:sldId id="960" r:id="rId152"/>
    <p:sldId id="961" r:id="rId153"/>
    <p:sldId id="962" r:id="rId154"/>
    <p:sldId id="963" r:id="rId155"/>
    <p:sldId id="964" r:id="rId156"/>
    <p:sldId id="965" r:id="rId157"/>
    <p:sldId id="966" r:id="rId158"/>
    <p:sldId id="967" r:id="rId159"/>
    <p:sldId id="968" r:id="rId160"/>
    <p:sldId id="969" r:id="rId161"/>
    <p:sldId id="970" r:id="rId162"/>
    <p:sldId id="971" r:id="rId163"/>
    <p:sldId id="972" r:id="rId164"/>
    <p:sldId id="973" r:id="rId165"/>
    <p:sldId id="974" r:id="rId166"/>
    <p:sldId id="975" r:id="rId167"/>
    <p:sldId id="976" r:id="rId168"/>
    <p:sldId id="977" r:id="rId169"/>
    <p:sldId id="978" r:id="rId170"/>
    <p:sldId id="979" r:id="rId171"/>
    <p:sldId id="980" r:id="rId172"/>
    <p:sldId id="981" r:id="rId173"/>
    <p:sldId id="982" r:id="rId174"/>
    <p:sldId id="983" r:id="rId175"/>
    <p:sldId id="984" r:id="rId176"/>
    <p:sldId id="1119" r:id="rId177"/>
    <p:sldId id="986" r:id="rId178"/>
    <p:sldId id="987" r:id="rId179"/>
    <p:sldId id="988" r:id="rId180"/>
    <p:sldId id="466" r:id="rId181"/>
    <p:sldId id="543" r:id="rId182"/>
    <p:sldId id="560" r:id="rId183"/>
    <p:sldId id="562" r:id="rId184"/>
    <p:sldId id="563" r:id="rId185"/>
    <p:sldId id="564" r:id="rId186"/>
    <p:sldId id="566" r:id="rId187"/>
    <p:sldId id="678" r:id="rId188"/>
    <p:sldId id="681" r:id="rId189"/>
    <p:sldId id="683" r:id="rId190"/>
    <p:sldId id="684" r:id="rId191"/>
    <p:sldId id="685" r:id="rId192"/>
    <p:sldId id="686" r:id="rId193"/>
    <p:sldId id="687" r:id="rId194"/>
    <p:sldId id="688" r:id="rId195"/>
    <p:sldId id="689" r:id="rId196"/>
    <p:sldId id="690" r:id="rId197"/>
    <p:sldId id="691" r:id="rId198"/>
    <p:sldId id="692" r:id="rId199"/>
    <p:sldId id="693" r:id="rId200"/>
    <p:sldId id="694" r:id="rId201"/>
    <p:sldId id="695" r:id="rId202"/>
    <p:sldId id="696" r:id="rId203"/>
    <p:sldId id="697" r:id="rId204"/>
    <p:sldId id="698" r:id="rId205"/>
    <p:sldId id="699" r:id="rId206"/>
    <p:sldId id="701" r:id="rId207"/>
    <p:sldId id="927" r:id="rId208"/>
    <p:sldId id="707" r:id="rId209"/>
    <p:sldId id="708" r:id="rId210"/>
    <p:sldId id="576" r:id="rId211"/>
    <p:sldId id="1114" r:id="rId212"/>
    <p:sldId id="1115" r:id="rId213"/>
    <p:sldId id="1116" r:id="rId214"/>
    <p:sldId id="1117" r:id="rId215"/>
    <p:sldId id="1118" r:id="rId216"/>
    <p:sldId id="912" r:id="rId217"/>
    <p:sldId id="906" r:id="rId218"/>
    <p:sldId id="1092" r:id="rId219"/>
    <p:sldId id="1093" r:id="rId220"/>
    <p:sldId id="1094" r:id="rId221"/>
    <p:sldId id="1095" r:id="rId222"/>
    <p:sldId id="1096" r:id="rId223"/>
    <p:sldId id="1097" r:id="rId224"/>
    <p:sldId id="1098" r:id="rId225"/>
    <p:sldId id="1099" r:id="rId226"/>
    <p:sldId id="1100" r:id="rId227"/>
    <p:sldId id="1101" r:id="rId228"/>
    <p:sldId id="1102" r:id="rId229"/>
    <p:sldId id="1103" r:id="rId230"/>
    <p:sldId id="1104" r:id="rId231"/>
    <p:sldId id="1105" r:id="rId232"/>
    <p:sldId id="1106" r:id="rId233"/>
    <p:sldId id="1107" r:id="rId234"/>
    <p:sldId id="1108" r:id="rId235"/>
    <p:sldId id="1109" r:id="rId236"/>
    <p:sldId id="1110" r:id="rId237"/>
    <p:sldId id="1111" r:id="rId238"/>
    <p:sldId id="1112" r:id="rId239"/>
    <p:sldId id="1113" r:id="rId240"/>
    <p:sldId id="957" r:id="rId24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59">
          <p15:clr>
            <a:srgbClr val="A4A3A4"/>
          </p15:clr>
        </p15:guide>
        <p15:guide id="2" pos="30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Fokina" initials="C" lastIdx="1" clrIdx="0"/>
  <p:cmAuthor id="1" name="Alice Kayfadzhyan" initials="AK" lastIdx="1" clrIdx="2">
    <p:extLst>
      <p:ext uri="{19B8F6BF-5375-455C-9EA6-DF929625EA0E}">
        <p15:presenceInfo xmlns:p15="http://schemas.microsoft.com/office/powerpoint/2012/main" userId="S-1-5-21-110828301-91891383-1586563796-2467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29393"/>
    <a:srgbClr val="1C9CD7"/>
    <a:srgbClr val="C60C30"/>
    <a:srgbClr val="E87F76"/>
    <a:srgbClr val="3E20F4"/>
    <a:srgbClr val="F892A5"/>
    <a:srgbClr val="A6A6A6"/>
    <a:srgbClr val="969696"/>
    <a:srgbClr val="40404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58" autoAdjust="0"/>
    <p:restoredTop sz="94706" autoAdjust="0"/>
  </p:normalViewPr>
  <p:slideViewPr>
    <p:cSldViewPr snapToObjects="1">
      <p:cViewPr varScale="1">
        <p:scale>
          <a:sx n="80" d="100"/>
          <a:sy n="80" d="100"/>
        </p:scale>
        <p:origin x="888" y="48"/>
      </p:cViewPr>
      <p:guideLst>
        <p:guide orient="horz" pos="4059"/>
        <p:guide pos="30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 showGuides="1">
      <p:cViewPr varScale="1">
        <p:scale>
          <a:sx n="52" d="100"/>
          <a:sy n="52" d="100"/>
        </p:scale>
        <p:origin x="-2880" y="-108"/>
      </p:cViewPr>
      <p:guideLst>
        <p:guide orient="horz" pos="2880"/>
        <p:guide pos="2160"/>
      </p:guideLst>
    </p:cSldViewPr>
  </p:notesViewPr>
  <p:gridSpacing cx="45005" cy="45005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08.xml"/><Relationship Id="rId21" Type="http://schemas.openxmlformats.org/officeDocument/2006/relationships/slide" Target="slides/slide12.xml"/><Relationship Id="rId42" Type="http://schemas.openxmlformats.org/officeDocument/2006/relationships/slide" Target="slides/slide33.xml"/><Relationship Id="rId63" Type="http://schemas.openxmlformats.org/officeDocument/2006/relationships/slide" Target="slides/slide54.xml"/><Relationship Id="rId84" Type="http://schemas.openxmlformats.org/officeDocument/2006/relationships/slide" Target="slides/slide75.xml"/><Relationship Id="rId138" Type="http://schemas.openxmlformats.org/officeDocument/2006/relationships/slide" Target="slides/slide129.xml"/><Relationship Id="rId159" Type="http://schemas.openxmlformats.org/officeDocument/2006/relationships/slide" Target="slides/slide150.xml"/><Relationship Id="rId170" Type="http://schemas.openxmlformats.org/officeDocument/2006/relationships/slide" Target="slides/slide161.xml"/><Relationship Id="rId191" Type="http://schemas.openxmlformats.org/officeDocument/2006/relationships/slide" Target="slides/slide182.xml"/><Relationship Id="rId205" Type="http://schemas.openxmlformats.org/officeDocument/2006/relationships/slide" Target="slides/slide196.xml"/><Relationship Id="rId226" Type="http://schemas.openxmlformats.org/officeDocument/2006/relationships/slide" Target="slides/slide217.xml"/><Relationship Id="rId247" Type="http://schemas.openxmlformats.org/officeDocument/2006/relationships/theme" Target="theme/theme1.xml"/><Relationship Id="rId107" Type="http://schemas.openxmlformats.org/officeDocument/2006/relationships/slide" Target="slides/slide98.xml"/><Relationship Id="rId11" Type="http://schemas.openxmlformats.org/officeDocument/2006/relationships/slide" Target="slides/slide2.xml"/><Relationship Id="rId32" Type="http://schemas.openxmlformats.org/officeDocument/2006/relationships/slide" Target="slides/slide23.xml"/><Relationship Id="rId53" Type="http://schemas.openxmlformats.org/officeDocument/2006/relationships/slide" Target="slides/slide44.xml"/><Relationship Id="rId74" Type="http://schemas.openxmlformats.org/officeDocument/2006/relationships/slide" Target="slides/slide65.xml"/><Relationship Id="rId128" Type="http://schemas.openxmlformats.org/officeDocument/2006/relationships/slide" Target="slides/slide119.xml"/><Relationship Id="rId149" Type="http://schemas.openxmlformats.org/officeDocument/2006/relationships/slide" Target="slides/slide140.xml"/><Relationship Id="rId5" Type="http://schemas.openxmlformats.org/officeDocument/2006/relationships/slideMaster" Target="slideMasters/slideMaster2.xml"/><Relationship Id="rId95" Type="http://schemas.openxmlformats.org/officeDocument/2006/relationships/slide" Target="slides/slide86.xml"/><Relationship Id="rId160" Type="http://schemas.openxmlformats.org/officeDocument/2006/relationships/slide" Target="slides/slide151.xml"/><Relationship Id="rId181" Type="http://schemas.openxmlformats.org/officeDocument/2006/relationships/slide" Target="slides/slide172.xml"/><Relationship Id="rId216" Type="http://schemas.openxmlformats.org/officeDocument/2006/relationships/slide" Target="slides/slide207.xml"/><Relationship Id="rId237" Type="http://schemas.openxmlformats.org/officeDocument/2006/relationships/slide" Target="slides/slide228.xml"/><Relationship Id="rId22" Type="http://schemas.openxmlformats.org/officeDocument/2006/relationships/slide" Target="slides/slide13.xml"/><Relationship Id="rId43" Type="http://schemas.openxmlformats.org/officeDocument/2006/relationships/slide" Target="slides/slide34.xml"/><Relationship Id="rId64" Type="http://schemas.openxmlformats.org/officeDocument/2006/relationships/slide" Target="slides/slide55.xml"/><Relationship Id="rId118" Type="http://schemas.openxmlformats.org/officeDocument/2006/relationships/slide" Target="slides/slide109.xml"/><Relationship Id="rId139" Type="http://schemas.openxmlformats.org/officeDocument/2006/relationships/slide" Target="slides/slide130.xml"/><Relationship Id="rId85" Type="http://schemas.openxmlformats.org/officeDocument/2006/relationships/slide" Target="slides/slide76.xml"/><Relationship Id="rId150" Type="http://schemas.openxmlformats.org/officeDocument/2006/relationships/slide" Target="slides/slide141.xml"/><Relationship Id="rId171" Type="http://schemas.openxmlformats.org/officeDocument/2006/relationships/slide" Target="slides/slide162.xml"/><Relationship Id="rId192" Type="http://schemas.openxmlformats.org/officeDocument/2006/relationships/slide" Target="slides/slide183.xml"/><Relationship Id="rId206" Type="http://schemas.openxmlformats.org/officeDocument/2006/relationships/slide" Target="slides/slide197.xml"/><Relationship Id="rId227" Type="http://schemas.openxmlformats.org/officeDocument/2006/relationships/slide" Target="slides/slide218.xml"/><Relationship Id="rId248" Type="http://schemas.openxmlformats.org/officeDocument/2006/relationships/tableStyles" Target="tableStyles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59" Type="http://schemas.openxmlformats.org/officeDocument/2006/relationships/slide" Target="slides/slide50.xml"/><Relationship Id="rId103" Type="http://schemas.openxmlformats.org/officeDocument/2006/relationships/slide" Target="slides/slide94.xml"/><Relationship Id="rId108" Type="http://schemas.openxmlformats.org/officeDocument/2006/relationships/slide" Target="slides/slide99.xml"/><Relationship Id="rId124" Type="http://schemas.openxmlformats.org/officeDocument/2006/relationships/slide" Target="slides/slide115.xml"/><Relationship Id="rId129" Type="http://schemas.openxmlformats.org/officeDocument/2006/relationships/slide" Target="slides/slide120.xml"/><Relationship Id="rId54" Type="http://schemas.openxmlformats.org/officeDocument/2006/relationships/slide" Target="slides/slide45.xml"/><Relationship Id="rId70" Type="http://schemas.openxmlformats.org/officeDocument/2006/relationships/slide" Target="slides/slide61.xml"/><Relationship Id="rId75" Type="http://schemas.openxmlformats.org/officeDocument/2006/relationships/slide" Target="slides/slide66.xml"/><Relationship Id="rId91" Type="http://schemas.openxmlformats.org/officeDocument/2006/relationships/slide" Target="slides/slide82.xml"/><Relationship Id="rId96" Type="http://schemas.openxmlformats.org/officeDocument/2006/relationships/slide" Target="slides/slide87.xml"/><Relationship Id="rId140" Type="http://schemas.openxmlformats.org/officeDocument/2006/relationships/slide" Target="slides/slide131.xml"/><Relationship Id="rId145" Type="http://schemas.openxmlformats.org/officeDocument/2006/relationships/slide" Target="slides/slide136.xml"/><Relationship Id="rId161" Type="http://schemas.openxmlformats.org/officeDocument/2006/relationships/slide" Target="slides/slide152.xml"/><Relationship Id="rId166" Type="http://schemas.openxmlformats.org/officeDocument/2006/relationships/slide" Target="slides/slide157.xml"/><Relationship Id="rId182" Type="http://schemas.openxmlformats.org/officeDocument/2006/relationships/slide" Target="slides/slide173.xml"/><Relationship Id="rId187" Type="http://schemas.openxmlformats.org/officeDocument/2006/relationships/slide" Target="slides/slide178.xml"/><Relationship Id="rId217" Type="http://schemas.openxmlformats.org/officeDocument/2006/relationships/slide" Target="slides/slide208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212" Type="http://schemas.openxmlformats.org/officeDocument/2006/relationships/slide" Target="slides/slide203.xml"/><Relationship Id="rId233" Type="http://schemas.openxmlformats.org/officeDocument/2006/relationships/slide" Target="slides/slide224.xml"/><Relationship Id="rId238" Type="http://schemas.openxmlformats.org/officeDocument/2006/relationships/slide" Target="slides/slide229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49" Type="http://schemas.openxmlformats.org/officeDocument/2006/relationships/slide" Target="slides/slide40.xml"/><Relationship Id="rId114" Type="http://schemas.openxmlformats.org/officeDocument/2006/relationships/slide" Target="slides/slide105.xml"/><Relationship Id="rId119" Type="http://schemas.openxmlformats.org/officeDocument/2006/relationships/slide" Target="slides/slide110.xml"/><Relationship Id="rId44" Type="http://schemas.openxmlformats.org/officeDocument/2006/relationships/slide" Target="slides/slide35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81" Type="http://schemas.openxmlformats.org/officeDocument/2006/relationships/slide" Target="slides/slide72.xml"/><Relationship Id="rId86" Type="http://schemas.openxmlformats.org/officeDocument/2006/relationships/slide" Target="slides/slide77.xml"/><Relationship Id="rId130" Type="http://schemas.openxmlformats.org/officeDocument/2006/relationships/slide" Target="slides/slide121.xml"/><Relationship Id="rId135" Type="http://schemas.openxmlformats.org/officeDocument/2006/relationships/slide" Target="slides/slide126.xml"/><Relationship Id="rId151" Type="http://schemas.openxmlformats.org/officeDocument/2006/relationships/slide" Target="slides/slide142.xml"/><Relationship Id="rId156" Type="http://schemas.openxmlformats.org/officeDocument/2006/relationships/slide" Target="slides/slide147.xml"/><Relationship Id="rId177" Type="http://schemas.openxmlformats.org/officeDocument/2006/relationships/slide" Target="slides/slide168.xml"/><Relationship Id="rId198" Type="http://schemas.openxmlformats.org/officeDocument/2006/relationships/slide" Target="slides/slide189.xml"/><Relationship Id="rId172" Type="http://schemas.openxmlformats.org/officeDocument/2006/relationships/slide" Target="slides/slide163.xml"/><Relationship Id="rId193" Type="http://schemas.openxmlformats.org/officeDocument/2006/relationships/slide" Target="slides/slide184.xml"/><Relationship Id="rId202" Type="http://schemas.openxmlformats.org/officeDocument/2006/relationships/slide" Target="slides/slide193.xml"/><Relationship Id="rId207" Type="http://schemas.openxmlformats.org/officeDocument/2006/relationships/slide" Target="slides/slide198.xml"/><Relationship Id="rId223" Type="http://schemas.openxmlformats.org/officeDocument/2006/relationships/slide" Target="slides/slide214.xml"/><Relationship Id="rId228" Type="http://schemas.openxmlformats.org/officeDocument/2006/relationships/slide" Target="slides/slide219.xml"/><Relationship Id="rId244" Type="http://schemas.openxmlformats.org/officeDocument/2006/relationships/commentAuthors" Target="commentAuthors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Relationship Id="rId109" Type="http://schemas.openxmlformats.org/officeDocument/2006/relationships/slide" Target="slides/slide100.xml"/><Relationship Id="rId34" Type="http://schemas.openxmlformats.org/officeDocument/2006/relationships/slide" Target="slides/slide25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76" Type="http://schemas.openxmlformats.org/officeDocument/2006/relationships/slide" Target="slides/slide67.xml"/><Relationship Id="rId97" Type="http://schemas.openxmlformats.org/officeDocument/2006/relationships/slide" Target="slides/slide88.xml"/><Relationship Id="rId104" Type="http://schemas.openxmlformats.org/officeDocument/2006/relationships/slide" Target="slides/slide95.xml"/><Relationship Id="rId120" Type="http://schemas.openxmlformats.org/officeDocument/2006/relationships/slide" Target="slides/slide111.xml"/><Relationship Id="rId125" Type="http://schemas.openxmlformats.org/officeDocument/2006/relationships/slide" Target="slides/slide116.xml"/><Relationship Id="rId141" Type="http://schemas.openxmlformats.org/officeDocument/2006/relationships/slide" Target="slides/slide132.xml"/><Relationship Id="rId146" Type="http://schemas.openxmlformats.org/officeDocument/2006/relationships/slide" Target="slides/slide137.xml"/><Relationship Id="rId167" Type="http://schemas.openxmlformats.org/officeDocument/2006/relationships/slide" Target="slides/slide158.xml"/><Relationship Id="rId188" Type="http://schemas.openxmlformats.org/officeDocument/2006/relationships/slide" Target="slides/slide179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62.xml"/><Relationship Id="rId92" Type="http://schemas.openxmlformats.org/officeDocument/2006/relationships/slide" Target="slides/slide83.xml"/><Relationship Id="rId162" Type="http://schemas.openxmlformats.org/officeDocument/2006/relationships/slide" Target="slides/slide153.xml"/><Relationship Id="rId183" Type="http://schemas.openxmlformats.org/officeDocument/2006/relationships/slide" Target="slides/slide174.xml"/><Relationship Id="rId213" Type="http://schemas.openxmlformats.org/officeDocument/2006/relationships/slide" Target="slides/slide204.xml"/><Relationship Id="rId218" Type="http://schemas.openxmlformats.org/officeDocument/2006/relationships/slide" Target="slides/slide209.xml"/><Relationship Id="rId234" Type="http://schemas.openxmlformats.org/officeDocument/2006/relationships/slide" Target="slides/slide225.xml"/><Relationship Id="rId239" Type="http://schemas.openxmlformats.org/officeDocument/2006/relationships/slide" Target="slides/slide230.xml"/><Relationship Id="rId2" Type="http://schemas.openxmlformats.org/officeDocument/2006/relationships/customXml" Target="../customXml/item2.xml"/><Relationship Id="rId29" Type="http://schemas.openxmlformats.org/officeDocument/2006/relationships/slide" Target="slides/slide20.xml"/><Relationship Id="rId24" Type="http://schemas.openxmlformats.org/officeDocument/2006/relationships/slide" Target="slides/slide15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66" Type="http://schemas.openxmlformats.org/officeDocument/2006/relationships/slide" Target="slides/slide57.xml"/><Relationship Id="rId87" Type="http://schemas.openxmlformats.org/officeDocument/2006/relationships/slide" Target="slides/slide78.xml"/><Relationship Id="rId110" Type="http://schemas.openxmlformats.org/officeDocument/2006/relationships/slide" Target="slides/slide101.xml"/><Relationship Id="rId115" Type="http://schemas.openxmlformats.org/officeDocument/2006/relationships/slide" Target="slides/slide106.xml"/><Relationship Id="rId131" Type="http://schemas.openxmlformats.org/officeDocument/2006/relationships/slide" Target="slides/slide122.xml"/><Relationship Id="rId136" Type="http://schemas.openxmlformats.org/officeDocument/2006/relationships/slide" Target="slides/slide127.xml"/><Relationship Id="rId157" Type="http://schemas.openxmlformats.org/officeDocument/2006/relationships/slide" Target="slides/slide148.xml"/><Relationship Id="rId178" Type="http://schemas.openxmlformats.org/officeDocument/2006/relationships/slide" Target="slides/slide169.xml"/><Relationship Id="rId61" Type="http://schemas.openxmlformats.org/officeDocument/2006/relationships/slide" Target="slides/slide52.xml"/><Relationship Id="rId82" Type="http://schemas.openxmlformats.org/officeDocument/2006/relationships/slide" Target="slides/slide73.xml"/><Relationship Id="rId152" Type="http://schemas.openxmlformats.org/officeDocument/2006/relationships/slide" Target="slides/slide143.xml"/><Relationship Id="rId173" Type="http://schemas.openxmlformats.org/officeDocument/2006/relationships/slide" Target="slides/slide164.xml"/><Relationship Id="rId194" Type="http://schemas.openxmlformats.org/officeDocument/2006/relationships/slide" Target="slides/slide185.xml"/><Relationship Id="rId199" Type="http://schemas.openxmlformats.org/officeDocument/2006/relationships/slide" Target="slides/slide190.xml"/><Relationship Id="rId203" Type="http://schemas.openxmlformats.org/officeDocument/2006/relationships/slide" Target="slides/slide194.xml"/><Relationship Id="rId208" Type="http://schemas.openxmlformats.org/officeDocument/2006/relationships/slide" Target="slides/slide199.xml"/><Relationship Id="rId229" Type="http://schemas.openxmlformats.org/officeDocument/2006/relationships/slide" Target="slides/slide220.xml"/><Relationship Id="rId19" Type="http://schemas.openxmlformats.org/officeDocument/2006/relationships/slide" Target="slides/slide10.xml"/><Relationship Id="rId224" Type="http://schemas.openxmlformats.org/officeDocument/2006/relationships/slide" Target="slides/slide215.xml"/><Relationship Id="rId240" Type="http://schemas.openxmlformats.org/officeDocument/2006/relationships/slide" Target="slides/slide231.xml"/><Relationship Id="rId245" Type="http://schemas.openxmlformats.org/officeDocument/2006/relationships/presProps" Target="presProps.xml"/><Relationship Id="rId14" Type="http://schemas.openxmlformats.org/officeDocument/2006/relationships/slide" Target="slides/slide5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56" Type="http://schemas.openxmlformats.org/officeDocument/2006/relationships/slide" Target="slides/slide47.xml"/><Relationship Id="rId77" Type="http://schemas.openxmlformats.org/officeDocument/2006/relationships/slide" Target="slides/slide68.xml"/><Relationship Id="rId100" Type="http://schemas.openxmlformats.org/officeDocument/2006/relationships/slide" Target="slides/slide91.xml"/><Relationship Id="rId105" Type="http://schemas.openxmlformats.org/officeDocument/2006/relationships/slide" Target="slides/slide96.xml"/><Relationship Id="rId126" Type="http://schemas.openxmlformats.org/officeDocument/2006/relationships/slide" Target="slides/slide117.xml"/><Relationship Id="rId147" Type="http://schemas.openxmlformats.org/officeDocument/2006/relationships/slide" Target="slides/slide138.xml"/><Relationship Id="rId168" Type="http://schemas.openxmlformats.org/officeDocument/2006/relationships/slide" Target="slides/slide159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2.xml"/><Relationship Id="rId72" Type="http://schemas.openxmlformats.org/officeDocument/2006/relationships/slide" Target="slides/slide63.xml"/><Relationship Id="rId93" Type="http://schemas.openxmlformats.org/officeDocument/2006/relationships/slide" Target="slides/slide84.xml"/><Relationship Id="rId98" Type="http://schemas.openxmlformats.org/officeDocument/2006/relationships/slide" Target="slides/slide89.xml"/><Relationship Id="rId121" Type="http://schemas.openxmlformats.org/officeDocument/2006/relationships/slide" Target="slides/slide112.xml"/><Relationship Id="rId142" Type="http://schemas.openxmlformats.org/officeDocument/2006/relationships/slide" Target="slides/slide133.xml"/><Relationship Id="rId163" Type="http://schemas.openxmlformats.org/officeDocument/2006/relationships/slide" Target="slides/slide154.xml"/><Relationship Id="rId184" Type="http://schemas.openxmlformats.org/officeDocument/2006/relationships/slide" Target="slides/slide175.xml"/><Relationship Id="rId189" Type="http://schemas.openxmlformats.org/officeDocument/2006/relationships/slide" Target="slides/slide180.xml"/><Relationship Id="rId219" Type="http://schemas.openxmlformats.org/officeDocument/2006/relationships/slide" Target="slides/slide210.xml"/><Relationship Id="rId3" Type="http://schemas.openxmlformats.org/officeDocument/2006/relationships/customXml" Target="../customXml/item3.xml"/><Relationship Id="rId214" Type="http://schemas.openxmlformats.org/officeDocument/2006/relationships/slide" Target="slides/slide205.xml"/><Relationship Id="rId230" Type="http://schemas.openxmlformats.org/officeDocument/2006/relationships/slide" Target="slides/slide221.xml"/><Relationship Id="rId235" Type="http://schemas.openxmlformats.org/officeDocument/2006/relationships/slide" Target="slides/slide226.xml"/><Relationship Id="rId25" Type="http://schemas.openxmlformats.org/officeDocument/2006/relationships/slide" Target="slides/slide16.xml"/><Relationship Id="rId46" Type="http://schemas.openxmlformats.org/officeDocument/2006/relationships/slide" Target="slides/slide37.xml"/><Relationship Id="rId67" Type="http://schemas.openxmlformats.org/officeDocument/2006/relationships/slide" Target="slides/slide58.xml"/><Relationship Id="rId116" Type="http://schemas.openxmlformats.org/officeDocument/2006/relationships/slide" Target="slides/slide107.xml"/><Relationship Id="rId137" Type="http://schemas.openxmlformats.org/officeDocument/2006/relationships/slide" Target="slides/slide128.xml"/><Relationship Id="rId158" Type="http://schemas.openxmlformats.org/officeDocument/2006/relationships/slide" Target="slides/slide149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62" Type="http://schemas.openxmlformats.org/officeDocument/2006/relationships/slide" Target="slides/slide53.xml"/><Relationship Id="rId83" Type="http://schemas.openxmlformats.org/officeDocument/2006/relationships/slide" Target="slides/slide74.xml"/><Relationship Id="rId88" Type="http://schemas.openxmlformats.org/officeDocument/2006/relationships/slide" Target="slides/slide79.xml"/><Relationship Id="rId111" Type="http://schemas.openxmlformats.org/officeDocument/2006/relationships/slide" Target="slides/slide102.xml"/><Relationship Id="rId132" Type="http://schemas.openxmlformats.org/officeDocument/2006/relationships/slide" Target="slides/slide123.xml"/><Relationship Id="rId153" Type="http://schemas.openxmlformats.org/officeDocument/2006/relationships/slide" Target="slides/slide144.xml"/><Relationship Id="rId174" Type="http://schemas.openxmlformats.org/officeDocument/2006/relationships/slide" Target="slides/slide165.xml"/><Relationship Id="rId179" Type="http://schemas.openxmlformats.org/officeDocument/2006/relationships/slide" Target="slides/slide170.xml"/><Relationship Id="rId195" Type="http://schemas.openxmlformats.org/officeDocument/2006/relationships/slide" Target="slides/slide186.xml"/><Relationship Id="rId209" Type="http://schemas.openxmlformats.org/officeDocument/2006/relationships/slide" Target="slides/slide200.xml"/><Relationship Id="rId190" Type="http://schemas.openxmlformats.org/officeDocument/2006/relationships/slide" Target="slides/slide181.xml"/><Relationship Id="rId204" Type="http://schemas.openxmlformats.org/officeDocument/2006/relationships/slide" Target="slides/slide195.xml"/><Relationship Id="rId220" Type="http://schemas.openxmlformats.org/officeDocument/2006/relationships/slide" Target="slides/slide211.xml"/><Relationship Id="rId225" Type="http://schemas.openxmlformats.org/officeDocument/2006/relationships/slide" Target="slides/slide216.xml"/><Relationship Id="rId241" Type="http://schemas.openxmlformats.org/officeDocument/2006/relationships/slide" Target="slides/slide232.xml"/><Relationship Id="rId246" Type="http://schemas.openxmlformats.org/officeDocument/2006/relationships/viewProps" Target="viewProps.xml"/><Relationship Id="rId15" Type="http://schemas.openxmlformats.org/officeDocument/2006/relationships/slide" Target="slides/slide6.xml"/><Relationship Id="rId36" Type="http://schemas.openxmlformats.org/officeDocument/2006/relationships/slide" Target="slides/slide27.xml"/><Relationship Id="rId57" Type="http://schemas.openxmlformats.org/officeDocument/2006/relationships/slide" Target="slides/slide48.xml"/><Relationship Id="rId106" Type="http://schemas.openxmlformats.org/officeDocument/2006/relationships/slide" Target="slides/slide97.xml"/><Relationship Id="rId127" Type="http://schemas.openxmlformats.org/officeDocument/2006/relationships/slide" Target="slides/slide118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52" Type="http://schemas.openxmlformats.org/officeDocument/2006/relationships/slide" Target="slides/slide43.xml"/><Relationship Id="rId73" Type="http://schemas.openxmlformats.org/officeDocument/2006/relationships/slide" Target="slides/slide64.xml"/><Relationship Id="rId78" Type="http://schemas.openxmlformats.org/officeDocument/2006/relationships/slide" Target="slides/slide69.xml"/><Relationship Id="rId94" Type="http://schemas.openxmlformats.org/officeDocument/2006/relationships/slide" Target="slides/slide85.xml"/><Relationship Id="rId99" Type="http://schemas.openxmlformats.org/officeDocument/2006/relationships/slide" Target="slides/slide90.xml"/><Relationship Id="rId101" Type="http://schemas.openxmlformats.org/officeDocument/2006/relationships/slide" Target="slides/slide92.xml"/><Relationship Id="rId122" Type="http://schemas.openxmlformats.org/officeDocument/2006/relationships/slide" Target="slides/slide113.xml"/><Relationship Id="rId143" Type="http://schemas.openxmlformats.org/officeDocument/2006/relationships/slide" Target="slides/slide134.xml"/><Relationship Id="rId148" Type="http://schemas.openxmlformats.org/officeDocument/2006/relationships/slide" Target="slides/slide139.xml"/><Relationship Id="rId164" Type="http://schemas.openxmlformats.org/officeDocument/2006/relationships/slide" Target="slides/slide155.xml"/><Relationship Id="rId169" Type="http://schemas.openxmlformats.org/officeDocument/2006/relationships/slide" Target="slides/slide160.xml"/><Relationship Id="rId185" Type="http://schemas.openxmlformats.org/officeDocument/2006/relationships/slide" Target="slides/slide176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80" Type="http://schemas.openxmlformats.org/officeDocument/2006/relationships/slide" Target="slides/slide171.xml"/><Relationship Id="rId210" Type="http://schemas.openxmlformats.org/officeDocument/2006/relationships/slide" Target="slides/slide201.xml"/><Relationship Id="rId215" Type="http://schemas.openxmlformats.org/officeDocument/2006/relationships/slide" Target="slides/slide206.xml"/><Relationship Id="rId236" Type="http://schemas.openxmlformats.org/officeDocument/2006/relationships/slide" Target="slides/slide227.xml"/><Relationship Id="rId26" Type="http://schemas.openxmlformats.org/officeDocument/2006/relationships/slide" Target="slides/slide17.xml"/><Relationship Id="rId231" Type="http://schemas.openxmlformats.org/officeDocument/2006/relationships/slide" Target="slides/slide222.xml"/><Relationship Id="rId47" Type="http://schemas.openxmlformats.org/officeDocument/2006/relationships/slide" Target="slides/slide38.xml"/><Relationship Id="rId68" Type="http://schemas.openxmlformats.org/officeDocument/2006/relationships/slide" Target="slides/slide59.xml"/><Relationship Id="rId89" Type="http://schemas.openxmlformats.org/officeDocument/2006/relationships/slide" Target="slides/slide80.xml"/><Relationship Id="rId112" Type="http://schemas.openxmlformats.org/officeDocument/2006/relationships/slide" Target="slides/slide103.xml"/><Relationship Id="rId133" Type="http://schemas.openxmlformats.org/officeDocument/2006/relationships/slide" Target="slides/slide124.xml"/><Relationship Id="rId154" Type="http://schemas.openxmlformats.org/officeDocument/2006/relationships/slide" Target="slides/slide145.xml"/><Relationship Id="rId175" Type="http://schemas.openxmlformats.org/officeDocument/2006/relationships/slide" Target="slides/slide166.xml"/><Relationship Id="rId196" Type="http://schemas.openxmlformats.org/officeDocument/2006/relationships/slide" Target="slides/slide187.xml"/><Relationship Id="rId200" Type="http://schemas.openxmlformats.org/officeDocument/2006/relationships/slide" Target="slides/slide191.xml"/><Relationship Id="rId16" Type="http://schemas.openxmlformats.org/officeDocument/2006/relationships/slide" Target="slides/slide7.xml"/><Relationship Id="rId221" Type="http://schemas.openxmlformats.org/officeDocument/2006/relationships/slide" Target="slides/slide212.xml"/><Relationship Id="rId242" Type="http://schemas.openxmlformats.org/officeDocument/2006/relationships/notesMaster" Target="notesMasters/notesMaster1.xml"/><Relationship Id="rId37" Type="http://schemas.openxmlformats.org/officeDocument/2006/relationships/slide" Target="slides/slide28.xml"/><Relationship Id="rId58" Type="http://schemas.openxmlformats.org/officeDocument/2006/relationships/slide" Target="slides/slide49.xml"/><Relationship Id="rId79" Type="http://schemas.openxmlformats.org/officeDocument/2006/relationships/slide" Target="slides/slide70.xml"/><Relationship Id="rId102" Type="http://schemas.openxmlformats.org/officeDocument/2006/relationships/slide" Target="slides/slide93.xml"/><Relationship Id="rId123" Type="http://schemas.openxmlformats.org/officeDocument/2006/relationships/slide" Target="slides/slide114.xml"/><Relationship Id="rId144" Type="http://schemas.openxmlformats.org/officeDocument/2006/relationships/slide" Target="slides/slide135.xml"/><Relationship Id="rId90" Type="http://schemas.openxmlformats.org/officeDocument/2006/relationships/slide" Target="slides/slide81.xml"/><Relationship Id="rId165" Type="http://schemas.openxmlformats.org/officeDocument/2006/relationships/slide" Target="slides/slide156.xml"/><Relationship Id="rId186" Type="http://schemas.openxmlformats.org/officeDocument/2006/relationships/slide" Target="slides/slide177.xml"/><Relationship Id="rId211" Type="http://schemas.openxmlformats.org/officeDocument/2006/relationships/slide" Target="slides/slide202.xml"/><Relationship Id="rId232" Type="http://schemas.openxmlformats.org/officeDocument/2006/relationships/slide" Target="slides/slide223.xml"/><Relationship Id="rId27" Type="http://schemas.openxmlformats.org/officeDocument/2006/relationships/slide" Target="slides/slide18.xml"/><Relationship Id="rId48" Type="http://schemas.openxmlformats.org/officeDocument/2006/relationships/slide" Target="slides/slide39.xml"/><Relationship Id="rId69" Type="http://schemas.openxmlformats.org/officeDocument/2006/relationships/slide" Target="slides/slide60.xml"/><Relationship Id="rId113" Type="http://schemas.openxmlformats.org/officeDocument/2006/relationships/slide" Target="slides/slide104.xml"/><Relationship Id="rId134" Type="http://schemas.openxmlformats.org/officeDocument/2006/relationships/slide" Target="slides/slide125.xml"/><Relationship Id="rId80" Type="http://schemas.openxmlformats.org/officeDocument/2006/relationships/slide" Target="slides/slide71.xml"/><Relationship Id="rId155" Type="http://schemas.openxmlformats.org/officeDocument/2006/relationships/slide" Target="slides/slide146.xml"/><Relationship Id="rId176" Type="http://schemas.openxmlformats.org/officeDocument/2006/relationships/slide" Target="slides/slide167.xml"/><Relationship Id="rId197" Type="http://schemas.openxmlformats.org/officeDocument/2006/relationships/slide" Target="slides/slide188.xml"/><Relationship Id="rId201" Type="http://schemas.openxmlformats.org/officeDocument/2006/relationships/slide" Target="slides/slide192.xml"/><Relationship Id="rId222" Type="http://schemas.openxmlformats.org/officeDocument/2006/relationships/slide" Target="slides/slide213.xml"/><Relationship Id="rId243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3C46029-1F82-4BBC-AB7C-D1C9196417B8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8380EB8-9BEF-4D3C-8EFC-C381D7B578C5}">
      <dgm:prSet phldrT="[Text]" custT="1"/>
      <dgm:spPr>
        <a:solidFill>
          <a:srgbClr val="C00000"/>
        </a:solidFill>
      </dgm:spPr>
      <dgm:t>
        <a:bodyPr/>
        <a:lstStyle/>
        <a:p>
          <a:pPr algn="ctr">
            <a:spcAft>
              <a:spcPts val="600"/>
            </a:spcAft>
          </a:pPr>
          <a:r>
            <a:rPr lang="ru-RU" sz="1800" dirty="0" smtClean="0"/>
            <a:t>Цените время своих сотрудников?</a:t>
          </a:r>
        </a:p>
        <a:p>
          <a:pPr algn="ctr">
            <a:spcAft>
              <a:spcPts val="600"/>
            </a:spcAft>
          </a:pPr>
          <a:r>
            <a:rPr lang="ru-RU" sz="1800" dirty="0" smtClean="0"/>
            <a:t>Возьмите Lingvo на ставку! </a:t>
          </a:r>
          <a:endParaRPr lang="ru-RU" sz="1800" dirty="0"/>
        </a:p>
      </dgm:t>
    </dgm:pt>
    <dgm:pt modelId="{996A9555-3376-4520-B5A2-FFAE44B30180}" type="parTrans" cxnId="{FED2FC88-2431-4F2F-9BAE-09A114C0EC00}">
      <dgm:prSet/>
      <dgm:spPr/>
      <dgm:t>
        <a:bodyPr/>
        <a:lstStyle/>
        <a:p>
          <a:endParaRPr lang="ru-RU"/>
        </a:p>
      </dgm:t>
    </dgm:pt>
    <dgm:pt modelId="{AE2C333B-1764-4DEE-8126-3F90C85A6FAF}" type="sibTrans" cxnId="{FED2FC88-2431-4F2F-9BAE-09A114C0EC00}">
      <dgm:prSet/>
      <dgm:spPr/>
      <dgm:t>
        <a:bodyPr/>
        <a:lstStyle/>
        <a:p>
          <a:endParaRPr lang="ru-RU"/>
        </a:p>
      </dgm:t>
    </dgm:pt>
    <dgm:pt modelId="{443B2CC7-6E9D-4ECB-82A7-8C56B5731B7E}">
      <dgm:prSet phldrT="[Text]" custT="1"/>
      <dgm:spPr>
        <a:solidFill>
          <a:schemeClr val="bg1">
            <a:lumMod val="85000"/>
            <a:alpha val="90000"/>
          </a:schemeClr>
        </a:solidFill>
        <a:ln>
          <a:solidFill>
            <a:schemeClr val="bg1">
              <a:lumMod val="85000"/>
              <a:alpha val="90000"/>
            </a:schemeClr>
          </a:solidFill>
        </a:ln>
      </dgm:spPr>
      <dgm:t>
        <a:bodyPr anchor="ctr"/>
        <a:lstStyle/>
        <a:p>
          <a:pPr marL="180975" indent="-180975">
            <a:spcAft>
              <a:spcPts val="600"/>
            </a:spcAft>
            <a:tabLst>
              <a:tab pos="361950" algn="l"/>
            </a:tabLst>
          </a:pPr>
          <a:r>
            <a:rPr lang="ru-RU" sz="1600" dirty="0" smtClean="0">
              <a:solidFill>
                <a:schemeClr val="tx1">
                  <a:lumMod val="75000"/>
                  <a:lumOff val="25000"/>
                </a:schemeClr>
              </a:solidFill>
            </a:rPr>
            <a:t>5 минут в день, потраченных на поиск перевода 50 сотрудниками – это 4 часа непродуктивной траты рабочего времени в день, более 80 часов в месяц = ½ рабочего времени сотрудника в месяц </a:t>
          </a:r>
          <a:r>
            <a:rPr lang="en-US" sz="1600" dirty="0" smtClean="0">
              <a:solidFill>
                <a:schemeClr val="tx1">
                  <a:lumMod val="75000"/>
                  <a:lumOff val="25000"/>
                </a:schemeClr>
              </a:solidFill>
            </a:rPr>
            <a:t>-&gt;</a:t>
          </a:r>
          <a:r>
            <a:rPr lang="ru-RU" sz="1600" dirty="0" smtClean="0">
              <a:solidFill>
                <a:schemeClr val="tx1">
                  <a:lumMod val="75000"/>
                  <a:lumOff val="25000"/>
                </a:schemeClr>
              </a:solidFill>
            </a:rPr>
            <a:t> </a:t>
          </a:r>
          <a:endParaRPr lang="ru-RU" sz="1600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2CBBCD9A-9F41-4421-9375-398683388622}" type="parTrans" cxnId="{42494451-E3E5-4572-9A88-8F7D7963D62C}">
      <dgm:prSet/>
      <dgm:spPr/>
      <dgm:t>
        <a:bodyPr/>
        <a:lstStyle/>
        <a:p>
          <a:endParaRPr lang="ru-RU"/>
        </a:p>
      </dgm:t>
    </dgm:pt>
    <dgm:pt modelId="{077D6BE6-C296-4281-B696-8FC762FB4EB2}" type="sibTrans" cxnId="{42494451-E3E5-4572-9A88-8F7D7963D62C}">
      <dgm:prSet/>
      <dgm:spPr/>
      <dgm:t>
        <a:bodyPr/>
        <a:lstStyle/>
        <a:p>
          <a:endParaRPr lang="ru-RU"/>
        </a:p>
      </dgm:t>
    </dgm:pt>
    <dgm:pt modelId="{83CF39D9-CC54-4AE5-A1D6-B56DE1D515D5}">
      <dgm:prSet phldrT="[Text]" custT="1"/>
      <dgm:spPr>
        <a:solidFill>
          <a:schemeClr val="bg1">
            <a:lumMod val="85000"/>
            <a:alpha val="90000"/>
          </a:schemeClr>
        </a:solidFill>
        <a:ln>
          <a:solidFill>
            <a:schemeClr val="bg1">
              <a:lumMod val="85000"/>
              <a:alpha val="90000"/>
            </a:schemeClr>
          </a:solidFill>
        </a:ln>
      </dgm:spPr>
      <dgm:t>
        <a:bodyPr anchor="ctr"/>
        <a:lstStyle/>
        <a:p>
          <a:pPr marL="180975" indent="-180975">
            <a:spcAft>
              <a:spcPts val="600"/>
            </a:spcAft>
            <a:tabLst>
              <a:tab pos="361950" algn="l"/>
            </a:tabLst>
          </a:pPr>
          <a:r>
            <a:rPr lang="ru-RU" sz="1600" dirty="0" smtClean="0">
              <a:solidFill>
                <a:schemeClr val="tx1">
                  <a:lumMod val="75000"/>
                  <a:lumOff val="25000"/>
                </a:schemeClr>
              </a:solidFill>
            </a:rPr>
            <a:t>Сотрудник для компании стоит в среднем 120 000 в месяц. Lingvo на 50 лицензий стоит 60 000 рублей</a:t>
          </a:r>
          <a:r>
            <a:rPr lang="en-US" sz="1600" dirty="0" smtClean="0">
              <a:solidFill>
                <a:schemeClr val="tx1">
                  <a:lumMod val="75000"/>
                  <a:lumOff val="25000"/>
                </a:schemeClr>
              </a:solidFill>
            </a:rPr>
            <a:t> -&gt;</a:t>
          </a:r>
          <a:endParaRPr lang="ru-RU" sz="1800" dirty="0"/>
        </a:p>
      </dgm:t>
    </dgm:pt>
    <dgm:pt modelId="{9A2D83C8-2BF3-44BD-9B37-C845FE2FB436}" type="parTrans" cxnId="{AEA17CF2-3AE8-4B53-99F2-5B2C8C0AAFA2}">
      <dgm:prSet/>
      <dgm:spPr/>
      <dgm:t>
        <a:bodyPr/>
        <a:lstStyle/>
        <a:p>
          <a:endParaRPr lang="ru-RU"/>
        </a:p>
      </dgm:t>
    </dgm:pt>
    <dgm:pt modelId="{B8E2E6B9-D1F6-4ECA-B22C-1C0780B3B482}" type="sibTrans" cxnId="{AEA17CF2-3AE8-4B53-99F2-5B2C8C0AAFA2}">
      <dgm:prSet/>
      <dgm:spPr/>
      <dgm:t>
        <a:bodyPr/>
        <a:lstStyle/>
        <a:p>
          <a:endParaRPr lang="ru-RU"/>
        </a:p>
      </dgm:t>
    </dgm:pt>
    <dgm:pt modelId="{F2D96438-5706-4F24-AD80-547362A669BD}">
      <dgm:prSet phldrT="[Text]" custT="1"/>
      <dgm:spPr>
        <a:solidFill>
          <a:schemeClr val="bg1">
            <a:lumMod val="85000"/>
            <a:alpha val="90000"/>
          </a:schemeClr>
        </a:solidFill>
        <a:ln>
          <a:solidFill>
            <a:schemeClr val="bg1">
              <a:lumMod val="85000"/>
              <a:alpha val="90000"/>
            </a:schemeClr>
          </a:solidFill>
        </a:ln>
      </dgm:spPr>
      <dgm:t>
        <a:bodyPr anchor="ctr"/>
        <a:lstStyle/>
        <a:p>
          <a:pPr marL="180975" indent="-180975">
            <a:spcAft>
              <a:spcPts val="600"/>
            </a:spcAft>
            <a:tabLst>
              <a:tab pos="361950" algn="l"/>
            </a:tabLst>
          </a:pPr>
          <a:r>
            <a:rPr lang="ru-RU" sz="1600" dirty="0" smtClean="0">
              <a:solidFill>
                <a:srgbClr val="C00000"/>
              </a:solidFill>
            </a:rPr>
            <a:t>Lingvo окупит себя за месяц!</a:t>
          </a:r>
          <a:endParaRPr lang="ru-RU" sz="1800" dirty="0"/>
        </a:p>
      </dgm:t>
    </dgm:pt>
    <dgm:pt modelId="{A22988BE-73C2-4AB0-8496-2EC81E0CC15C}" type="parTrans" cxnId="{35D5654D-B272-4607-BC4B-6FF36BC1C8F5}">
      <dgm:prSet/>
      <dgm:spPr/>
      <dgm:t>
        <a:bodyPr/>
        <a:lstStyle/>
        <a:p>
          <a:endParaRPr lang="ru-RU"/>
        </a:p>
      </dgm:t>
    </dgm:pt>
    <dgm:pt modelId="{0E170418-491E-42C0-80B7-3EC4E807913C}" type="sibTrans" cxnId="{35D5654D-B272-4607-BC4B-6FF36BC1C8F5}">
      <dgm:prSet/>
      <dgm:spPr/>
      <dgm:t>
        <a:bodyPr/>
        <a:lstStyle/>
        <a:p>
          <a:endParaRPr lang="ru-RU"/>
        </a:p>
      </dgm:t>
    </dgm:pt>
    <dgm:pt modelId="{C2345D4D-8EB4-43E7-A22C-4C5F9FFBA623}" type="pres">
      <dgm:prSet presAssocID="{A3C46029-1F82-4BBC-AB7C-D1C9196417B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3CEB42C-B1CC-4E6D-8D6F-97C4CB1DF14D}" type="pres">
      <dgm:prSet presAssocID="{98380EB8-9BEF-4D3C-8EFC-C381D7B578C5}" presName="linNode" presStyleCnt="0"/>
      <dgm:spPr/>
    </dgm:pt>
    <dgm:pt modelId="{EB3DD5B5-F507-4943-97D3-C98367B489A9}" type="pres">
      <dgm:prSet presAssocID="{98380EB8-9BEF-4D3C-8EFC-C381D7B578C5}" presName="parentText" presStyleLbl="node1" presStyleIdx="0" presStyleCnt="1" custScaleX="85894" custScaleY="61350" custLinFactNeighborX="-271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CD64FC-7033-4D2D-961D-96F6C63E5990}" type="pres">
      <dgm:prSet presAssocID="{98380EB8-9BEF-4D3C-8EFC-C381D7B578C5}" presName="descendantText" presStyleLbl="alignAccFollowNode1" presStyleIdx="0" presStyleCnt="1" custScaleX="157480" custScaleY="73019" custLinFactNeighborX="-43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0780C9C-2E81-4529-AB8B-C1E8A82F9351}" type="presOf" srcId="{83CF39D9-CC54-4AE5-A1D6-B56DE1D515D5}" destId="{D1CD64FC-7033-4D2D-961D-96F6C63E5990}" srcOrd="0" destOrd="1" presId="urn:microsoft.com/office/officeart/2005/8/layout/vList5"/>
    <dgm:cxn modelId="{35D5654D-B272-4607-BC4B-6FF36BC1C8F5}" srcId="{98380EB8-9BEF-4D3C-8EFC-C381D7B578C5}" destId="{F2D96438-5706-4F24-AD80-547362A669BD}" srcOrd="2" destOrd="0" parTransId="{A22988BE-73C2-4AB0-8496-2EC81E0CC15C}" sibTransId="{0E170418-491E-42C0-80B7-3EC4E807913C}"/>
    <dgm:cxn modelId="{FED2FC88-2431-4F2F-9BAE-09A114C0EC00}" srcId="{A3C46029-1F82-4BBC-AB7C-D1C9196417B8}" destId="{98380EB8-9BEF-4D3C-8EFC-C381D7B578C5}" srcOrd="0" destOrd="0" parTransId="{996A9555-3376-4520-B5A2-FFAE44B30180}" sibTransId="{AE2C333B-1764-4DEE-8126-3F90C85A6FAF}"/>
    <dgm:cxn modelId="{42494451-E3E5-4572-9A88-8F7D7963D62C}" srcId="{98380EB8-9BEF-4D3C-8EFC-C381D7B578C5}" destId="{443B2CC7-6E9D-4ECB-82A7-8C56B5731B7E}" srcOrd="0" destOrd="0" parTransId="{2CBBCD9A-9F41-4421-9375-398683388622}" sibTransId="{077D6BE6-C296-4281-B696-8FC762FB4EB2}"/>
    <dgm:cxn modelId="{EEBE89BA-A1FF-4BFC-97E8-2F4E1108D25E}" type="presOf" srcId="{443B2CC7-6E9D-4ECB-82A7-8C56B5731B7E}" destId="{D1CD64FC-7033-4D2D-961D-96F6C63E5990}" srcOrd="0" destOrd="0" presId="urn:microsoft.com/office/officeart/2005/8/layout/vList5"/>
    <dgm:cxn modelId="{AEA17CF2-3AE8-4B53-99F2-5B2C8C0AAFA2}" srcId="{98380EB8-9BEF-4D3C-8EFC-C381D7B578C5}" destId="{83CF39D9-CC54-4AE5-A1D6-B56DE1D515D5}" srcOrd="1" destOrd="0" parTransId="{9A2D83C8-2BF3-44BD-9B37-C845FE2FB436}" sibTransId="{B8E2E6B9-D1F6-4ECA-B22C-1C0780B3B482}"/>
    <dgm:cxn modelId="{4A898306-B1D8-434E-ACA6-FCAB61F8510F}" type="presOf" srcId="{A3C46029-1F82-4BBC-AB7C-D1C9196417B8}" destId="{C2345D4D-8EB4-43E7-A22C-4C5F9FFBA623}" srcOrd="0" destOrd="0" presId="urn:microsoft.com/office/officeart/2005/8/layout/vList5"/>
    <dgm:cxn modelId="{04B670D7-3743-4BEA-B86B-FA03C6202552}" type="presOf" srcId="{F2D96438-5706-4F24-AD80-547362A669BD}" destId="{D1CD64FC-7033-4D2D-961D-96F6C63E5990}" srcOrd="0" destOrd="2" presId="urn:microsoft.com/office/officeart/2005/8/layout/vList5"/>
    <dgm:cxn modelId="{4760EBBF-62D8-45E3-B6D4-2529F3786FD8}" type="presOf" srcId="{98380EB8-9BEF-4D3C-8EFC-C381D7B578C5}" destId="{EB3DD5B5-F507-4943-97D3-C98367B489A9}" srcOrd="0" destOrd="0" presId="urn:microsoft.com/office/officeart/2005/8/layout/vList5"/>
    <dgm:cxn modelId="{362628E6-B7D4-4B99-9697-6E8E8CF653B1}" type="presParOf" srcId="{C2345D4D-8EB4-43E7-A22C-4C5F9FFBA623}" destId="{C3CEB42C-B1CC-4E6D-8D6F-97C4CB1DF14D}" srcOrd="0" destOrd="0" presId="urn:microsoft.com/office/officeart/2005/8/layout/vList5"/>
    <dgm:cxn modelId="{28FD269B-4639-4E65-94CF-37ED9BA2B119}" type="presParOf" srcId="{C3CEB42C-B1CC-4E6D-8D6F-97C4CB1DF14D}" destId="{EB3DD5B5-F507-4943-97D3-C98367B489A9}" srcOrd="0" destOrd="0" presId="urn:microsoft.com/office/officeart/2005/8/layout/vList5"/>
    <dgm:cxn modelId="{BD66E6C3-4BFC-4931-B920-710C9B790BCB}" type="presParOf" srcId="{C3CEB42C-B1CC-4E6D-8D6F-97C4CB1DF14D}" destId="{D1CD64FC-7033-4D2D-961D-96F6C63E5990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CD64FC-7033-4D2D-961D-96F6C63E5990}">
      <dsp:nvSpPr>
        <dsp:cNvPr id="0" name=""/>
        <dsp:cNvSpPr/>
      </dsp:nvSpPr>
      <dsp:spPr>
        <a:xfrm rot="5400000">
          <a:off x="4073478" y="-1603674"/>
          <a:ext cx="1791210" cy="6276690"/>
        </a:xfrm>
        <a:prstGeom prst="round2SameRect">
          <a:avLst/>
        </a:prstGeom>
        <a:solidFill>
          <a:schemeClr val="bg1">
            <a:lumMod val="85000"/>
            <a:alpha val="90000"/>
          </a:schemeClr>
        </a:solidFill>
        <a:ln w="25400" cap="flat" cmpd="sng" algn="ctr">
          <a:solidFill>
            <a:schemeClr val="bg1">
              <a:lumMod val="85000"/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80975" lvl="1" indent="-180975" algn="l" defTabSz="711200">
            <a:lnSpc>
              <a:spcPct val="90000"/>
            </a:lnSpc>
            <a:spcBef>
              <a:spcPct val="0"/>
            </a:spcBef>
            <a:spcAft>
              <a:spcPts val="600"/>
            </a:spcAft>
            <a:buChar char="••"/>
            <a:tabLst>
              <a:tab pos="361950" algn="l"/>
            </a:tabLst>
          </a:pPr>
          <a:r>
            <a:rPr lang="ru-RU" sz="1600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5 минут в день, потраченных на поиск перевода 50 сотрудниками – это 4 часа непродуктивной траты рабочего времени в день, более 80 часов в месяц = ½ рабочего времени сотрудника в месяц </a:t>
          </a:r>
          <a:r>
            <a:rPr lang="en-US" sz="1600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-&gt;</a:t>
          </a:r>
          <a:r>
            <a:rPr lang="ru-RU" sz="1600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 </a:t>
          </a:r>
          <a:endParaRPr lang="ru-RU" sz="1600" kern="1200" dirty="0">
            <a:solidFill>
              <a:schemeClr val="tx1">
                <a:lumMod val="75000"/>
                <a:lumOff val="25000"/>
              </a:schemeClr>
            </a:solidFill>
          </a:endParaRPr>
        </a:p>
        <a:p>
          <a:pPr marL="180975" lvl="1" indent="-180975" algn="l" defTabSz="711200">
            <a:lnSpc>
              <a:spcPct val="90000"/>
            </a:lnSpc>
            <a:spcBef>
              <a:spcPct val="0"/>
            </a:spcBef>
            <a:spcAft>
              <a:spcPts val="600"/>
            </a:spcAft>
            <a:buChar char="••"/>
            <a:tabLst>
              <a:tab pos="361950" algn="l"/>
            </a:tabLst>
          </a:pPr>
          <a:r>
            <a:rPr lang="ru-RU" sz="1600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Сотрудник для компании стоит в среднем 120 000 в месяц. Lingvo на 50 лицензий стоит 60 000 рублей</a:t>
          </a:r>
          <a:r>
            <a:rPr lang="en-US" sz="1600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 -&gt;</a:t>
          </a:r>
          <a:endParaRPr lang="ru-RU" sz="1800" kern="1200" dirty="0"/>
        </a:p>
        <a:p>
          <a:pPr marL="180975" lvl="1" indent="-180975" algn="l" defTabSz="711200">
            <a:lnSpc>
              <a:spcPct val="90000"/>
            </a:lnSpc>
            <a:spcBef>
              <a:spcPct val="0"/>
            </a:spcBef>
            <a:spcAft>
              <a:spcPts val="600"/>
            </a:spcAft>
            <a:buChar char="••"/>
            <a:tabLst>
              <a:tab pos="361950" algn="l"/>
            </a:tabLst>
          </a:pPr>
          <a:r>
            <a:rPr lang="ru-RU" sz="1600" kern="1200" dirty="0" smtClean="0">
              <a:solidFill>
                <a:srgbClr val="C00000"/>
              </a:solidFill>
            </a:rPr>
            <a:t>Lingvo окупит себя за месяц!</a:t>
          </a:r>
          <a:endParaRPr lang="ru-RU" sz="1800" kern="1200" dirty="0"/>
        </a:p>
      </dsp:txBody>
      <dsp:txXfrm rot="-5400000">
        <a:off x="1830738" y="726506"/>
        <a:ext cx="6189250" cy="1616330"/>
      </dsp:txXfrm>
    </dsp:sp>
    <dsp:sp modelId="{EB3DD5B5-F507-4943-97D3-C98367B489A9}">
      <dsp:nvSpPr>
        <dsp:cNvPr id="0" name=""/>
        <dsp:cNvSpPr/>
      </dsp:nvSpPr>
      <dsp:spPr>
        <a:xfrm>
          <a:off x="0" y="594069"/>
          <a:ext cx="1925709" cy="1881201"/>
        </a:xfrm>
        <a:prstGeom prst="roundRect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ru-RU" sz="1800" kern="1200" dirty="0" smtClean="0"/>
            <a:t>Цените время своих сотрудников?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ru-RU" sz="1800" kern="1200" dirty="0" smtClean="0"/>
            <a:t>Возьмите Lingvo на ставку! </a:t>
          </a:r>
          <a:endParaRPr lang="ru-RU" sz="1800" kern="1200" dirty="0"/>
        </a:p>
      </dsp:txBody>
      <dsp:txXfrm>
        <a:off x="91833" y="685902"/>
        <a:ext cx="1742043" cy="16975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B6C9A7-9D03-44DE-B36B-2872A45D6A00}" type="datetime1">
              <a:rPr lang="ru-RU" smtClean="0"/>
              <a:t>29.05.2017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79B124-EB5F-4579-9517-2F12D044BA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4689652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883997-5305-4424-B687-FB9C4C640DE1}" type="datetime1">
              <a:rPr lang="ru-RU" smtClean="0"/>
              <a:t>29.05.2017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380FDC-4AA4-4303-BA10-9DD3E0DA4E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6770221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5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6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7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8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9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1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F8657E2F-A769-4B37-B01A-9816CC722CCC}" type="datetime1">
              <a:rPr lang="ru-RU" smtClean="0"/>
              <a:t>29.05.2017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0FDC-4AA4-4303-BA10-9DD3E0DA4EC7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47081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86007C-D35E-4B10-8EBD-6B53331EF627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29.05.2017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380FDC-4AA4-4303-BA10-9DD3E0DA4EC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50405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3C9BF79-8558-460D-A307-22F7F232F538}" type="datetime1">
              <a:rPr lang="ru-RU" smtClean="0"/>
              <a:t>29.05.2017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0FDC-4AA4-4303-BA10-9DD3E0DA4EC7}" type="slidenum">
              <a:rPr lang="ru-RU" smtClean="0"/>
              <a:pPr/>
              <a:t>86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89424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ru-RU" dirty="0" smtClean="0"/>
              <a:t>Удобный</a:t>
            </a:r>
            <a:r>
              <a:rPr lang="ru-RU" baseline="0" dirty="0" smtClean="0"/>
              <a:t> просмотр документа в главном окне – </a:t>
            </a:r>
            <a:r>
              <a:rPr lang="en-US" baseline="0" dirty="0" smtClean="0"/>
              <a:t>NEW!</a:t>
            </a:r>
          </a:p>
          <a:p>
            <a:pPr marL="228600" indent="-228600">
              <a:buAutoNum type="arabicPeriod"/>
            </a:pPr>
            <a:r>
              <a:rPr lang="ru-RU" baseline="0" dirty="0" smtClean="0"/>
              <a:t>Средства навигации позволят удобно перемещаться от страницы к страницы, изменять масштаб просмотра.</a:t>
            </a:r>
          </a:p>
          <a:p>
            <a:pPr marL="228600" indent="-228600">
              <a:buAutoNum type="arabicPeriod"/>
            </a:pPr>
            <a:r>
              <a:rPr lang="ru-RU" baseline="0" dirty="0" smtClean="0"/>
              <a:t>Отдельная панель «Страницы» позволит быстро выбрать необходимую страницу для просмотра. Также пользователь может осуществлять разнообразные операции со страницами – добавлять/удалять/изменять порядок/добавлять новую страницу/создавать</a:t>
            </a:r>
            <a:r>
              <a:rPr lang="en-US" baseline="0" dirty="0" smtClean="0"/>
              <a:t> </a:t>
            </a:r>
            <a:r>
              <a:rPr lang="ru-RU" baseline="0" dirty="0" smtClean="0"/>
              <a:t>новый </a:t>
            </a:r>
            <a:r>
              <a:rPr lang="en-US" baseline="0" dirty="0" smtClean="0"/>
              <a:t>PDF </a:t>
            </a:r>
            <a:r>
              <a:rPr lang="ru-RU" baseline="0" dirty="0" smtClean="0"/>
              <a:t>из выбранных на панели страниц через контекстное меню.</a:t>
            </a:r>
          </a:p>
          <a:p>
            <a:pPr marL="228600" indent="-228600">
              <a:buAutoNum type="arabicPeriod"/>
            </a:pPr>
            <a:r>
              <a:rPr lang="ru-RU" baseline="0" dirty="0" smtClean="0"/>
              <a:t>Все доступные инструменты собраны на единой панели в главном окне – быстрый доступ к любой функции для решения поставленной задачи.</a:t>
            </a:r>
          </a:p>
          <a:p>
            <a:pPr marL="228600" indent="-228600">
              <a:buAutoNum type="arabicPeriod"/>
            </a:pPr>
            <a:r>
              <a:rPr lang="ru-RU" baseline="0" dirty="0" smtClean="0"/>
              <a:t>Отдельная панель комментариев, позволяющая видеть все пометки к документу</a:t>
            </a:r>
          </a:p>
          <a:p>
            <a:pPr marL="228600" indent="-228600">
              <a:buAutoNum type="arabicPeriod"/>
            </a:pPr>
            <a:r>
              <a:rPr lang="ru-RU" baseline="0" dirty="0" smtClean="0"/>
              <a:t>(Панели можно скрывать)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copyright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7380FDC-4AA4-4303-BA10-9DD3E0DA4EC7}" type="slidenum">
              <a:rPr lang="ru-RU" smtClean="0"/>
              <a:pPr/>
              <a:t>91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9325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Внимание, данный</a:t>
            </a:r>
            <a:r>
              <a:rPr lang="ru-RU" sz="1200" b="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слайд содержит анимацию!</a:t>
            </a:r>
            <a:endParaRPr lang="ru-RU" sz="1200" b="0" i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Оцените преимущества технологии оптического распознавания текстов ABBYY OCR: просто отсканируйте бумажный документ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или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откройте 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PDF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(только изображение)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и программа автоматически добавит текстовый слой к изображению страницы. Это позволит осуществлять полнотекстовый поиск по документу и копировать его содержимое.</a:t>
            </a:r>
            <a:endParaRPr lang="ru-RU" sz="1200" dirty="0" smtClean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copyright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7380FDC-4AA4-4303-BA10-9DD3E0DA4EC7}" type="slidenum">
              <a:rPr lang="ru-RU" smtClean="0"/>
              <a:pPr/>
              <a:t>92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70999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copyright</a:t>
            </a: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7380FDC-4AA4-4303-BA10-9DD3E0DA4EC7}" type="slidenum">
              <a:rPr lang="ru-RU" smtClean="0"/>
              <a:pPr/>
              <a:t>93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41644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i="1" dirty="0" smtClean="0"/>
              <a:t>Внимание,</a:t>
            </a:r>
            <a:r>
              <a:rPr lang="ru-RU" i="1" baseline="0" dirty="0" smtClean="0"/>
              <a:t> д</a:t>
            </a:r>
            <a:r>
              <a:rPr lang="ru-RU" i="1" dirty="0" smtClean="0"/>
              <a:t>анный слайд</a:t>
            </a:r>
            <a:r>
              <a:rPr lang="ru-RU" i="1" baseline="0" dirty="0" smtClean="0"/>
              <a:t> содержит анимацию!</a:t>
            </a:r>
            <a:endParaRPr lang="ru-RU" i="1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copyright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7380FDC-4AA4-4303-BA10-9DD3E0DA4EC7}" type="slidenum">
              <a:rPr lang="ru-RU" smtClean="0"/>
              <a:pPr/>
              <a:t>95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92662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44E9A-4318-43EE-B6AC-A64101436DDA}" type="slidenum">
              <a:rPr lang="ru-RU" smtClean="0"/>
              <a:pPr/>
              <a:t>97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09725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8A687200-19CD-4895-9CCE-7668C9B8F18C}" type="datetime1">
              <a:rPr lang="ru-RU" smtClean="0"/>
              <a:t>29.05.2017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0FDC-4AA4-4303-BA10-9DD3E0DA4EC7}" type="slidenum">
              <a:rPr lang="ru-RU" smtClean="0"/>
              <a:pPr/>
              <a:t>110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62207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Схема</a:t>
            </a:r>
            <a:r>
              <a:rPr lang="ru-RU" baseline="0" dirty="0" smtClean="0"/>
              <a:t> с Димы к среде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2CE03C-434B-490A-9055-04E28870BCA6}" type="slidenum">
              <a:rPr lang="ru-RU" smtClean="0"/>
              <a:pPr/>
              <a:t>125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0508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2CE03C-434B-490A-9055-04E28870BCA6}" type="slidenum">
              <a:rPr lang="ru-RU" smtClean="0"/>
              <a:pPr/>
              <a:t>131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38704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BE4A8E-1BFB-48A6-98E0-4703689705AF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29.05.2017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380FDC-4AA4-4303-BA10-9DD3E0DA4EC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8232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2CE03C-434B-490A-9055-04E28870BCA6}" type="slidenum">
              <a:rPr lang="ru-RU" smtClean="0"/>
              <a:pPr/>
              <a:t>133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51523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726E230-20FC-47A3-8749-26221D29D347}" type="datetime1">
              <a:rPr lang="ru-RU" smtClean="0"/>
              <a:t>29.05.2017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0FDC-4AA4-4303-BA10-9DD3E0DA4EC7}" type="slidenum">
              <a:rPr lang="ru-RU" smtClean="0"/>
              <a:pPr/>
              <a:t>141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94168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36EBDE4F-C71D-48F2-8C9C-73C1F60A97D8}" type="datetime1">
              <a:rPr lang="ru-RU" smtClean="0"/>
              <a:t>29.05.2017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0FDC-4AA4-4303-BA10-9DD3E0DA4EC7}" type="slidenum">
              <a:rPr lang="ru-RU" smtClean="0"/>
              <a:pPr/>
              <a:t>142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55345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5000DE9-C38B-4186-886E-0D4D41D9AF58}" type="datetime1">
              <a:rPr lang="ru-RU" smtClean="0"/>
              <a:t>29.05.2017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0FDC-4AA4-4303-BA10-9DD3E0DA4EC7}" type="slidenum">
              <a:rPr lang="ru-RU" smtClean="0"/>
              <a:pPr/>
              <a:t>143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2903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3679A25C-7E62-4AC7-920F-4E74CD3400DD}" type="datetime1">
              <a:rPr lang="ru-RU" smtClean="0"/>
              <a:t>29.05.2017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0FDC-4AA4-4303-BA10-9DD3E0DA4EC7}" type="slidenum">
              <a:rPr lang="ru-RU" smtClean="0"/>
              <a:pPr/>
              <a:t>146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04356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68A2D527-273F-4DF7-B047-A6BD90CBDFEA}" type="datetime1">
              <a:rPr lang="ru-RU" smtClean="0"/>
              <a:t>29.05.2017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0FDC-4AA4-4303-BA10-9DD3E0DA4EC7}" type="slidenum">
              <a:rPr lang="ru-RU" smtClean="0"/>
              <a:pPr/>
              <a:t>147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10150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C7BEE025-E2F1-4E97-9408-C5C87A921D6E}" type="datetime1">
              <a:rPr lang="ru-RU" smtClean="0"/>
              <a:t>29.05.2017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0FDC-4AA4-4303-BA10-9DD3E0DA4EC7}" type="slidenum">
              <a:rPr lang="ru-RU" smtClean="0"/>
              <a:pPr/>
              <a:t>148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759729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86379163-CC09-4D13-A500-5DBD1A9A8F51}" type="datetime1">
              <a:rPr lang="ru-RU" smtClean="0"/>
              <a:t>29.05.2017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0FDC-4AA4-4303-BA10-9DD3E0DA4EC7}" type="slidenum">
              <a:rPr lang="ru-RU" smtClean="0"/>
              <a:pPr/>
              <a:t>149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314542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0F89EBC-C4F9-45B5-9AD9-57223733B23D}" type="datetime1">
              <a:rPr lang="ru-RU" smtClean="0"/>
              <a:t>29.05.2017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0FDC-4AA4-4303-BA10-9DD3E0DA4EC7}" type="slidenum">
              <a:rPr lang="ru-RU" smtClean="0"/>
              <a:pPr/>
              <a:t>150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07556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8F990BFF-1042-43D0-8AFB-3B1BFBF0076A}" type="datetime1">
              <a:rPr lang="ru-RU" smtClean="0"/>
              <a:t>29.05.2017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0FDC-4AA4-4303-BA10-9DD3E0DA4EC7}" type="slidenum">
              <a:rPr lang="ru-RU" smtClean="0"/>
              <a:pPr/>
              <a:t>151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29564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4ACB3E-0428-4B90-9384-CB0C7B20D37F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29.05.2017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380FDC-4AA4-4303-BA10-9DD3E0DA4EC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10412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(проблемы с переводом отраслевой лексики возникают у 55%: 40% сталкиваются с этими проблемами сейчас; 15% сталкивались раньше, сейчас выучили)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Message:</a:t>
            </a:r>
            <a:r>
              <a:rPr lang="en-US" baseline="0" dirty="0" smtClean="0"/>
              <a:t> </a:t>
            </a:r>
            <a:r>
              <a:rPr lang="ru-RU" baseline="0" dirty="0" smtClean="0"/>
              <a:t>не тратьте время на поиск перевода – все значения вы найдете в </a:t>
            </a:r>
            <a:r>
              <a:rPr lang="ru-RU" baseline="0" dirty="0" err="1" smtClean="0"/>
              <a:t>Лингво</a:t>
            </a:r>
            <a:r>
              <a:rPr lang="ru-RU" baseline="0" dirty="0" smtClean="0"/>
              <a:t>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D8EBF484-7C15-485C-B5F5-616555B92B97}" type="datetime1">
              <a:rPr lang="ru-RU" smtClean="0"/>
              <a:t>29.05.2017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0FDC-4AA4-4303-BA10-9DD3E0DA4EC7}" type="slidenum">
              <a:rPr lang="ru-RU" smtClean="0"/>
              <a:pPr/>
              <a:t>153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389916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r>
              <a:rPr lang="ru-RU" sz="1400" dirty="0" smtClean="0"/>
              <a:t>Большой англо-русский словарь по экономике и менеджменту (</a:t>
            </a:r>
            <a:r>
              <a:rPr lang="en-US" sz="1400" dirty="0" smtClean="0"/>
              <a:t>En</a:t>
            </a:r>
            <a:r>
              <a:rPr lang="ru-RU" sz="1400" dirty="0" smtClean="0"/>
              <a:t> </a:t>
            </a:r>
            <a:r>
              <a:rPr lang="en-US" sz="1400" dirty="0" smtClean="0"/>
              <a:t>-&gt;</a:t>
            </a:r>
            <a:r>
              <a:rPr lang="ru-RU" sz="1400" dirty="0" smtClean="0"/>
              <a:t> </a:t>
            </a:r>
            <a:r>
              <a:rPr lang="en-US" sz="1400" dirty="0" err="1" smtClean="0"/>
              <a:t>Ru</a:t>
            </a:r>
            <a:r>
              <a:rPr lang="en-US" sz="1400" dirty="0" smtClean="0"/>
              <a:t>)</a:t>
            </a:r>
            <a:r>
              <a:rPr lang="ru-RU" sz="1400" dirty="0" smtClean="0"/>
              <a:t>, ABBYY, 2008; «</a:t>
            </a:r>
            <a:r>
              <a:rPr lang="ru-RU" sz="1400" dirty="0" err="1" smtClean="0"/>
              <a:t>Экономикус</a:t>
            </a:r>
            <a:r>
              <a:rPr lang="ru-RU" sz="1400" dirty="0" smtClean="0"/>
              <a:t>», 2008.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dirty="0" smtClean="0"/>
              <a:t>Словарь охватывает все области экономики и бизнеса: маркетинг, менеджмент, финансовый менеджмент, финансовые рынки, бухгалтерский учет, аудит, страхование, банковское дело, государственное управление и государственные финансы, экономическую науку и смежные дисциплины. </a:t>
            </a:r>
          </a:p>
          <a:p>
            <a:r>
              <a:rPr lang="ru-RU" sz="1400" dirty="0" smtClean="0"/>
              <a:t>Русско-английский словарь «Микроэкономика, теория игр, теория принятия решений, менеджмент»</a:t>
            </a:r>
            <a:r>
              <a:rPr lang="en-US" sz="1400" dirty="0" smtClean="0"/>
              <a:t> + </a:t>
            </a:r>
            <a:r>
              <a:rPr lang="ru-RU" sz="1400" dirty="0" smtClean="0"/>
              <a:t>индекс (</a:t>
            </a:r>
            <a:r>
              <a:rPr lang="en-US" sz="1400" dirty="0" smtClean="0"/>
              <a:t>En</a:t>
            </a:r>
            <a:r>
              <a:rPr lang="ru-RU" sz="1400" dirty="0" smtClean="0"/>
              <a:t> </a:t>
            </a:r>
            <a:r>
              <a:rPr lang="en-US" sz="1400" dirty="0" smtClean="0"/>
              <a:t>&lt;-&gt;</a:t>
            </a:r>
            <a:r>
              <a:rPr lang="ru-RU" sz="1400" dirty="0" smtClean="0"/>
              <a:t> </a:t>
            </a:r>
            <a:r>
              <a:rPr lang="en-US" sz="1400" dirty="0" err="1" smtClean="0"/>
              <a:t>Ru</a:t>
            </a:r>
            <a:r>
              <a:rPr lang="en-US" sz="1400" dirty="0" smtClean="0"/>
              <a:t>)</a:t>
            </a:r>
            <a:endParaRPr lang="ru-RU" sz="1400" dirty="0" smtClean="0"/>
          </a:p>
          <a:p>
            <a:r>
              <a:rPr lang="ru-RU" sz="1400" dirty="0" smtClean="0"/>
              <a:t>Целлюлозно-бумажное производство</a:t>
            </a:r>
            <a:r>
              <a:rPr lang="en-US" sz="1400" dirty="0" smtClean="0"/>
              <a:t> (</a:t>
            </a:r>
            <a:r>
              <a:rPr lang="en-US" sz="1400" dirty="0" err="1" smtClean="0"/>
              <a:t>Ru</a:t>
            </a:r>
            <a:r>
              <a:rPr lang="ru-RU" sz="1400" dirty="0" smtClean="0"/>
              <a:t> </a:t>
            </a:r>
            <a:r>
              <a:rPr lang="en-US" sz="1400" dirty="0" smtClean="0"/>
              <a:t>&lt;-&gt;</a:t>
            </a:r>
            <a:r>
              <a:rPr lang="ru-RU" sz="1400" dirty="0" smtClean="0"/>
              <a:t> </a:t>
            </a:r>
            <a:r>
              <a:rPr lang="en-US" sz="1400" dirty="0" smtClean="0"/>
              <a:t>En, De, </a:t>
            </a:r>
            <a:r>
              <a:rPr lang="en-US" sz="1400" dirty="0" err="1" smtClean="0"/>
              <a:t>Fr</a:t>
            </a:r>
            <a:r>
              <a:rPr lang="en-US" sz="1400" dirty="0" smtClean="0"/>
              <a:t>)</a:t>
            </a:r>
            <a:endParaRPr lang="ru-RU" sz="14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ru-RU" sz="1200" dirty="0" smtClean="0"/>
              <a:t>Словарь позволяет осуществлять качественный перевод технической документации и прочих документов, относящихся к ЦБП. </a:t>
            </a:r>
          </a:p>
          <a:p>
            <a:r>
              <a:rPr lang="ru-RU" sz="1400" dirty="0" smtClean="0"/>
              <a:t>Иллюстрированный англо-русский словарь по транспортной технике и сервисному оборудованию (</a:t>
            </a:r>
            <a:r>
              <a:rPr lang="en-US" sz="1400" dirty="0" smtClean="0"/>
              <a:t>En</a:t>
            </a:r>
            <a:r>
              <a:rPr lang="ru-RU" sz="1400" dirty="0" smtClean="0"/>
              <a:t> </a:t>
            </a:r>
            <a:r>
              <a:rPr lang="en-US" sz="1400" dirty="0" smtClean="0"/>
              <a:t>-&gt;</a:t>
            </a:r>
            <a:r>
              <a:rPr lang="ru-RU" sz="1400" dirty="0" smtClean="0"/>
              <a:t> </a:t>
            </a:r>
            <a:r>
              <a:rPr lang="en-US" sz="1400" dirty="0" err="1" smtClean="0"/>
              <a:t>Ru</a:t>
            </a:r>
            <a:r>
              <a:rPr lang="en-US" sz="1400" dirty="0" smtClean="0"/>
              <a:t>)</a:t>
            </a:r>
            <a:endParaRPr lang="ru-RU" sz="14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ru-RU" sz="1200" dirty="0" smtClean="0"/>
              <a:t>В словаре большое количество совершенно новых, эксклюзивных статей по всем типам и моделям автомобилей, их двигателям, узлам и агрегатам. В словаре можно найти термины от мелких деталей и инструментария до стационарного авторемонтного оборудования, компьютерных блоков и </a:t>
            </a:r>
            <a:r>
              <a:rPr lang="ru-RU" sz="1200" dirty="0" err="1" smtClean="0"/>
              <a:t>супершин</a:t>
            </a:r>
            <a:r>
              <a:rPr lang="ru-RU" sz="1200" dirty="0" smtClean="0"/>
              <a:t>. </a:t>
            </a:r>
          </a:p>
          <a:p>
            <a:r>
              <a:rPr lang="ru-RU" sz="1400" dirty="0" smtClean="0"/>
              <a:t>Обновленный немецко-русский словарь по транспортной технике и сервисному оборудованию </a:t>
            </a:r>
            <a:r>
              <a:rPr lang="en-US" sz="1400" dirty="0" smtClean="0"/>
              <a:t>(De</a:t>
            </a:r>
            <a:r>
              <a:rPr lang="ru-RU" sz="1400" dirty="0" smtClean="0"/>
              <a:t> </a:t>
            </a:r>
            <a:r>
              <a:rPr lang="en-US" sz="1400" dirty="0" smtClean="0"/>
              <a:t>-&gt;</a:t>
            </a:r>
            <a:r>
              <a:rPr lang="ru-RU" sz="1400" dirty="0" smtClean="0"/>
              <a:t> </a:t>
            </a:r>
            <a:r>
              <a:rPr lang="en-US" sz="1400" dirty="0" err="1" smtClean="0"/>
              <a:t>Ru</a:t>
            </a:r>
            <a:r>
              <a:rPr lang="en-US" sz="1400" dirty="0" smtClean="0"/>
              <a:t>)</a:t>
            </a:r>
            <a:endParaRPr lang="ru-RU" sz="1400" dirty="0" smtClean="0"/>
          </a:p>
          <a:p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68651940-8327-409C-81B9-C3C1B1DC8E30}" type="datetime1">
              <a:rPr lang="ru-RU" smtClean="0"/>
              <a:t>29.05.2017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0FDC-4AA4-4303-BA10-9DD3E0DA4EC7}" type="slidenum">
              <a:rPr lang="ru-RU" smtClean="0"/>
              <a:pPr/>
              <a:t>154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574441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5747ECC7-8B3C-45FB-99A0-3F598BC1EF49}" type="datetime1">
              <a:rPr lang="ru-RU" smtClean="0"/>
              <a:t>29.05.2017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0FDC-4AA4-4303-BA10-9DD3E0DA4EC7}" type="slidenum">
              <a:rPr lang="ru-RU" smtClean="0"/>
              <a:pPr/>
              <a:t>155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117037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Предлагаем</a:t>
            </a:r>
            <a:r>
              <a:rPr lang="ru-RU" baseline="0" dirty="0" smtClean="0"/>
              <a:t> Домашнюю версию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AD705820-E5C9-4522-98B2-7470B1DDC842}" type="datetime1">
              <a:rPr lang="ru-RU" smtClean="0"/>
              <a:t>29.05.2017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0FDC-4AA4-4303-BA10-9DD3E0DA4EC7}" type="slidenum">
              <a:rPr lang="ru-RU" smtClean="0"/>
              <a:pPr/>
              <a:t>156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238541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6BD984E1-F911-4ADB-8A15-0502C1DAA742}" type="datetime1">
              <a:rPr lang="ru-RU" smtClean="0"/>
              <a:t>29.05.2017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0FDC-4AA4-4303-BA10-9DD3E0DA4EC7}" type="slidenum">
              <a:rPr lang="ru-RU" smtClean="0"/>
              <a:pPr/>
              <a:t>157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333672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D617A472-473C-417F-97E6-4BE5805D8E82}" type="datetime1">
              <a:rPr lang="ru-RU" smtClean="0"/>
              <a:t>29.05.2017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0FDC-4AA4-4303-BA10-9DD3E0DA4EC7}" type="slidenum">
              <a:rPr lang="ru-RU" smtClean="0"/>
              <a:pPr/>
              <a:t>158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168269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F04B5D96-62A4-4BF6-A6DD-306158F99B61}" type="datetime1">
              <a:rPr lang="ru-RU" smtClean="0"/>
              <a:t>29.05.2017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0FDC-4AA4-4303-BA10-9DD3E0DA4EC7}" type="slidenum">
              <a:rPr lang="ru-RU" smtClean="0"/>
              <a:pPr/>
              <a:t>159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05547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C282128D-BB82-4460-ACE9-8E677413A008}" type="datetime1">
              <a:rPr lang="ru-RU" smtClean="0"/>
              <a:t>29.05.2017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0FDC-4AA4-4303-BA10-9DD3E0DA4EC7}" type="slidenum">
              <a:rPr lang="ru-RU" smtClean="0"/>
              <a:pPr/>
              <a:t>160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759201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7267307C-0FA5-4302-A5D8-C275CF5FC2E7}" type="datetime1">
              <a:rPr lang="ru-RU" smtClean="0"/>
              <a:t>29.05.2017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0FDC-4AA4-4303-BA10-9DD3E0DA4EC7}" type="slidenum">
              <a:rPr lang="ru-RU" smtClean="0"/>
              <a:pPr/>
              <a:t>161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068716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r>
              <a:rPr lang="ru-RU" sz="1400" dirty="0" smtClean="0"/>
              <a:t>Слово в контексте. Словарь сочетаемости слов  английского языка, </a:t>
            </a:r>
            <a:r>
              <a:rPr lang="ru-RU" sz="1400" dirty="0" err="1" smtClean="0"/>
              <a:t>Шаршаков</a:t>
            </a:r>
            <a:r>
              <a:rPr lang="ru-RU" sz="1400" dirty="0" smtClean="0"/>
              <a:t> А.А., 2010 </a:t>
            </a:r>
          </a:p>
          <a:p>
            <a:pPr marL="0" indent="0">
              <a:spcAft>
                <a:spcPts val="0"/>
              </a:spcAft>
              <a:buNone/>
            </a:pPr>
            <a:r>
              <a:rPr lang="ru-RU" sz="1200" dirty="0" smtClean="0"/>
              <a:t>Словарь создан для того, чтобы облегчить  написание текстов на стандартном английском языке, свободном от влияния особенностей родного языка. Примеры взяты из самых авторитетных современных британских и американских источников (</a:t>
            </a:r>
            <a:r>
              <a:rPr lang="ru-RU" sz="1200" dirty="0" err="1" smtClean="0"/>
              <a:t>Merriam-Webster</a:t>
            </a:r>
            <a:r>
              <a:rPr lang="ru-RU" sz="1200" dirty="0" smtClean="0"/>
              <a:t>, </a:t>
            </a:r>
            <a:r>
              <a:rPr lang="ru-RU" sz="1200" dirty="0" err="1" smtClean="0"/>
              <a:t>Oxford</a:t>
            </a:r>
            <a:r>
              <a:rPr lang="ru-RU" sz="1200" dirty="0" smtClean="0"/>
              <a:t> </a:t>
            </a:r>
            <a:r>
              <a:rPr lang="ru-RU" sz="1200" dirty="0" err="1" smtClean="0"/>
              <a:t>University</a:t>
            </a:r>
            <a:r>
              <a:rPr lang="ru-RU" sz="1200" dirty="0" smtClean="0"/>
              <a:t> Press, </a:t>
            </a:r>
            <a:r>
              <a:rPr lang="ru-RU" sz="1200" dirty="0" err="1" smtClean="0"/>
              <a:t>Pearson</a:t>
            </a:r>
            <a:r>
              <a:rPr lang="ru-RU" sz="1200" dirty="0" smtClean="0"/>
              <a:t> </a:t>
            </a:r>
            <a:r>
              <a:rPr lang="ru-RU" sz="1200" dirty="0" err="1" smtClean="0"/>
              <a:t>Education</a:t>
            </a:r>
            <a:r>
              <a:rPr lang="ru-RU" sz="1200" dirty="0" smtClean="0"/>
              <a:t>, </a:t>
            </a:r>
            <a:r>
              <a:rPr lang="ru-RU" sz="1200" dirty="0" err="1" smtClean="0"/>
              <a:t>Penguin</a:t>
            </a:r>
            <a:r>
              <a:rPr lang="ru-RU" sz="1200" dirty="0" smtClean="0"/>
              <a:t> </a:t>
            </a:r>
            <a:r>
              <a:rPr lang="ru-RU" sz="1200" dirty="0" err="1" smtClean="0"/>
              <a:t>Books</a:t>
            </a:r>
            <a:r>
              <a:rPr lang="ru-RU" sz="1200" dirty="0" smtClean="0"/>
              <a:t>. Включены цитаты из ведущих общественно-политических изданий и научно-популярных журналов </a:t>
            </a:r>
            <a:r>
              <a:rPr lang="ru-RU" sz="1200" dirty="0" err="1" smtClean="0"/>
              <a:t>New</a:t>
            </a:r>
            <a:r>
              <a:rPr lang="ru-RU" sz="1200" dirty="0" smtClean="0"/>
              <a:t> </a:t>
            </a:r>
            <a:r>
              <a:rPr lang="ru-RU" sz="1200" dirty="0" err="1" smtClean="0"/>
              <a:t>Scientist</a:t>
            </a:r>
            <a:r>
              <a:rPr lang="ru-RU" sz="1200" dirty="0" smtClean="0"/>
              <a:t> и </a:t>
            </a:r>
            <a:r>
              <a:rPr lang="ru-RU" sz="1200" dirty="0" err="1" smtClean="0"/>
              <a:t>Scientific</a:t>
            </a:r>
            <a:r>
              <a:rPr lang="ru-RU" sz="1200" dirty="0" smtClean="0"/>
              <a:t> </a:t>
            </a:r>
            <a:r>
              <a:rPr lang="ru-RU" sz="1200" dirty="0" err="1" smtClean="0"/>
              <a:t>American</a:t>
            </a:r>
            <a:r>
              <a:rPr lang="ru-RU" sz="1200" dirty="0" smtClean="0"/>
              <a:t>. Приведены примеры из английских переводов русской художественной литературы.) </a:t>
            </a:r>
          </a:p>
          <a:p>
            <a:endParaRPr lang="en-US" sz="1400" dirty="0" smtClean="0"/>
          </a:p>
          <a:p>
            <a:r>
              <a:rPr lang="ru-RU" sz="1400" dirty="0" smtClean="0"/>
              <a:t>Англо-русский народный словарь, </a:t>
            </a:r>
            <a:r>
              <a:rPr lang="en-US" sz="1400" dirty="0" smtClean="0"/>
              <a:t>ABBYY, 2010</a:t>
            </a:r>
            <a:endParaRPr lang="ru-RU" sz="1400" dirty="0" smtClean="0"/>
          </a:p>
          <a:p>
            <a:pPr marL="0" indent="0">
              <a:buNone/>
            </a:pPr>
            <a:r>
              <a:rPr lang="ru-RU" sz="1200" dirty="0" smtClean="0"/>
              <a:t>Основным источником информации для словаря являются материалы обсуждений на форуме «Добавим в Lingvo!» - актуальные и частотные слова и выражения, которых не хватало в Lingvo. Большинство значений снабжено иллюстративными оригинальными примерами. </a:t>
            </a:r>
            <a:endParaRPr lang="en-US" sz="1200" dirty="0" smtClean="0"/>
          </a:p>
          <a:p>
            <a:endParaRPr lang="en-US" sz="1400" dirty="0" smtClean="0"/>
          </a:p>
          <a:p>
            <a:r>
              <a:rPr lang="ru-RU" sz="1400" dirty="0" smtClean="0"/>
              <a:t>Германия. Лингвострановедческий словарь, Муравлева Н.В., 2010</a:t>
            </a:r>
            <a:endParaRPr lang="en-US" sz="1400" dirty="0" smtClean="0"/>
          </a:p>
          <a:p>
            <a:pPr marL="0" indent="0">
              <a:buNone/>
            </a:pPr>
            <a:r>
              <a:rPr lang="ru-RU" sz="1200" dirty="0" smtClean="0"/>
              <a:t>Словарь содержит более 5 тысяч словарных статей из культурной, общественно-политической и повседневной жизни Германии. Каждое немецкое слово или словосочетание сопровождается переводом и толкованием на русском языке.</a:t>
            </a:r>
          </a:p>
          <a:p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159698C6-2F88-425B-ACCC-8E9B99987EA0}" type="datetime1">
              <a:rPr lang="ru-RU" smtClean="0"/>
              <a:t>29.05.2017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0FDC-4AA4-4303-BA10-9DD3E0DA4EC7}" type="slidenum">
              <a:rPr lang="ru-RU" smtClean="0"/>
              <a:pPr/>
              <a:t>162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95126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Color of Standard?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525E16-4BB6-4245-A897-412DF5AA3F5B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29.05.2017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380FDC-4AA4-4303-BA10-9DD3E0DA4EC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71805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6CE20956-13D8-4707-B77B-32D1AA2835B8}" type="datetime1">
              <a:rPr lang="ru-RU" smtClean="0"/>
              <a:t>29.05.2017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0FDC-4AA4-4303-BA10-9DD3E0DA4EC7}" type="slidenum">
              <a:rPr lang="ru-RU" smtClean="0"/>
              <a:pPr/>
              <a:t>163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172722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64978DB4-4AF7-4D43-9B5C-FDD21A6E537C}" type="datetime1">
              <a:rPr lang="ru-RU" smtClean="0"/>
              <a:t>29.05.2017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0FDC-4AA4-4303-BA10-9DD3E0DA4EC7}" type="slidenum">
              <a:rPr lang="ru-RU" smtClean="0"/>
              <a:pPr/>
              <a:t>164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079284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891AC5BF-0A69-4E92-B9CC-0F7F94CC632E}" type="datetime1">
              <a:rPr lang="ru-RU" smtClean="0"/>
              <a:t>29.05.2017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0FDC-4AA4-4303-BA10-9DD3E0DA4EC7}" type="slidenum">
              <a:rPr lang="ru-RU" smtClean="0"/>
              <a:pPr/>
              <a:t>165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576446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86E9C0E5-138F-4BFC-9C6F-6A29A92D22B5}" type="datetime1">
              <a:rPr lang="ru-RU" smtClean="0"/>
              <a:t>29.05.2017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0FDC-4AA4-4303-BA10-9DD3E0DA4EC7}" type="slidenum">
              <a:rPr lang="ru-RU" smtClean="0"/>
              <a:pPr/>
              <a:t>166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140029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441E67-F1E4-4234-B29B-A1D85E40A469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167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39788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441E67-F1E4-4234-B29B-A1D85E40A46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834237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5A8DBE0-30CE-42F2-A3DF-666A2338D79E}" type="slidenum">
              <a:rPr lang="ru-RU" smtClean="0"/>
              <a:pPr>
                <a:defRPr/>
              </a:pPr>
              <a:t>169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410276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B62E3C02-D966-452F-9281-248E75563040}" type="datetime1">
              <a:rPr lang="ru-RU" smtClean="0"/>
              <a:t>29.05.2017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0FDC-4AA4-4303-BA10-9DD3E0DA4EC7}" type="slidenum">
              <a:rPr lang="ru-RU" smtClean="0"/>
              <a:pPr/>
              <a:t>170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47472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CDD06A15-6E1E-47C3-A4DE-1F0E446CCC7F}" type="datetime1">
              <a:rPr lang="ru-RU" smtClean="0"/>
              <a:t>29.05.2017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0FDC-4AA4-4303-BA10-9DD3E0DA4EC7}" type="slidenum">
              <a:rPr lang="ru-RU" smtClean="0"/>
              <a:pPr/>
              <a:t>171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079209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z="1000" smtClean="0"/>
          </a:p>
        </p:txBody>
      </p:sp>
    </p:spTree>
    <p:extLst>
      <p:ext uri="{BB962C8B-B14F-4D97-AF65-F5344CB8AC3E}">
        <p14:creationId xmlns:p14="http://schemas.microsoft.com/office/powerpoint/2010/main" val="17858223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ABFBD-233A-486A-BD03-BD067198B5CD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29.05.2017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380FDC-4AA4-4303-BA10-9DD3E0DA4EC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280128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z="1000" smtClean="0"/>
          </a:p>
        </p:txBody>
      </p:sp>
    </p:spTree>
    <p:extLst>
      <p:ext uri="{BB962C8B-B14F-4D97-AF65-F5344CB8AC3E}">
        <p14:creationId xmlns:p14="http://schemas.microsoft.com/office/powerpoint/2010/main" val="246290773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z="1000" smtClean="0"/>
          </a:p>
        </p:txBody>
      </p:sp>
    </p:spTree>
    <p:extLst>
      <p:ext uri="{BB962C8B-B14F-4D97-AF65-F5344CB8AC3E}">
        <p14:creationId xmlns:p14="http://schemas.microsoft.com/office/powerpoint/2010/main" val="54935008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z="1000" smtClean="0"/>
          </a:p>
        </p:txBody>
      </p:sp>
    </p:spTree>
    <p:extLst>
      <p:ext uri="{BB962C8B-B14F-4D97-AF65-F5344CB8AC3E}">
        <p14:creationId xmlns:p14="http://schemas.microsoft.com/office/powerpoint/2010/main" val="268654876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z="1000" smtClean="0"/>
          </a:p>
        </p:txBody>
      </p:sp>
    </p:spTree>
    <p:extLst>
      <p:ext uri="{BB962C8B-B14F-4D97-AF65-F5344CB8AC3E}">
        <p14:creationId xmlns:p14="http://schemas.microsoft.com/office/powerpoint/2010/main" val="8168002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87747" tIns="43874" rIns="87747" bIns="43874"/>
          <a:lstStyle/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31859770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B1989B-0807-4999-8928-4AB83C85AE7F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29.05.2017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380FDC-4AA4-4303-BA10-9DD3E0DA4EC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085305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4800"/>
          </a:xfrm>
          <a:noFill/>
          <a:ln/>
        </p:spPr>
        <p:txBody>
          <a:bodyPr/>
          <a:lstStyle/>
          <a:p>
            <a:pPr marL="228600" indent="-228600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02351609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4800"/>
          </a:xfrm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76691249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1D7D86-C736-4790-98E5-16184B696BF5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29.05.2017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380FDC-4AA4-4303-BA10-9DD3E0DA4EC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210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182857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6DA256-867D-40F8-8F27-2E62D7D1D220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29.05.2017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380FDC-4AA4-4303-BA10-9DD3E0DA4EC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80016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867013-AC81-4FB5-B828-C8DC277392D3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29.05.2017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380FDC-4AA4-4303-BA10-9DD3E0DA4EC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764935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2C2F63-39F9-46AF-BA32-F80AEFB25767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29.05.2017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380FDC-4AA4-4303-BA10-9DD3E0DA4EC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655455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B39E89-DDC7-4290-B2AE-05CB8CF18EEC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29.05.2017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380FDC-4AA4-4303-BA10-9DD3E0DA4EC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035127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9BBBAD-86A1-4FFC-9997-6D7D134C6744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29.05.2017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380FDC-4AA4-4303-BA10-9DD3E0DA4EC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077205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4DC31E-EA25-4F06-9BD9-4DF4C490E7BC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29.05.2017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380FDC-4AA4-4303-BA10-9DD3E0DA4EC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46955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0F8D83-55DE-4F31-9E9C-E22366395EA4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29.05.2017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380FDC-4AA4-4303-BA10-9DD3E0DA4EC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216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201981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27486D-06E6-41ED-99CF-C485117442E5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29.05.2017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380FDC-4AA4-4303-BA10-9DD3E0DA4EC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252631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2B1382-E4C2-4C22-873E-1DCD9A7CF0C4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29.05.2017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380FDC-4AA4-4303-BA10-9DD3E0DA4EC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105540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3C3257-1743-4637-A72F-1BE8B9483FDF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29.05.2017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380FDC-4AA4-4303-BA10-9DD3E0DA4EC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219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867136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294A9-FA2A-403E-A23A-39761B33294C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29.05.2017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380FDC-4AA4-4303-BA10-9DD3E0DA4EC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220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4205078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D40CF0-725B-4E66-B264-821C7B1B4F99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29.05.2017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380FDC-4AA4-4303-BA10-9DD3E0DA4EC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29387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89450-2CED-4A73-B2E9-9BF0394471B7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29.05.2017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380FDC-4AA4-4303-BA10-9DD3E0DA4EC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8141356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7A285C-BEE4-47B6-9760-95FFA67EC517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29.05.2017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380FDC-4AA4-4303-BA10-9DD3E0DA4EC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5157774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96D0A-43B2-4174-AD9F-330451F6D4B9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29.05.2017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380FDC-4AA4-4303-BA10-9DD3E0DA4EC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6272340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C7C8D4-F0A0-4039-91F7-DA6BEFCD2B81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29.05.2017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380FDC-4AA4-4303-BA10-9DD3E0DA4EC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080760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664BB7-8255-4883-B10C-0A6496AAE9C6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29.05.2017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380FDC-4AA4-4303-BA10-9DD3E0DA4EC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6991739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1AFC98-B33C-46E4-8F88-C338417E4469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29.05.2017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380FDC-4AA4-4303-BA10-9DD3E0DA4EC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229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9361780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954EB9-AE41-4E02-ADA1-D8E6AF9D7AEA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29.05.2017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380FDC-4AA4-4303-BA10-9DD3E0DA4EC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1088639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0F2007A3-EE78-44A6-9C27-03CBB8546E5B}" type="datetime1">
              <a:rPr lang="ru-RU" smtClean="0"/>
              <a:t>29.05.2017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0FDC-4AA4-4303-BA10-9DD3E0DA4EC7}" type="slidenum">
              <a:rPr lang="ru-RU" smtClean="0"/>
              <a:pPr/>
              <a:t>232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28796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CC499E-CDD5-41D4-9CF8-E58A2BD31C9A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29.05.2017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380FDC-4AA4-4303-BA10-9DD3E0DA4EC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52406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7CFB68-6ED0-412E-A3EC-5CF2E50FC47E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29.05.2017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380FDC-4AA4-4303-BA10-9DD3E0DA4EC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26287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4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5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6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6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6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6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6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6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6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6.xm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6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6.xml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6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6.xml"/></Relationships>
</file>

<file path=ppt/slideLayouts/_rels/slideLayout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6.xml"/></Relationships>
</file>

<file path=ppt/slideLayouts/_rels/slideLayout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eReader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" y="1015559"/>
            <a:ext cx="9144000" cy="3637577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0" y="2492897"/>
            <a:ext cx="7790080" cy="1656183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Subtitle 2"/>
          <p:cNvSpPr>
            <a:spLocks noGrp="1"/>
          </p:cNvSpPr>
          <p:nvPr>
            <p:ph type="subTitle" idx="11"/>
          </p:nvPr>
        </p:nvSpPr>
        <p:spPr>
          <a:xfrm>
            <a:off x="460650" y="3368048"/>
            <a:ext cx="7350980" cy="735313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ru-RU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0" y="4103361"/>
            <a:ext cx="7790080" cy="45719"/>
          </a:xfrm>
          <a:prstGeom prst="rect">
            <a:avLst/>
          </a:prstGeom>
          <a:solidFill>
            <a:srgbClr val="C60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68312" y="5157192"/>
            <a:ext cx="6263928" cy="342038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600"/>
              </a:spcBef>
              <a:buNone/>
              <a:defRPr sz="20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The Author Name</a:t>
            </a:r>
          </a:p>
        </p:txBody>
      </p:sp>
      <p:sp>
        <p:nvSpPr>
          <p:cNvPr id="21" name="Title 1"/>
          <p:cNvSpPr>
            <a:spLocks noGrp="1"/>
          </p:cNvSpPr>
          <p:nvPr>
            <p:ph type="ctrTitle" hasCustomPrompt="1"/>
          </p:nvPr>
        </p:nvSpPr>
        <p:spPr>
          <a:xfrm>
            <a:off x="476250" y="2489486"/>
            <a:ext cx="7336110" cy="878562"/>
          </a:xfrm>
        </p:spPr>
        <p:txBody>
          <a:bodyPr lIns="0" tIns="0" rIns="0" bIns="0" anchor="b">
            <a:normAutofit/>
          </a:bodyPr>
          <a:lstStyle>
            <a:lvl1pPr algn="l">
              <a:defRPr sz="48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ABBYY FineReader 11</a:t>
            </a:r>
            <a:endParaRPr lang="ru-RU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3" hasCustomPrompt="1"/>
          </p:nvPr>
        </p:nvSpPr>
        <p:spPr>
          <a:xfrm>
            <a:off x="475740" y="5544235"/>
            <a:ext cx="6263928" cy="315035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600"/>
              </a:spcBef>
              <a:buNone/>
              <a:defRPr sz="20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ABBYY Office 2013</a:t>
            </a:r>
          </a:p>
        </p:txBody>
      </p:sp>
      <p:sp>
        <p:nvSpPr>
          <p:cNvPr id="23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452264" y="6453336"/>
            <a:ext cx="2895600" cy="293117"/>
          </a:xfrm>
        </p:spPr>
        <p:txBody>
          <a:bodyPr lIns="0" rIns="0"/>
          <a:lstStyle/>
          <a:p>
            <a:r>
              <a:rPr lang="en-US" dirty="0" smtClean="0"/>
              <a:t>Confidential             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© Copyright 2013 ABBYY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84026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акты Обще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2492897"/>
            <a:ext cx="6732240" cy="1656183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Subtitle 2"/>
          <p:cNvSpPr>
            <a:spLocks noGrp="1"/>
          </p:cNvSpPr>
          <p:nvPr>
            <p:ph type="subTitle" idx="11" hasCustomPrompt="1"/>
          </p:nvPr>
        </p:nvSpPr>
        <p:spPr>
          <a:xfrm>
            <a:off x="460650" y="3368048"/>
            <a:ext cx="6271590" cy="735313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 smtClean="0"/>
              <a:t>Abbyy</a:t>
            </a:r>
            <a:r>
              <a:rPr lang="en-US" dirty="0" smtClean="0"/>
              <a:t> Office</a:t>
            </a:r>
            <a:endParaRPr lang="ru-RU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0" y="4103361"/>
            <a:ext cx="6732240" cy="45719"/>
          </a:xfrm>
          <a:prstGeom prst="rect">
            <a:avLst/>
          </a:prstGeom>
          <a:solidFill>
            <a:srgbClr val="C60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itle 1"/>
          <p:cNvSpPr>
            <a:spLocks noGrp="1"/>
          </p:cNvSpPr>
          <p:nvPr>
            <p:ph type="ctrTitle" hasCustomPrompt="1"/>
          </p:nvPr>
        </p:nvSpPr>
        <p:spPr>
          <a:xfrm>
            <a:off x="476250" y="2489486"/>
            <a:ext cx="6264696" cy="878562"/>
          </a:xfrm>
        </p:spPr>
        <p:txBody>
          <a:bodyPr lIns="0" tIns="0" rIns="0" bIns="0" anchor="b">
            <a:normAutofit/>
          </a:bodyPr>
          <a:lstStyle>
            <a:lvl1pPr algn="l">
              <a:defRPr sz="48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Contacts</a:t>
            </a:r>
            <a:endParaRPr lang="ru-RU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3" hasCustomPrompt="1"/>
          </p:nvPr>
        </p:nvSpPr>
        <p:spPr>
          <a:xfrm>
            <a:off x="475740" y="4869160"/>
            <a:ext cx="6263928" cy="1710190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600"/>
              </a:spcBef>
              <a:buNone/>
              <a:defRPr sz="1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err="1" smtClean="0"/>
              <a:t>Adress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1440823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7544" y="548680"/>
            <a:ext cx="3665489" cy="4320480"/>
          </a:xfrm>
        </p:spPr>
        <p:txBody>
          <a:bodyPr anchor="t"/>
          <a:lstStyle>
            <a:lvl1pPr algn="l">
              <a:defRPr sz="4000" b="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Slide title</a:t>
            </a:r>
            <a:endParaRPr lang="ru-RU" dirty="0"/>
          </a:p>
        </p:txBody>
      </p:sp>
      <p:sp>
        <p:nvSpPr>
          <p:cNvPr id="4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4133034" y="1268760"/>
            <a:ext cx="4542655" cy="5400328"/>
          </a:xfrm>
        </p:spPr>
        <p:txBody>
          <a:bodyPr/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164288" y="6453336"/>
            <a:ext cx="1728192" cy="288032"/>
          </a:xfrm>
        </p:spPr>
        <p:txBody>
          <a:bodyPr/>
          <a:lstStyle/>
          <a:p>
            <a:fld id="{7C64A3CC-9215-4D44-A91D-3C56E40867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1442" y="6456514"/>
            <a:ext cx="1662286" cy="365125"/>
          </a:xfrm>
          <a:prstGeom prst="rect">
            <a:avLst/>
          </a:prstGeom>
        </p:spPr>
        <p:txBody>
          <a:bodyPr vert="horz" lIns="0" tIns="45720" rIns="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1600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lide 3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7547" y="1988842"/>
            <a:ext cx="7200801" cy="3780135"/>
          </a:xfrm>
        </p:spPr>
        <p:txBody>
          <a:bodyPr anchor="t"/>
          <a:lstStyle>
            <a:lvl1pPr algn="l">
              <a:defRPr sz="4000" b="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Slide title</a:t>
            </a:r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67547" y="1268760"/>
            <a:ext cx="7200801" cy="720080"/>
          </a:xfrm>
        </p:spPr>
        <p:txBody>
          <a:bodyPr anchor="b"/>
          <a:lstStyle>
            <a:lvl1pPr marL="0" indent="0">
              <a:buNone/>
              <a:defRPr sz="20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Slide subtitle</a:t>
            </a: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164288" y="6453336"/>
            <a:ext cx="1728192" cy="288032"/>
          </a:xfrm>
        </p:spPr>
        <p:txBody>
          <a:bodyPr/>
          <a:lstStyle/>
          <a:p>
            <a:fld id="{7C64A3CC-9215-4D44-A91D-3C56E40867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1442" y="6456514"/>
            <a:ext cx="1662286" cy="365125"/>
          </a:xfrm>
          <a:prstGeom prst="rect">
            <a:avLst/>
          </a:prstGeom>
        </p:spPr>
        <p:txBody>
          <a:bodyPr vert="horz" lIns="0" tIns="45720" rIns="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1272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4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7545" y="332656"/>
            <a:ext cx="4320481" cy="3096344"/>
          </a:xfrm>
        </p:spPr>
        <p:txBody>
          <a:bodyPr anchor="b"/>
          <a:lstStyle>
            <a:lvl1pPr algn="l">
              <a:defRPr sz="4000" b="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Slide title</a:t>
            </a:r>
            <a:endParaRPr lang="ru-RU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67545" y="3429000"/>
            <a:ext cx="4320481" cy="2160240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Slide text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1442" y="6456514"/>
            <a:ext cx="1662286" cy="365125"/>
          </a:xfrm>
          <a:prstGeom prst="rect">
            <a:avLst/>
          </a:prstGeom>
        </p:spPr>
        <p:txBody>
          <a:bodyPr vert="horz" lIns="0" tIns="45720" rIns="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164288" y="6453336"/>
            <a:ext cx="1728192" cy="288032"/>
          </a:xfrm>
        </p:spPr>
        <p:txBody>
          <a:bodyPr/>
          <a:lstStyle/>
          <a:p>
            <a:fld id="{7C64A3CC-9215-4D44-A91D-3C56E40867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7560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lide 5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7547" y="1988842"/>
            <a:ext cx="7200801" cy="3780135"/>
          </a:xfrm>
        </p:spPr>
        <p:txBody>
          <a:bodyPr anchor="t"/>
          <a:lstStyle>
            <a:lvl1pPr algn="l">
              <a:defRPr sz="4000" b="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Slide title</a:t>
            </a:r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67547" y="1268760"/>
            <a:ext cx="7200801" cy="720080"/>
          </a:xfrm>
        </p:spPr>
        <p:txBody>
          <a:bodyPr anchor="b"/>
          <a:lstStyle>
            <a:lvl1pPr marL="0" indent="0">
              <a:buNone/>
              <a:defRPr sz="20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Slide subtitle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1442" y="6456514"/>
            <a:ext cx="1662286" cy="365125"/>
          </a:xfrm>
          <a:prstGeom prst="rect">
            <a:avLst/>
          </a:prstGeom>
        </p:spPr>
        <p:txBody>
          <a:bodyPr vert="horz" lIns="0" tIns="45720" rIns="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164288" y="6453336"/>
            <a:ext cx="1728192" cy="288032"/>
          </a:xfrm>
        </p:spPr>
        <p:txBody>
          <a:bodyPr/>
          <a:lstStyle/>
          <a:p>
            <a:fld id="{7C64A3CC-9215-4D44-A91D-3C56E40867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2602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Slide Title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600200"/>
            <a:ext cx="4038600" cy="4781128"/>
          </a:xfrm>
        </p:spPr>
        <p:txBody>
          <a:bodyPr/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1442" y="6456514"/>
            <a:ext cx="1662286" cy="365125"/>
          </a:xfrm>
          <a:prstGeom prst="rect">
            <a:avLst/>
          </a:prstGeom>
        </p:spPr>
        <p:txBody>
          <a:bodyPr vert="horz" lIns="0" tIns="45720" rIns="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6208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56458" y="368240"/>
            <a:ext cx="7427913" cy="118855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Slide Title</a:t>
            </a:r>
            <a:endParaRPr lang="ru-RU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1535115"/>
            <a:ext cx="3754760" cy="639763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1st column title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57200" y="2174877"/>
            <a:ext cx="3754760" cy="420645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ru-RU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932040" y="1535115"/>
            <a:ext cx="3754760" cy="639763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2nd column title</a:t>
            </a:r>
          </a:p>
        </p:txBody>
      </p:sp>
      <p:sp>
        <p:nvSpPr>
          <p:cNvPr id="8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932040" y="2174877"/>
            <a:ext cx="3754760" cy="4206453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ru-RU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1442" y="6456514"/>
            <a:ext cx="1662286" cy="365125"/>
          </a:xfrm>
          <a:prstGeom prst="rect">
            <a:avLst/>
          </a:prstGeom>
        </p:spPr>
        <p:txBody>
          <a:bodyPr vert="horz" lIns="0" tIns="45720" rIns="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9361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Slide Title</a:t>
            </a:r>
            <a:endParaRPr lang="ru-RU" dirty="0"/>
          </a:p>
        </p:txBody>
      </p:sp>
      <p:sp>
        <p:nvSpPr>
          <p:cNvPr id="6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00200"/>
            <a:ext cx="8218488" cy="4853136"/>
          </a:xfrm>
        </p:spPr>
        <p:txBody>
          <a:bodyPr/>
          <a:lstStyle>
            <a:lvl1pPr marL="0" indent="0">
              <a:buNone/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Slide text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947496" y="6453336"/>
            <a:ext cx="1728192" cy="288032"/>
          </a:xfrm>
        </p:spPr>
        <p:txBody>
          <a:bodyPr/>
          <a:lstStyle/>
          <a:p>
            <a:fld id="{7C64A3CC-9215-4D44-A91D-3C56E40867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3805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4211960" y="1600201"/>
            <a:ext cx="4464496" cy="48529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457200" y="1600201"/>
            <a:ext cx="3106688" cy="4852988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Slide Title</a:t>
            </a:r>
            <a:endParaRPr lang="ru-R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C64A3CC-9215-4D44-A91D-3C56E40867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1442" y="6456514"/>
            <a:ext cx="1662286" cy="365125"/>
          </a:xfrm>
          <a:prstGeom prst="rect">
            <a:avLst/>
          </a:prstGeom>
        </p:spPr>
        <p:txBody>
          <a:bodyPr vert="horz" lIns="0" tIns="45720" rIns="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7700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idx="1"/>
          </p:nvPr>
        </p:nvSpPr>
        <p:spPr>
          <a:xfrm>
            <a:off x="467544" y="1600201"/>
            <a:ext cx="4464496" cy="48529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5" name="Content Placeholder 2"/>
          <p:cNvSpPr>
            <a:spLocks noGrp="1"/>
          </p:cNvSpPr>
          <p:nvPr>
            <p:ph idx="10" hasCustomPrompt="1"/>
          </p:nvPr>
        </p:nvSpPr>
        <p:spPr>
          <a:xfrm>
            <a:off x="5652121" y="1600201"/>
            <a:ext cx="3003362" cy="4852988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Slide Title</a:t>
            </a:r>
            <a:endParaRPr lang="ru-R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C64A3CC-9215-4D44-A91D-3C56E40867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1442" y="6456514"/>
            <a:ext cx="1662286" cy="365125"/>
          </a:xfrm>
          <a:prstGeom prst="rect">
            <a:avLst/>
          </a:prstGeom>
        </p:spPr>
        <p:txBody>
          <a:bodyPr vert="horz" lIns="0" tIns="45720" rIns="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7592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600201"/>
            <a:ext cx="3034680" cy="48529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Slide Title</a:t>
            </a:r>
            <a:endParaRPr lang="ru-R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C64A3CC-9215-4D44-A91D-3C56E40867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0" hasCustomPrompt="1"/>
          </p:nvPr>
        </p:nvSpPr>
        <p:spPr>
          <a:xfrm>
            <a:off x="4211960" y="1600201"/>
            <a:ext cx="4463728" cy="4852988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1442" y="6456514"/>
            <a:ext cx="1662286" cy="365125"/>
          </a:xfrm>
          <a:prstGeom prst="rect">
            <a:avLst/>
          </a:prstGeom>
        </p:spPr>
        <p:txBody>
          <a:bodyPr vert="horz" lIns="0" tIns="45720" rIns="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4306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7544" y="548680"/>
            <a:ext cx="3665489" cy="4320480"/>
          </a:xfrm>
        </p:spPr>
        <p:txBody>
          <a:bodyPr anchor="t"/>
          <a:lstStyle>
            <a:lvl1pPr algn="l">
              <a:defRPr sz="4000" b="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Slide title</a:t>
            </a:r>
            <a:endParaRPr lang="ru-RU" dirty="0"/>
          </a:p>
        </p:txBody>
      </p:sp>
      <p:sp>
        <p:nvSpPr>
          <p:cNvPr id="4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4133034" y="1268760"/>
            <a:ext cx="4542655" cy="5400328"/>
          </a:xfrm>
        </p:spPr>
        <p:txBody>
          <a:bodyPr/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164288" y="6453336"/>
            <a:ext cx="1728192" cy="288032"/>
          </a:xfrm>
        </p:spPr>
        <p:txBody>
          <a:bodyPr/>
          <a:lstStyle/>
          <a:p>
            <a:fld id="{7C64A3CC-9215-4D44-A91D-3C56E408671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1442" y="6456514"/>
            <a:ext cx="1662286" cy="365125"/>
          </a:xfrm>
          <a:prstGeom prst="rect">
            <a:avLst/>
          </a:prstGeom>
        </p:spPr>
        <p:txBody>
          <a:bodyPr vert="horz" lIns="0" tIns="45720" rIns="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Confidential </a:t>
            </a:r>
          </a:p>
        </p:txBody>
      </p:sp>
    </p:spTree>
    <p:extLst>
      <p:ext uri="{BB962C8B-B14F-4D97-AF65-F5344CB8AC3E}">
        <p14:creationId xmlns:p14="http://schemas.microsoft.com/office/powerpoint/2010/main" val="9858821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652120" y="1600201"/>
            <a:ext cx="3023568" cy="48529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Slide Title</a:t>
            </a:r>
            <a:endParaRPr lang="ru-R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C64A3CC-9215-4D44-A91D-3C56E40867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0" hasCustomPrompt="1"/>
          </p:nvPr>
        </p:nvSpPr>
        <p:spPr>
          <a:xfrm>
            <a:off x="457200" y="1600201"/>
            <a:ext cx="4474840" cy="4852988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1442" y="6456514"/>
            <a:ext cx="1662286" cy="365125"/>
          </a:xfrm>
          <a:prstGeom prst="rect">
            <a:avLst/>
          </a:prstGeom>
        </p:spPr>
        <p:txBody>
          <a:bodyPr vert="horz" lIns="0" tIns="45720" rIns="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8247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6424498" y="1600200"/>
            <a:ext cx="2251193" cy="290892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Slide Title</a:t>
            </a:r>
            <a:endParaRPr lang="ru-R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C64A3CC-9215-4D44-A91D-3C56E40867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0" hasCustomPrompt="1"/>
          </p:nvPr>
        </p:nvSpPr>
        <p:spPr>
          <a:xfrm>
            <a:off x="457200" y="1600201"/>
            <a:ext cx="5266928" cy="4852988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1442" y="6456514"/>
            <a:ext cx="1662286" cy="365125"/>
          </a:xfrm>
          <a:prstGeom prst="rect">
            <a:avLst/>
          </a:prstGeom>
        </p:spPr>
        <p:txBody>
          <a:bodyPr vert="horz" lIns="0" tIns="45720" rIns="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2" hasCustomPrompt="1"/>
          </p:nvPr>
        </p:nvSpPr>
        <p:spPr>
          <a:xfrm>
            <a:off x="6424498" y="4704679"/>
            <a:ext cx="2251193" cy="452515"/>
          </a:xfrm>
        </p:spPr>
        <p:txBody>
          <a:bodyPr tIns="0" bIns="0"/>
          <a:lstStyle>
            <a:lvl1pPr marL="0" indent="0">
              <a:buFontTx/>
              <a:buNone/>
              <a:defRPr sz="2400"/>
            </a:lvl1pPr>
            <a:lvl2pPr marL="357187" indent="0">
              <a:buFontTx/>
              <a:buNone/>
              <a:defRPr/>
            </a:lvl2pPr>
            <a:lvl3pPr marL="628650" indent="0">
              <a:buFontTx/>
              <a:buNone/>
              <a:defRPr/>
            </a:lvl3pPr>
            <a:lvl4pPr marL="896937" indent="0">
              <a:buFontTx/>
              <a:buNone/>
              <a:defRPr/>
            </a:lvl4pPr>
            <a:lvl5pPr marL="1077912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Picture title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3" hasCustomPrompt="1"/>
          </p:nvPr>
        </p:nvSpPr>
        <p:spPr>
          <a:xfrm>
            <a:off x="6424498" y="5157193"/>
            <a:ext cx="2251193" cy="1295996"/>
          </a:xfrm>
        </p:spPr>
        <p:txBody>
          <a:bodyPr tIns="0" bIns="0">
            <a:normAutofit/>
          </a:bodyPr>
          <a:lstStyle>
            <a:lvl1pPr marL="0" indent="0">
              <a:buFontTx/>
              <a:buNone/>
              <a:defRPr sz="1800" i="1" baseline="0">
                <a:solidFill>
                  <a:schemeClr val="bg1">
                    <a:lumMod val="50000"/>
                  </a:schemeClr>
                </a:solidFill>
              </a:defRPr>
            </a:lvl1pPr>
            <a:lvl2pPr marL="357187" indent="0">
              <a:buFontTx/>
              <a:buNone/>
              <a:defRPr/>
            </a:lvl2pPr>
            <a:lvl3pPr marL="628650" indent="0">
              <a:buFontTx/>
              <a:buNone/>
              <a:defRPr/>
            </a:lvl3pPr>
            <a:lvl4pPr marL="896937" indent="0">
              <a:buFontTx/>
              <a:buNone/>
              <a:defRPr/>
            </a:lvl4pPr>
            <a:lvl5pPr marL="1077912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Picture title details</a:t>
            </a:r>
          </a:p>
        </p:txBody>
      </p:sp>
    </p:spTree>
    <p:extLst>
      <p:ext uri="{BB962C8B-B14F-4D97-AF65-F5344CB8AC3E}">
        <p14:creationId xmlns:p14="http://schemas.microsoft.com/office/powerpoint/2010/main" val="37091045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Slide Title</a:t>
            </a:r>
            <a:endParaRPr lang="ru-R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C64A3CC-9215-4D44-A91D-3C56E40867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1442" y="6456514"/>
            <a:ext cx="1662286" cy="365125"/>
          </a:xfrm>
          <a:prstGeom prst="rect">
            <a:avLst/>
          </a:prstGeom>
        </p:spPr>
        <p:txBody>
          <a:bodyPr vert="horz" lIns="0" tIns="45720" rIns="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Picture Placeholder 2"/>
          <p:cNvSpPr>
            <a:spLocks noGrp="1"/>
          </p:cNvSpPr>
          <p:nvPr>
            <p:ph type="pic" idx="14"/>
          </p:nvPr>
        </p:nvSpPr>
        <p:spPr>
          <a:xfrm>
            <a:off x="468314" y="1600475"/>
            <a:ext cx="1250806" cy="16163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8315" y="4704952"/>
            <a:ext cx="1250807" cy="1604368"/>
          </a:xfrm>
        </p:spPr>
        <p:txBody>
          <a:bodyPr tIns="0" bIns="0">
            <a:normAutofit/>
          </a:bodyPr>
          <a:lstStyle>
            <a:lvl1pPr marL="0" indent="0">
              <a:buFontTx/>
              <a:buNone/>
              <a:defRPr sz="1400"/>
            </a:lvl1pPr>
            <a:lvl2pPr marL="357187" indent="0">
              <a:buFontTx/>
              <a:buNone/>
              <a:defRPr/>
            </a:lvl2pPr>
            <a:lvl3pPr marL="628650" indent="0">
              <a:buFontTx/>
              <a:buNone/>
              <a:defRPr/>
            </a:lvl3pPr>
            <a:lvl4pPr marL="896937" indent="0">
              <a:buFontTx/>
              <a:buNone/>
              <a:defRPr/>
            </a:lvl4pPr>
            <a:lvl5pPr marL="1077912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Click to edit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idx="20"/>
          </p:nvPr>
        </p:nvSpPr>
        <p:spPr>
          <a:xfrm>
            <a:off x="469491" y="3418768"/>
            <a:ext cx="1249630" cy="189651"/>
          </a:xfrm>
        </p:spPr>
        <p:txBody>
          <a:bodyPr tIns="0" bIns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500"/>
            </a:lvl1pPr>
            <a:lvl2pPr marL="357187" indent="0">
              <a:buFontTx/>
              <a:buNone/>
              <a:defRPr/>
            </a:lvl2pPr>
            <a:lvl3pPr marL="628650" indent="0">
              <a:buFontTx/>
              <a:buNone/>
              <a:defRPr/>
            </a:lvl3pPr>
            <a:lvl4pPr marL="896937" indent="0">
              <a:buFontTx/>
              <a:buNone/>
              <a:defRPr/>
            </a:lvl4pPr>
            <a:lvl5pPr marL="1077912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Click to edit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idx="21"/>
          </p:nvPr>
        </p:nvSpPr>
        <p:spPr>
          <a:xfrm>
            <a:off x="461445" y="3659715"/>
            <a:ext cx="1257679" cy="998172"/>
          </a:xfrm>
        </p:spPr>
        <p:txBody>
          <a:bodyPr tIns="0" bIns="0">
            <a:normAutofit/>
          </a:bodyPr>
          <a:lstStyle>
            <a:lvl1pPr marL="0" indent="0">
              <a:buFontTx/>
              <a:buNone/>
              <a:defRPr sz="1400" i="1">
                <a:solidFill>
                  <a:schemeClr val="bg1">
                    <a:lumMod val="50000"/>
                  </a:schemeClr>
                </a:solidFill>
              </a:defRPr>
            </a:lvl1pPr>
            <a:lvl2pPr marL="357187" indent="0">
              <a:buFontTx/>
              <a:buNone/>
              <a:defRPr/>
            </a:lvl2pPr>
            <a:lvl3pPr marL="628650" indent="0">
              <a:buFontTx/>
              <a:buNone/>
              <a:defRPr/>
            </a:lvl3pPr>
            <a:lvl4pPr marL="896937" indent="0">
              <a:buFontTx/>
              <a:buNone/>
              <a:defRPr/>
            </a:lvl4pPr>
            <a:lvl5pPr marL="1077912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Click to edit</a:t>
            </a:r>
          </a:p>
        </p:txBody>
      </p:sp>
      <p:cxnSp>
        <p:nvCxnSpPr>
          <p:cNvPr id="23" name="Straight Connector 22"/>
          <p:cNvCxnSpPr/>
          <p:nvPr userDrawn="1"/>
        </p:nvCxnSpPr>
        <p:spPr>
          <a:xfrm>
            <a:off x="461442" y="4657887"/>
            <a:ext cx="1257678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icture Placeholder 2"/>
          <p:cNvSpPr>
            <a:spLocks noGrp="1"/>
          </p:cNvSpPr>
          <p:nvPr>
            <p:ph type="pic" idx="22"/>
          </p:nvPr>
        </p:nvSpPr>
        <p:spPr>
          <a:xfrm>
            <a:off x="2202608" y="1600475"/>
            <a:ext cx="1250806" cy="16163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26" name="Content Placeholder 2"/>
          <p:cNvSpPr>
            <a:spLocks noGrp="1"/>
          </p:cNvSpPr>
          <p:nvPr>
            <p:ph idx="23"/>
          </p:nvPr>
        </p:nvSpPr>
        <p:spPr>
          <a:xfrm>
            <a:off x="2202608" y="4704952"/>
            <a:ext cx="1250807" cy="1604368"/>
          </a:xfrm>
        </p:spPr>
        <p:txBody>
          <a:bodyPr tIns="0" bIns="0">
            <a:normAutofit/>
          </a:bodyPr>
          <a:lstStyle>
            <a:lvl1pPr marL="0" indent="0">
              <a:buFontTx/>
              <a:buNone/>
              <a:defRPr sz="1400"/>
            </a:lvl1pPr>
            <a:lvl2pPr marL="357187" indent="0">
              <a:buFontTx/>
              <a:buNone/>
              <a:defRPr/>
            </a:lvl2pPr>
            <a:lvl3pPr marL="628650" indent="0">
              <a:buFontTx/>
              <a:buNone/>
              <a:defRPr/>
            </a:lvl3pPr>
            <a:lvl4pPr marL="896937" indent="0">
              <a:buFontTx/>
              <a:buNone/>
              <a:defRPr/>
            </a:lvl4pPr>
            <a:lvl5pPr marL="1077912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Click to edit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4"/>
          </p:nvPr>
        </p:nvSpPr>
        <p:spPr>
          <a:xfrm>
            <a:off x="2203785" y="3418768"/>
            <a:ext cx="1249630" cy="189651"/>
          </a:xfrm>
        </p:spPr>
        <p:txBody>
          <a:bodyPr tIns="0" bIns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500"/>
            </a:lvl1pPr>
            <a:lvl2pPr marL="357187" indent="0">
              <a:buFontTx/>
              <a:buNone/>
              <a:defRPr/>
            </a:lvl2pPr>
            <a:lvl3pPr marL="628650" indent="0">
              <a:buFontTx/>
              <a:buNone/>
              <a:defRPr/>
            </a:lvl3pPr>
            <a:lvl4pPr marL="896937" indent="0">
              <a:buFontTx/>
              <a:buNone/>
              <a:defRPr/>
            </a:lvl4pPr>
            <a:lvl5pPr marL="1077912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Click to edit</a:t>
            </a:r>
          </a:p>
        </p:txBody>
      </p:sp>
      <p:sp>
        <p:nvSpPr>
          <p:cNvPr id="28" name="Content Placeholder 2"/>
          <p:cNvSpPr>
            <a:spLocks noGrp="1"/>
          </p:cNvSpPr>
          <p:nvPr>
            <p:ph idx="25"/>
          </p:nvPr>
        </p:nvSpPr>
        <p:spPr>
          <a:xfrm>
            <a:off x="2195739" y="3659715"/>
            <a:ext cx="1257679" cy="998172"/>
          </a:xfrm>
        </p:spPr>
        <p:txBody>
          <a:bodyPr tIns="0" bIns="0">
            <a:normAutofit/>
          </a:bodyPr>
          <a:lstStyle>
            <a:lvl1pPr marL="0" indent="0">
              <a:buFontTx/>
              <a:buNone/>
              <a:defRPr sz="1400" i="1">
                <a:solidFill>
                  <a:schemeClr val="bg1">
                    <a:lumMod val="50000"/>
                  </a:schemeClr>
                </a:solidFill>
              </a:defRPr>
            </a:lvl1pPr>
            <a:lvl2pPr marL="357187" indent="0">
              <a:buFontTx/>
              <a:buNone/>
              <a:defRPr/>
            </a:lvl2pPr>
            <a:lvl3pPr marL="628650" indent="0">
              <a:buFontTx/>
              <a:buNone/>
              <a:defRPr/>
            </a:lvl3pPr>
            <a:lvl4pPr marL="896937" indent="0">
              <a:buFontTx/>
              <a:buNone/>
              <a:defRPr/>
            </a:lvl4pPr>
            <a:lvl5pPr marL="1077912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Click to edit</a:t>
            </a:r>
          </a:p>
        </p:txBody>
      </p:sp>
      <p:cxnSp>
        <p:nvCxnSpPr>
          <p:cNvPr id="29" name="Straight Connector 28"/>
          <p:cNvCxnSpPr/>
          <p:nvPr userDrawn="1"/>
        </p:nvCxnSpPr>
        <p:spPr>
          <a:xfrm>
            <a:off x="2195736" y="4662428"/>
            <a:ext cx="1257678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Picture Placeholder 2"/>
          <p:cNvSpPr>
            <a:spLocks noGrp="1"/>
          </p:cNvSpPr>
          <p:nvPr>
            <p:ph type="pic" idx="26"/>
          </p:nvPr>
        </p:nvSpPr>
        <p:spPr>
          <a:xfrm>
            <a:off x="3930801" y="1600475"/>
            <a:ext cx="1250806" cy="16163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31" name="Content Placeholder 2"/>
          <p:cNvSpPr>
            <a:spLocks noGrp="1"/>
          </p:cNvSpPr>
          <p:nvPr>
            <p:ph idx="27"/>
          </p:nvPr>
        </p:nvSpPr>
        <p:spPr>
          <a:xfrm>
            <a:off x="3930801" y="4704952"/>
            <a:ext cx="1250807" cy="1604368"/>
          </a:xfrm>
        </p:spPr>
        <p:txBody>
          <a:bodyPr tIns="0" bIns="0">
            <a:normAutofit/>
          </a:bodyPr>
          <a:lstStyle>
            <a:lvl1pPr marL="0" indent="0">
              <a:buFontTx/>
              <a:buNone/>
              <a:defRPr sz="1400"/>
            </a:lvl1pPr>
            <a:lvl2pPr marL="357187" indent="0">
              <a:buFontTx/>
              <a:buNone/>
              <a:defRPr/>
            </a:lvl2pPr>
            <a:lvl3pPr marL="628650" indent="0">
              <a:buFontTx/>
              <a:buNone/>
              <a:defRPr/>
            </a:lvl3pPr>
            <a:lvl4pPr marL="896937" indent="0">
              <a:buFontTx/>
              <a:buNone/>
              <a:defRPr/>
            </a:lvl4pPr>
            <a:lvl5pPr marL="1077912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Click to edit</a:t>
            </a:r>
          </a:p>
        </p:txBody>
      </p:sp>
      <p:sp>
        <p:nvSpPr>
          <p:cNvPr id="32" name="Content Placeholder 2"/>
          <p:cNvSpPr>
            <a:spLocks noGrp="1"/>
          </p:cNvSpPr>
          <p:nvPr>
            <p:ph idx="28"/>
          </p:nvPr>
        </p:nvSpPr>
        <p:spPr>
          <a:xfrm>
            <a:off x="3931977" y="3418768"/>
            <a:ext cx="1249630" cy="189651"/>
          </a:xfrm>
        </p:spPr>
        <p:txBody>
          <a:bodyPr tIns="0" bIns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500"/>
            </a:lvl1pPr>
            <a:lvl2pPr marL="357187" indent="0">
              <a:buFontTx/>
              <a:buNone/>
              <a:defRPr/>
            </a:lvl2pPr>
            <a:lvl3pPr marL="628650" indent="0">
              <a:buFontTx/>
              <a:buNone/>
              <a:defRPr/>
            </a:lvl3pPr>
            <a:lvl4pPr marL="896937" indent="0">
              <a:buFontTx/>
              <a:buNone/>
              <a:defRPr/>
            </a:lvl4pPr>
            <a:lvl5pPr marL="1077912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Click to edit</a:t>
            </a:r>
          </a:p>
        </p:txBody>
      </p:sp>
      <p:sp>
        <p:nvSpPr>
          <p:cNvPr id="33" name="Content Placeholder 2"/>
          <p:cNvSpPr>
            <a:spLocks noGrp="1"/>
          </p:cNvSpPr>
          <p:nvPr>
            <p:ph idx="29"/>
          </p:nvPr>
        </p:nvSpPr>
        <p:spPr>
          <a:xfrm>
            <a:off x="3923931" y="3659715"/>
            <a:ext cx="1257679" cy="998172"/>
          </a:xfrm>
        </p:spPr>
        <p:txBody>
          <a:bodyPr tIns="0" bIns="0">
            <a:normAutofit/>
          </a:bodyPr>
          <a:lstStyle>
            <a:lvl1pPr marL="0" indent="0">
              <a:buFontTx/>
              <a:buNone/>
              <a:defRPr sz="1400" i="1">
                <a:solidFill>
                  <a:schemeClr val="bg1">
                    <a:lumMod val="50000"/>
                  </a:schemeClr>
                </a:solidFill>
              </a:defRPr>
            </a:lvl1pPr>
            <a:lvl2pPr marL="357187" indent="0">
              <a:buFontTx/>
              <a:buNone/>
              <a:defRPr/>
            </a:lvl2pPr>
            <a:lvl3pPr marL="628650" indent="0">
              <a:buFontTx/>
              <a:buNone/>
              <a:defRPr/>
            </a:lvl3pPr>
            <a:lvl4pPr marL="896937" indent="0">
              <a:buFontTx/>
              <a:buNone/>
              <a:defRPr/>
            </a:lvl4pPr>
            <a:lvl5pPr marL="1077912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Click to edit</a:t>
            </a:r>
          </a:p>
        </p:txBody>
      </p:sp>
      <p:cxnSp>
        <p:nvCxnSpPr>
          <p:cNvPr id="34" name="Straight Connector 33"/>
          <p:cNvCxnSpPr/>
          <p:nvPr userDrawn="1"/>
        </p:nvCxnSpPr>
        <p:spPr>
          <a:xfrm>
            <a:off x="3923928" y="4664197"/>
            <a:ext cx="1257678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Picture Placeholder 2"/>
          <p:cNvSpPr>
            <a:spLocks noGrp="1"/>
          </p:cNvSpPr>
          <p:nvPr>
            <p:ph type="pic" idx="30"/>
          </p:nvPr>
        </p:nvSpPr>
        <p:spPr>
          <a:xfrm>
            <a:off x="5658992" y="1600475"/>
            <a:ext cx="1250806" cy="16163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36" name="Content Placeholder 2"/>
          <p:cNvSpPr>
            <a:spLocks noGrp="1"/>
          </p:cNvSpPr>
          <p:nvPr>
            <p:ph idx="31"/>
          </p:nvPr>
        </p:nvSpPr>
        <p:spPr>
          <a:xfrm>
            <a:off x="5658994" y="4704952"/>
            <a:ext cx="1250807" cy="1604368"/>
          </a:xfrm>
        </p:spPr>
        <p:txBody>
          <a:bodyPr tIns="0" bIns="0">
            <a:normAutofit/>
          </a:bodyPr>
          <a:lstStyle>
            <a:lvl1pPr marL="0" indent="0">
              <a:buFontTx/>
              <a:buNone/>
              <a:defRPr sz="1400"/>
            </a:lvl1pPr>
            <a:lvl2pPr marL="357187" indent="0">
              <a:buFontTx/>
              <a:buNone/>
              <a:defRPr/>
            </a:lvl2pPr>
            <a:lvl3pPr marL="628650" indent="0">
              <a:buFontTx/>
              <a:buNone/>
              <a:defRPr/>
            </a:lvl3pPr>
            <a:lvl4pPr marL="896937" indent="0">
              <a:buFontTx/>
              <a:buNone/>
              <a:defRPr/>
            </a:lvl4pPr>
            <a:lvl5pPr marL="1077912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Click to edit</a:t>
            </a:r>
          </a:p>
        </p:txBody>
      </p:sp>
      <p:sp>
        <p:nvSpPr>
          <p:cNvPr id="37" name="Content Placeholder 2"/>
          <p:cNvSpPr>
            <a:spLocks noGrp="1"/>
          </p:cNvSpPr>
          <p:nvPr>
            <p:ph idx="32"/>
          </p:nvPr>
        </p:nvSpPr>
        <p:spPr>
          <a:xfrm>
            <a:off x="5660169" y="3418768"/>
            <a:ext cx="1249630" cy="189651"/>
          </a:xfrm>
        </p:spPr>
        <p:txBody>
          <a:bodyPr tIns="0" bIns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500"/>
            </a:lvl1pPr>
            <a:lvl2pPr marL="357187" indent="0">
              <a:buFontTx/>
              <a:buNone/>
              <a:defRPr/>
            </a:lvl2pPr>
            <a:lvl3pPr marL="628650" indent="0">
              <a:buFontTx/>
              <a:buNone/>
              <a:defRPr/>
            </a:lvl3pPr>
            <a:lvl4pPr marL="896937" indent="0">
              <a:buFontTx/>
              <a:buNone/>
              <a:defRPr/>
            </a:lvl4pPr>
            <a:lvl5pPr marL="1077912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Click to edit</a:t>
            </a:r>
          </a:p>
        </p:txBody>
      </p:sp>
      <p:sp>
        <p:nvSpPr>
          <p:cNvPr id="38" name="Content Placeholder 2"/>
          <p:cNvSpPr>
            <a:spLocks noGrp="1"/>
          </p:cNvSpPr>
          <p:nvPr>
            <p:ph idx="33"/>
          </p:nvPr>
        </p:nvSpPr>
        <p:spPr>
          <a:xfrm>
            <a:off x="5652123" y="3659715"/>
            <a:ext cx="1257679" cy="998172"/>
          </a:xfrm>
        </p:spPr>
        <p:txBody>
          <a:bodyPr tIns="0" bIns="0">
            <a:normAutofit/>
          </a:bodyPr>
          <a:lstStyle>
            <a:lvl1pPr marL="0" indent="0">
              <a:buFontTx/>
              <a:buNone/>
              <a:defRPr sz="1400" i="1">
                <a:solidFill>
                  <a:schemeClr val="bg1">
                    <a:lumMod val="50000"/>
                  </a:schemeClr>
                </a:solidFill>
              </a:defRPr>
            </a:lvl1pPr>
            <a:lvl2pPr marL="357187" indent="0">
              <a:buFontTx/>
              <a:buNone/>
              <a:defRPr/>
            </a:lvl2pPr>
            <a:lvl3pPr marL="628650" indent="0">
              <a:buFontTx/>
              <a:buNone/>
              <a:defRPr/>
            </a:lvl3pPr>
            <a:lvl4pPr marL="896937" indent="0">
              <a:buFontTx/>
              <a:buNone/>
              <a:defRPr/>
            </a:lvl4pPr>
            <a:lvl5pPr marL="1077912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Click to edit</a:t>
            </a:r>
          </a:p>
        </p:txBody>
      </p:sp>
      <p:cxnSp>
        <p:nvCxnSpPr>
          <p:cNvPr id="39" name="Straight Connector 38"/>
          <p:cNvCxnSpPr/>
          <p:nvPr userDrawn="1"/>
        </p:nvCxnSpPr>
        <p:spPr>
          <a:xfrm>
            <a:off x="5652120" y="4664197"/>
            <a:ext cx="1257678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Picture Placeholder 2"/>
          <p:cNvSpPr>
            <a:spLocks noGrp="1"/>
          </p:cNvSpPr>
          <p:nvPr>
            <p:ph type="pic" idx="34"/>
          </p:nvPr>
        </p:nvSpPr>
        <p:spPr>
          <a:xfrm>
            <a:off x="7459193" y="1600475"/>
            <a:ext cx="1250806" cy="16163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1" name="Content Placeholder 2"/>
          <p:cNvSpPr>
            <a:spLocks noGrp="1"/>
          </p:cNvSpPr>
          <p:nvPr>
            <p:ph idx="35"/>
          </p:nvPr>
        </p:nvSpPr>
        <p:spPr>
          <a:xfrm>
            <a:off x="7459193" y="4704952"/>
            <a:ext cx="1250807" cy="1604368"/>
          </a:xfrm>
        </p:spPr>
        <p:txBody>
          <a:bodyPr tIns="0" bIns="0">
            <a:normAutofit/>
          </a:bodyPr>
          <a:lstStyle>
            <a:lvl1pPr marL="0" indent="0">
              <a:buFontTx/>
              <a:buNone/>
              <a:defRPr sz="1400"/>
            </a:lvl1pPr>
            <a:lvl2pPr marL="357187" indent="0">
              <a:buFontTx/>
              <a:buNone/>
              <a:defRPr/>
            </a:lvl2pPr>
            <a:lvl3pPr marL="628650" indent="0">
              <a:buFontTx/>
              <a:buNone/>
              <a:defRPr/>
            </a:lvl3pPr>
            <a:lvl4pPr marL="896937" indent="0">
              <a:buFontTx/>
              <a:buNone/>
              <a:defRPr/>
            </a:lvl4pPr>
            <a:lvl5pPr marL="1077912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Click to edit</a:t>
            </a:r>
          </a:p>
        </p:txBody>
      </p:sp>
      <p:sp>
        <p:nvSpPr>
          <p:cNvPr id="42" name="Content Placeholder 2"/>
          <p:cNvSpPr>
            <a:spLocks noGrp="1"/>
          </p:cNvSpPr>
          <p:nvPr>
            <p:ph idx="36"/>
          </p:nvPr>
        </p:nvSpPr>
        <p:spPr>
          <a:xfrm>
            <a:off x="7460369" y="3418768"/>
            <a:ext cx="1249630" cy="189651"/>
          </a:xfrm>
        </p:spPr>
        <p:txBody>
          <a:bodyPr tIns="0" bIns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500"/>
            </a:lvl1pPr>
            <a:lvl2pPr marL="357187" indent="0">
              <a:buFontTx/>
              <a:buNone/>
              <a:defRPr/>
            </a:lvl2pPr>
            <a:lvl3pPr marL="628650" indent="0">
              <a:buFontTx/>
              <a:buNone/>
              <a:defRPr/>
            </a:lvl3pPr>
            <a:lvl4pPr marL="896937" indent="0">
              <a:buFontTx/>
              <a:buNone/>
              <a:defRPr/>
            </a:lvl4pPr>
            <a:lvl5pPr marL="1077912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Click to edit</a:t>
            </a:r>
          </a:p>
        </p:txBody>
      </p:sp>
      <p:sp>
        <p:nvSpPr>
          <p:cNvPr id="43" name="Content Placeholder 2"/>
          <p:cNvSpPr>
            <a:spLocks noGrp="1"/>
          </p:cNvSpPr>
          <p:nvPr>
            <p:ph idx="37"/>
          </p:nvPr>
        </p:nvSpPr>
        <p:spPr>
          <a:xfrm>
            <a:off x="7452323" y="3659715"/>
            <a:ext cx="1257679" cy="998172"/>
          </a:xfrm>
        </p:spPr>
        <p:txBody>
          <a:bodyPr tIns="0" bIns="0">
            <a:normAutofit/>
          </a:bodyPr>
          <a:lstStyle>
            <a:lvl1pPr marL="0" indent="0">
              <a:buFontTx/>
              <a:buNone/>
              <a:defRPr sz="1400" i="1">
                <a:solidFill>
                  <a:schemeClr val="bg1">
                    <a:lumMod val="50000"/>
                  </a:schemeClr>
                </a:solidFill>
              </a:defRPr>
            </a:lvl1pPr>
            <a:lvl2pPr marL="357187" indent="0">
              <a:buFontTx/>
              <a:buNone/>
              <a:defRPr/>
            </a:lvl2pPr>
            <a:lvl3pPr marL="628650" indent="0">
              <a:buFontTx/>
              <a:buNone/>
              <a:defRPr/>
            </a:lvl3pPr>
            <a:lvl4pPr marL="896937" indent="0">
              <a:buFontTx/>
              <a:buNone/>
              <a:defRPr/>
            </a:lvl4pPr>
            <a:lvl5pPr marL="1077912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Click to edit</a:t>
            </a:r>
          </a:p>
        </p:txBody>
      </p:sp>
      <p:cxnSp>
        <p:nvCxnSpPr>
          <p:cNvPr id="44" name="Straight Connector 43"/>
          <p:cNvCxnSpPr/>
          <p:nvPr userDrawn="1"/>
        </p:nvCxnSpPr>
        <p:spPr>
          <a:xfrm>
            <a:off x="7452320" y="4675051"/>
            <a:ext cx="1257678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90713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457201" y="1600201"/>
            <a:ext cx="3034680" cy="254044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4211960" y="1600201"/>
            <a:ext cx="4464496" cy="4852988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Slide Title</a:t>
            </a:r>
            <a:endParaRPr lang="ru-R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C64A3CC-9215-4D44-A91D-3C56E40867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1442" y="6456514"/>
            <a:ext cx="1662286" cy="365125"/>
          </a:xfrm>
          <a:prstGeom prst="rect">
            <a:avLst/>
          </a:prstGeom>
        </p:spPr>
        <p:txBody>
          <a:bodyPr vert="horz" lIns="0" tIns="45720" rIns="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1002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idx="1"/>
          </p:nvPr>
        </p:nvSpPr>
        <p:spPr>
          <a:xfrm>
            <a:off x="0" y="2276873"/>
            <a:ext cx="9144000" cy="417631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8314" y="368240"/>
            <a:ext cx="7427913" cy="1188552"/>
          </a:xfrm>
        </p:spPr>
        <p:txBody>
          <a:bodyPr anchor="t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Slide Title</a:t>
            </a:r>
            <a:endParaRPr lang="ru-R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79427" y="1700808"/>
            <a:ext cx="5486400" cy="504056"/>
          </a:xfrm>
        </p:spPr>
        <p:txBody>
          <a:bodyPr/>
          <a:lstStyle>
            <a:lvl1pPr marL="0" indent="0">
              <a:buNone/>
              <a:defRPr sz="14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Slide subtitle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1442" y="6456514"/>
            <a:ext cx="1662286" cy="365125"/>
          </a:xfrm>
          <a:prstGeom prst="rect">
            <a:avLst/>
          </a:prstGeom>
        </p:spPr>
        <p:txBody>
          <a:bodyPr vert="horz" lIns="0" tIns="45720" rIns="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4345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652120" y="1608638"/>
            <a:ext cx="3023568" cy="254044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457200" y="1600201"/>
            <a:ext cx="4474840" cy="4852988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Slide Title</a:t>
            </a:r>
            <a:endParaRPr lang="ru-R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C64A3CC-9215-4D44-A91D-3C56E40867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1442" y="6456514"/>
            <a:ext cx="1662286" cy="365125"/>
          </a:xfrm>
          <a:prstGeom prst="rect">
            <a:avLst/>
          </a:prstGeom>
        </p:spPr>
        <p:txBody>
          <a:bodyPr vert="horz" lIns="0" tIns="45720" rIns="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1391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652120" y="3429149"/>
            <a:ext cx="3023568" cy="30241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457200" y="3429149"/>
            <a:ext cx="4474840" cy="3024188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Slide Title</a:t>
            </a:r>
            <a:endParaRPr lang="ru-R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C64A3CC-9215-4D44-A91D-3C56E40867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2" hasCustomPrompt="1"/>
          </p:nvPr>
        </p:nvSpPr>
        <p:spPr>
          <a:xfrm>
            <a:off x="457200" y="1600200"/>
            <a:ext cx="8218488" cy="1756792"/>
          </a:xfrm>
        </p:spPr>
        <p:txBody>
          <a:bodyPr/>
          <a:lstStyle>
            <a:lvl1pPr marL="0" indent="0">
              <a:buFontTx/>
              <a:buNone/>
              <a:defRPr/>
            </a:lvl1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Slide text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1442" y="6456514"/>
            <a:ext cx="1662286" cy="365125"/>
          </a:xfrm>
          <a:prstGeom prst="rect">
            <a:avLst/>
          </a:prstGeom>
        </p:spPr>
        <p:txBody>
          <a:bodyPr vert="horz" lIns="0" tIns="45720" rIns="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0596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12"/>
          </p:nvPr>
        </p:nvSpPr>
        <p:spPr>
          <a:xfrm>
            <a:off x="566739" y="2349502"/>
            <a:ext cx="4860925" cy="2924175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6490756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92288" y="5081738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Picture Title</a:t>
            </a:r>
            <a:endParaRPr lang="ru-RU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8"/>
            <a:ext cx="5486400" cy="440040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564847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Picture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1442" y="6456514"/>
            <a:ext cx="1662286" cy="365125"/>
          </a:xfrm>
          <a:prstGeom prst="rect">
            <a:avLst/>
          </a:prstGeom>
        </p:spPr>
        <p:txBody>
          <a:bodyPr vert="horz" lIns="0" tIns="45720" rIns="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7910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_Normal Titl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268763"/>
            <a:ext cx="6732240" cy="1440161"/>
          </a:xfrm>
          <a:prstGeom prst="rect">
            <a:avLst/>
          </a:prstGeom>
          <a:solidFill>
            <a:schemeClr val="tx1">
              <a:lumMod val="50000"/>
              <a:lumOff val="50000"/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2663205"/>
            <a:ext cx="6732240" cy="45719"/>
          </a:xfrm>
          <a:prstGeom prst="rect">
            <a:avLst/>
          </a:prstGeom>
          <a:solidFill>
            <a:srgbClr val="C60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67547" y="1988841"/>
            <a:ext cx="6263927" cy="720080"/>
          </a:xfrm>
        </p:spPr>
        <p:txBody>
          <a:bodyPr lIns="0" tIns="0" rIns="0" bIns="0" anchor="t">
            <a:normAutofit/>
          </a:bodyPr>
          <a:lstStyle>
            <a:lvl1pPr>
              <a:defRPr sz="40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 smtClean="0"/>
              <a:t>Presentation title</a:t>
            </a:r>
            <a:endParaRPr lang="ru-R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7545" y="5301208"/>
            <a:ext cx="4104456" cy="1008112"/>
          </a:xfr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ABBYY Office 2013</a:t>
            </a:r>
            <a:endParaRPr lang="ru-RU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467544" y="1268760"/>
            <a:ext cx="6264695" cy="720080"/>
          </a:xfrm>
        </p:spPr>
        <p:txBody>
          <a:bodyPr lIns="0" tIns="46800" rIns="0" bIns="46800" anchor="b"/>
          <a:lstStyle>
            <a:lvl1pPr marL="0" indent="0">
              <a:buNone/>
              <a:defRPr sz="2000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Author name, title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1442" y="6456514"/>
            <a:ext cx="1662286" cy="365125"/>
          </a:xfrm>
          <a:prstGeom prst="rect">
            <a:avLst/>
          </a:prstGeom>
        </p:spPr>
        <p:txBody>
          <a:bodyPr vert="horz" lIns="0" tIns="45720" rIns="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Subtitle 2"/>
          <p:cNvSpPr txBox="1">
            <a:spLocks/>
          </p:cNvSpPr>
          <p:nvPr userDrawn="1"/>
        </p:nvSpPr>
        <p:spPr>
          <a:xfrm>
            <a:off x="1673933" y="6453336"/>
            <a:ext cx="3384374" cy="288032"/>
          </a:xfrm>
          <a:prstGeom prst="rect">
            <a:avLst/>
          </a:prstGeom>
        </p:spPr>
        <p:txBody>
          <a:bodyPr vert="horz" lIns="0" tIns="46800" rIns="0" bIns="46800" rtlCol="0">
            <a:normAutofit/>
          </a:bodyPr>
          <a:lstStyle>
            <a:lvl1pPr marL="0" indent="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rgbClr val="C60C30"/>
              </a:buClr>
              <a:buFont typeface="Arial" pitchFamily="34" charset="0"/>
              <a:buNone/>
              <a:defRPr lang="en-US" sz="2000" kern="120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ts val="400"/>
              </a:spcBef>
              <a:buClr>
                <a:schemeClr val="bg1">
                  <a:lumMod val="50000"/>
                </a:schemeClr>
              </a:buClr>
              <a:buFont typeface="Calibri" pitchFamily="34" charset="0"/>
              <a:buNone/>
              <a:defRPr sz="2000" b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Calibri" pitchFamily="34" charset="0"/>
              <a:buNone/>
              <a:defRPr sz="1600" b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Calibri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sz="1200" dirty="0" smtClean="0">
                <a:solidFill>
                  <a:prstClr val="white">
                    <a:lumMod val="50000"/>
                  </a:prstClr>
                </a:solidFill>
              </a:rPr>
              <a:t>© Copyright 2013 ABBYY</a:t>
            </a:r>
            <a:endParaRPr sz="1200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35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lide 3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7547" y="1988842"/>
            <a:ext cx="7200801" cy="3780135"/>
          </a:xfrm>
        </p:spPr>
        <p:txBody>
          <a:bodyPr anchor="t"/>
          <a:lstStyle>
            <a:lvl1pPr algn="l">
              <a:defRPr sz="4000" b="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Slide title</a:t>
            </a:r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67547" y="1268760"/>
            <a:ext cx="7200801" cy="720080"/>
          </a:xfrm>
        </p:spPr>
        <p:txBody>
          <a:bodyPr anchor="b"/>
          <a:lstStyle>
            <a:lvl1pPr marL="0" indent="0">
              <a:buNone/>
              <a:defRPr sz="20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Slide subtitle</a:t>
            </a: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164288" y="6453336"/>
            <a:ext cx="1728192" cy="288032"/>
          </a:xfrm>
        </p:spPr>
        <p:txBody>
          <a:bodyPr/>
          <a:lstStyle/>
          <a:p>
            <a:fld id="{7C64A3CC-9215-4D44-A91D-3C56E408671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1442" y="6456514"/>
            <a:ext cx="1662286" cy="365125"/>
          </a:xfrm>
          <a:prstGeom prst="rect">
            <a:avLst/>
          </a:prstGeom>
        </p:spPr>
        <p:txBody>
          <a:bodyPr vert="horz" lIns="0" tIns="45720" rIns="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Confidential </a:t>
            </a:r>
          </a:p>
        </p:txBody>
      </p:sp>
    </p:spTree>
    <p:extLst>
      <p:ext uri="{BB962C8B-B14F-4D97-AF65-F5344CB8AC3E}">
        <p14:creationId xmlns:p14="http://schemas.microsoft.com/office/powerpoint/2010/main" val="37651715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neReader 11: Licesing&amp;Prot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ru-RU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316789" y="6578601"/>
            <a:ext cx="1395412" cy="2063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54849D-271E-47CA-BAE0-E1B882825792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030145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CFA137-6090-4FC0-BD4B-4542715C03E8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31175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Vishnyakova\Documents\2. FINEREADER GROUP\1. PDF Ftransformer 4.0 ВЫПУСК\Веб-вижуал\RU\5990r_PDFT+_ppt.jp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15200"/>
            <a:ext cx="9144000" cy="3636963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 userDrawn="1"/>
        </p:nvSpPr>
        <p:spPr>
          <a:xfrm>
            <a:off x="0" y="2492897"/>
            <a:ext cx="6732240" cy="1656183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0650" y="3368048"/>
            <a:ext cx="6271590" cy="735313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544" y="2492898"/>
            <a:ext cx="6264696" cy="878562"/>
          </a:xfrm>
        </p:spPr>
        <p:txBody>
          <a:bodyPr lIns="0" tIns="0" rIns="0" bIns="0" anchor="b">
            <a:normAutofit/>
          </a:bodyPr>
          <a:lstStyle>
            <a:lvl1pPr algn="l">
              <a:defRPr sz="48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</a:t>
            </a:r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lIns="0" rIns="0"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4103361"/>
            <a:ext cx="6732240" cy="45719"/>
          </a:xfrm>
          <a:prstGeom prst="rect">
            <a:avLst/>
          </a:prstGeom>
          <a:solidFill>
            <a:srgbClr val="C60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468312" y="5157192"/>
            <a:ext cx="3383607" cy="1080120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4189093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orm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29140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6345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neReader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171"/>
          <a:stretch/>
        </p:blipFill>
        <p:spPr>
          <a:xfrm>
            <a:off x="0" y="948672"/>
            <a:ext cx="9144000" cy="3922854"/>
          </a:xfrm>
          <a:prstGeom prst="rect">
            <a:avLst/>
          </a:prstGeom>
        </p:spPr>
      </p:pic>
      <p:sp>
        <p:nvSpPr>
          <p:cNvPr id="11" name="Rectangle 12"/>
          <p:cNvSpPr/>
          <p:nvPr userDrawn="1"/>
        </p:nvSpPr>
        <p:spPr>
          <a:xfrm>
            <a:off x="0" y="2492897"/>
            <a:ext cx="6732240" cy="1656183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4" name="Subtitle 2"/>
          <p:cNvSpPr>
            <a:spLocks noGrp="1"/>
          </p:cNvSpPr>
          <p:nvPr>
            <p:ph type="subTitle" idx="11"/>
          </p:nvPr>
        </p:nvSpPr>
        <p:spPr>
          <a:xfrm>
            <a:off x="460650" y="3368048"/>
            <a:ext cx="7350980" cy="735313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ru-RU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0" y="4103361"/>
            <a:ext cx="6739668" cy="45719"/>
          </a:xfrm>
          <a:prstGeom prst="rect">
            <a:avLst/>
          </a:prstGeom>
          <a:solidFill>
            <a:srgbClr val="C60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68312" y="5157192"/>
            <a:ext cx="6263928" cy="342038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600"/>
              </a:spcBef>
              <a:buNone/>
              <a:defRPr sz="20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The Author Name</a:t>
            </a:r>
          </a:p>
        </p:txBody>
      </p:sp>
      <p:sp>
        <p:nvSpPr>
          <p:cNvPr id="21" name="Title 1"/>
          <p:cNvSpPr>
            <a:spLocks noGrp="1"/>
          </p:cNvSpPr>
          <p:nvPr>
            <p:ph type="ctrTitle" hasCustomPrompt="1"/>
          </p:nvPr>
        </p:nvSpPr>
        <p:spPr>
          <a:xfrm>
            <a:off x="476250" y="2489486"/>
            <a:ext cx="7336110" cy="878562"/>
          </a:xfrm>
        </p:spPr>
        <p:txBody>
          <a:bodyPr lIns="0" tIns="0" rIns="0" bIns="0" anchor="b">
            <a:normAutofit/>
          </a:bodyPr>
          <a:lstStyle>
            <a:lvl1pPr algn="l">
              <a:defRPr sz="48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ABBYY FineReader 12</a:t>
            </a:r>
            <a:endParaRPr lang="ru-RU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3" hasCustomPrompt="1"/>
          </p:nvPr>
        </p:nvSpPr>
        <p:spPr>
          <a:xfrm>
            <a:off x="475740" y="5544235"/>
            <a:ext cx="6263928" cy="315035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600"/>
              </a:spcBef>
              <a:buNone/>
              <a:defRPr sz="20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ABBYY Office 2013</a:t>
            </a:r>
          </a:p>
        </p:txBody>
      </p:sp>
      <p:sp>
        <p:nvSpPr>
          <p:cNvPr id="23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452264" y="6453336"/>
            <a:ext cx="2895600" cy="293117"/>
          </a:xfrm>
        </p:spPr>
        <p:txBody>
          <a:bodyPr lIns="0" rIns="0"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6470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eReader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" y="1015559"/>
            <a:ext cx="9144000" cy="3637577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0" y="2492897"/>
            <a:ext cx="7790080" cy="1656183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1"/>
          </p:nvPr>
        </p:nvSpPr>
        <p:spPr>
          <a:xfrm>
            <a:off x="460650" y="3368048"/>
            <a:ext cx="7350980" cy="735313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ru-RU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0" y="4103361"/>
            <a:ext cx="7790080" cy="45719"/>
          </a:xfrm>
          <a:prstGeom prst="rect">
            <a:avLst/>
          </a:prstGeom>
          <a:solidFill>
            <a:srgbClr val="C60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68312" y="5157192"/>
            <a:ext cx="6263928" cy="342038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600"/>
              </a:spcBef>
              <a:buNone/>
              <a:defRPr sz="20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The Author Name</a:t>
            </a:r>
          </a:p>
        </p:txBody>
      </p:sp>
      <p:sp>
        <p:nvSpPr>
          <p:cNvPr id="21" name="Title 1"/>
          <p:cNvSpPr>
            <a:spLocks noGrp="1"/>
          </p:cNvSpPr>
          <p:nvPr>
            <p:ph type="ctrTitle" hasCustomPrompt="1"/>
          </p:nvPr>
        </p:nvSpPr>
        <p:spPr>
          <a:xfrm>
            <a:off x="476250" y="2489486"/>
            <a:ext cx="7336110" cy="878562"/>
          </a:xfrm>
        </p:spPr>
        <p:txBody>
          <a:bodyPr lIns="0" tIns="0" rIns="0" bIns="0" anchor="b">
            <a:normAutofit/>
          </a:bodyPr>
          <a:lstStyle>
            <a:lvl1pPr algn="l">
              <a:defRPr sz="48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ABBYY FineReader 11</a:t>
            </a:r>
            <a:endParaRPr lang="ru-RU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3" hasCustomPrompt="1"/>
          </p:nvPr>
        </p:nvSpPr>
        <p:spPr>
          <a:xfrm>
            <a:off x="475740" y="5544235"/>
            <a:ext cx="6263928" cy="315035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600"/>
              </a:spcBef>
              <a:buNone/>
              <a:defRPr sz="20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ABBYY Office 2013</a:t>
            </a:r>
          </a:p>
        </p:txBody>
      </p:sp>
      <p:sp>
        <p:nvSpPr>
          <p:cNvPr id="23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452264" y="6453336"/>
            <a:ext cx="2895600" cy="293117"/>
          </a:xfrm>
        </p:spPr>
        <p:txBody>
          <a:bodyPr lIns="0" rIns="0"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20630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eReader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15559"/>
            <a:ext cx="9144000" cy="3637150"/>
          </a:xfrm>
          <a:prstGeom prst="rect">
            <a:avLst/>
          </a:prstGeom>
        </p:spPr>
      </p:pic>
      <p:sp>
        <p:nvSpPr>
          <p:cNvPr id="11" name="Rectangle 12"/>
          <p:cNvSpPr/>
          <p:nvPr userDrawn="1"/>
        </p:nvSpPr>
        <p:spPr>
          <a:xfrm>
            <a:off x="0" y="2492897"/>
            <a:ext cx="6732240" cy="1656183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1"/>
          </p:nvPr>
        </p:nvSpPr>
        <p:spPr>
          <a:xfrm>
            <a:off x="460650" y="3368048"/>
            <a:ext cx="7350980" cy="735313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ru-RU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0" y="4103361"/>
            <a:ext cx="6739668" cy="45719"/>
          </a:xfrm>
          <a:prstGeom prst="rect">
            <a:avLst/>
          </a:prstGeom>
          <a:solidFill>
            <a:srgbClr val="C60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68312" y="5157192"/>
            <a:ext cx="6263928" cy="342038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600"/>
              </a:spcBef>
              <a:buNone/>
              <a:defRPr sz="20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The Author Name</a:t>
            </a:r>
          </a:p>
        </p:txBody>
      </p:sp>
      <p:sp>
        <p:nvSpPr>
          <p:cNvPr id="21" name="Title 1"/>
          <p:cNvSpPr>
            <a:spLocks noGrp="1"/>
          </p:cNvSpPr>
          <p:nvPr>
            <p:ph type="ctrTitle" hasCustomPrompt="1"/>
          </p:nvPr>
        </p:nvSpPr>
        <p:spPr>
          <a:xfrm>
            <a:off x="476250" y="2489486"/>
            <a:ext cx="7336110" cy="878562"/>
          </a:xfrm>
        </p:spPr>
        <p:txBody>
          <a:bodyPr lIns="0" tIns="0" rIns="0" bIns="0" anchor="b">
            <a:normAutofit/>
          </a:bodyPr>
          <a:lstStyle>
            <a:lvl1pPr algn="l">
              <a:defRPr sz="48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ABBYY FineReader 12</a:t>
            </a:r>
            <a:endParaRPr lang="ru-RU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3" hasCustomPrompt="1"/>
          </p:nvPr>
        </p:nvSpPr>
        <p:spPr>
          <a:xfrm>
            <a:off x="475740" y="5544235"/>
            <a:ext cx="6263928" cy="315035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600"/>
              </a:spcBef>
              <a:buNone/>
              <a:defRPr sz="20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ABBYY Office 2013</a:t>
            </a:r>
          </a:p>
        </p:txBody>
      </p:sp>
      <p:sp>
        <p:nvSpPr>
          <p:cNvPr id="23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452264" y="6453336"/>
            <a:ext cx="2895600" cy="293117"/>
          </a:xfrm>
        </p:spPr>
        <p:txBody>
          <a:bodyPr lIns="0" rIns="0"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470709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ngv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msk\DavWWWRoot\ru\marcom\pm\Documents\Public\Brand Book Update 2013\Presentations\Product Presentation\Background for Product Presentation\4208e_LingvoDictionary_3562x1417.jp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015200"/>
            <a:ext cx="9144000" cy="3635010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 userDrawn="1"/>
        </p:nvSpPr>
        <p:spPr>
          <a:xfrm>
            <a:off x="0" y="2492897"/>
            <a:ext cx="7790080" cy="1656183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1" hasCustomPrompt="1"/>
          </p:nvPr>
        </p:nvSpPr>
        <p:spPr>
          <a:xfrm>
            <a:off x="460650" y="3368048"/>
            <a:ext cx="7350980" cy="735313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Product version</a:t>
            </a:r>
            <a:endParaRPr lang="ru-RU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452264" y="6453336"/>
            <a:ext cx="2895600" cy="293117"/>
          </a:xfrm>
        </p:spPr>
        <p:txBody>
          <a:bodyPr lIns="0" rIns="0"/>
          <a:lstStyle/>
          <a:p>
            <a:endParaRPr lang="ru-RU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0" y="4103361"/>
            <a:ext cx="7790080" cy="45719"/>
          </a:xfrm>
          <a:prstGeom prst="rect">
            <a:avLst/>
          </a:prstGeom>
          <a:solidFill>
            <a:srgbClr val="C60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68312" y="5157192"/>
            <a:ext cx="6263928" cy="342038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600"/>
              </a:spcBef>
              <a:buNone/>
              <a:defRPr sz="20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The Author Name</a:t>
            </a:r>
          </a:p>
        </p:txBody>
      </p:sp>
      <p:sp>
        <p:nvSpPr>
          <p:cNvPr id="21" name="Title 1"/>
          <p:cNvSpPr>
            <a:spLocks noGrp="1"/>
          </p:cNvSpPr>
          <p:nvPr>
            <p:ph type="ctrTitle" hasCustomPrompt="1"/>
          </p:nvPr>
        </p:nvSpPr>
        <p:spPr>
          <a:xfrm>
            <a:off x="476250" y="2489486"/>
            <a:ext cx="7336110" cy="878562"/>
          </a:xfrm>
        </p:spPr>
        <p:txBody>
          <a:bodyPr lIns="0" tIns="0" rIns="0" bIns="0" anchor="b">
            <a:normAutofit/>
          </a:bodyPr>
          <a:lstStyle>
            <a:lvl1pPr algn="l">
              <a:defRPr sz="48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ABBYY Lingvo x5*</a:t>
            </a:r>
            <a:endParaRPr lang="ru-RU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3" hasCustomPrompt="1"/>
          </p:nvPr>
        </p:nvSpPr>
        <p:spPr>
          <a:xfrm>
            <a:off x="475740" y="5544235"/>
            <a:ext cx="6263928" cy="315035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600"/>
              </a:spcBef>
              <a:buNone/>
              <a:defRPr sz="20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ABBYY Office 2013</a:t>
            </a:r>
          </a:p>
        </p:txBody>
      </p:sp>
    </p:spTree>
    <p:extLst>
      <p:ext uri="{BB962C8B-B14F-4D97-AF65-F5344CB8AC3E}">
        <p14:creationId xmlns:p14="http://schemas.microsoft.com/office/powerpoint/2010/main" val="39360004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DF transformer 3.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Vishnyakova\Desktop\visual.jp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15200"/>
            <a:ext cx="9144000" cy="3635010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 userDrawn="1"/>
        </p:nvSpPr>
        <p:spPr>
          <a:xfrm>
            <a:off x="0" y="2492898"/>
            <a:ext cx="7812360" cy="1610464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1" hasCustomPrompt="1"/>
          </p:nvPr>
        </p:nvSpPr>
        <p:spPr>
          <a:xfrm>
            <a:off x="460650" y="3368048"/>
            <a:ext cx="7351710" cy="735313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Product version</a:t>
            </a:r>
            <a:endParaRPr lang="ru-RU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452264" y="6453336"/>
            <a:ext cx="2895600" cy="293117"/>
          </a:xfrm>
        </p:spPr>
        <p:txBody>
          <a:bodyPr lIns="0" rIns="0"/>
          <a:lstStyle/>
          <a:p>
            <a:endParaRPr lang="ru-RU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0" y="4103361"/>
            <a:ext cx="7812360" cy="45719"/>
          </a:xfrm>
          <a:prstGeom prst="rect">
            <a:avLst/>
          </a:prstGeom>
          <a:solidFill>
            <a:srgbClr val="C60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68312" y="5157192"/>
            <a:ext cx="6263928" cy="342038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600"/>
              </a:spcBef>
              <a:buNone/>
              <a:defRPr sz="20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The Author Name</a:t>
            </a:r>
          </a:p>
        </p:txBody>
      </p:sp>
      <p:sp>
        <p:nvSpPr>
          <p:cNvPr id="21" name="Title 1"/>
          <p:cNvSpPr>
            <a:spLocks noGrp="1"/>
          </p:cNvSpPr>
          <p:nvPr>
            <p:ph type="ctrTitle" hasCustomPrompt="1"/>
          </p:nvPr>
        </p:nvSpPr>
        <p:spPr>
          <a:xfrm>
            <a:off x="476250" y="2489486"/>
            <a:ext cx="7336110" cy="878562"/>
          </a:xfrm>
        </p:spPr>
        <p:txBody>
          <a:bodyPr lIns="0" tIns="0" rIns="0" bIns="0" anchor="b">
            <a:normAutofit/>
          </a:bodyPr>
          <a:lstStyle>
            <a:lvl1pPr algn="l">
              <a:defRPr sz="48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ABBYY PDF Transformer 3.0</a:t>
            </a:r>
            <a:endParaRPr lang="ru-RU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3" hasCustomPrompt="1"/>
          </p:nvPr>
        </p:nvSpPr>
        <p:spPr>
          <a:xfrm>
            <a:off x="475740" y="5544235"/>
            <a:ext cx="6263928" cy="315035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600"/>
              </a:spcBef>
              <a:buNone/>
              <a:defRPr sz="20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ABBYY Office 2013</a:t>
            </a:r>
          </a:p>
        </p:txBody>
      </p:sp>
    </p:spTree>
    <p:extLst>
      <p:ext uri="{BB962C8B-B14F-4D97-AF65-F5344CB8AC3E}">
        <p14:creationId xmlns:p14="http://schemas.microsoft.com/office/powerpoint/2010/main" val="428187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4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7545" y="332656"/>
            <a:ext cx="4320481" cy="3096344"/>
          </a:xfrm>
        </p:spPr>
        <p:txBody>
          <a:bodyPr anchor="b"/>
          <a:lstStyle>
            <a:lvl1pPr algn="l">
              <a:defRPr sz="4000" b="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Slide title</a:t>
            </a:r>
            <a:endParaRPr lang="ru-RU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67545" y="3429000"/>
            <a:ext cx="4320481" cy="2160240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Slide text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1442" y="6456514"/>
            <a:ext cx="1662286" cy="365125"/>
          </a:xfrm>
          <a:prstGeom prst="rect">
            <a:avLst/>
          </a:prstGeom>
        </p:spPr>
        <p:txBody>
          <a:bodyPr vert="horz" lIns="0" tIns="45720" rIns="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Confidential 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164288" y="6453336"/>
            <a:ext cx="1728192" cy="288032"/>
          </a:xfrm>
        </p:spPr>
        <p:txBody>
          <a:bodyPr/>
          <a:lstStyle/>
          <a:p>
            <a:fld id="{7C64A3CC-9215-4D44-A91D-3C56E408671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03744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siness Card R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\\Lingvo\Abbyy\Marketing Department\Product Management Group\Publishing Service\Deposit\5424r\for www\5424r_BCR_956x155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15200"/>
            <a:ext cx="9144001" cy="3635010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 userDrawn="1"/>
        </p:nvSpPr>
        <p:spPr>
          <a:xfrm>
            <a:off x="0" y="2492897"/>
            <a:ext cx="7790080" cy="1656183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1" hasCustomPrompt="1"/>
          </p:nvPr>
        </p:nvSpPr>
        <p:spPr>
          <a:xfrm>
            <a:off x="460650" y="3368048"/>
            <a:ext cx="7350980" cy="735313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Product version</a:t>
            </a:r>
            <a:endParaRPr lang="ru-RU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452264" y="6453336"/>
            <a:ext cx="2895600" cy="293117"/>
          </a:xfrm>
        </p:spPr>
        <p:txBody>
          <a:bodyPr lIns="0" rIns="0"/>
          <a:lstStyle/>
          <a:p>
            <a:endParaRPr lang="ru-RU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0" y="4103361"/>
            <a:ext cx="7790080" cy="45719"/>
          </a:xfrm>
          <a:prstGeom prst="rect">
            <a:avLst/>
          </a:prstGeom>
          <a:solidFill>
            <a:srgbClr val="C60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68312" y="5157192"/>
            <a:ext cx="6263928" cy="342038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600"/>
              </a:spcBef>
              <a:buNone/>
              <a:defRPr sz="20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The Author Name</a:t>
            </a:r>
          </a:p>
        </p:txBody>
      </p:sp>
      <p:sp>
        <p:nvSpPr>
          <p:cNvPr id="21" name="Title 1"/>
          <p:cNvSpPr>
            <a:spLocks noGrp="1"/>
          </p:cNvSpPr>
          <p:nvPr>
            <p:ph type="ctrTitle" hasCustomPrompt="1"/>
          </p:nvPr>
        </p:nvSpPr>
        <p:spPr>
          <a:xfrm>
            <a:off x="476250" y="2489486"/>
            <a:ext cx="7336110" cy="878562"/>
          </a:xfrm>
        </p:spPr>
        <p:txBody>
          <a:bodyPr lIns="0" tIns="0" rIns="0" bIns="0" anchor="b">
            <a:normAutofit/>
          </a:bodyPr>
          <a:lstStyle>
            <a:lvl1pPr algn="l">
              <a:defRPr sz="48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ABBYY Business Card Reader</a:t>
            </a:r>
            <a:endParaRPr lang="ru-RU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3" hasCustomPrompt="1"/>
          </p:nvPr>
        </p:nvSpPr>
        <p:spPr>
          <a:xfrm>
            <a:off x="475740" y="5544235"/>
            <a:ext cx="6263928" cy="315035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600"/>
              </a:spcBef>
              <a:buNone/>
              <a:defRPr sz="20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ABBYY Office 2013</a:t>
            </a:r>
          </a:p>
        </p:txBody>
      </p:sp>
    </p:spTree>
    <p:extLst>
      <p:ext uri="{BB962C8B-B14F-4D97-AF65-F5344CB8AC3E}">
        <p14:creationId xmlns:p14="http://schemas.microsoft.com/office/powerpoint/2010/main" val="21259889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итель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2492896"/>
            <a:ext cx="6732240" cy="1656183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4103360"/>
            <a:ext cx="6732240" cy="45720"/>
          </a:xfrm>
          <a:prstGeom prst="rect">
            <a:avLst/>
          </a:prstGeom>
          <a:solidFill>
            <a:srgbClr val="C60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67545" y="3212976"/>
            <a:ext cx="6264696" cy="936104"/>
          </a:xfrm>
        </p:spPr>
        <p:txBody>
          <a:bodyPr tIns="0" bIns="0" anchor="t">
            <a:normAutofit/>
          </a:bodyPr>
          <a:lstStyle>
            <a:lvl1pPr algn="l">
              <a:defRPr sz="4400" b="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Chapter title</a:t>
            </a:r>
            <a:endParaRPr lang="ru-RU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67545" y="2492895"/>
            <a:ext cx="6264695" cy="720080"/>
          </a:xfrm>
        </p:spPr>
        <p:txBody>
          <a:bodyPr tIns="0" bIns="0" anchor="b"/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The Name of the Product</a:t>
            </a:r>
          </a:p>
        </p:txBody>
      </p:sp>
    </p:spTree>
    <p:extLst>
      <p:ext uri="{BB962C8B-B14F-4D97-AF65-F5344CB8AC3E}">
        <p14:creationId xmlns:p14="http://schemas.microsoft.com/office/powerpoint/2010/main" val="24713093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hapter Separato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1763816"/>
            <a:ext cx="6732240" cy="2385264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4103360"/>
            <a:ext cx="6732240" cy="45720"/>
          </a:xfrm>
          <a:prstGeom prst="rect">
            <a:avLst/>
          </a:prstGeom>
          <a:solidFill>
            <a:srgbClr val="C60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67545" y="2483896"/>
            <a:ext cx="6264696" cy="1656184"/>
          </a:xfrm>
        </p:spPr>
        <p:txBody>
          <a:bodyPr tIns="0" bIns="0" anchor="t">
            <a:normAutofit/>
          </a:bodyPr>
          <a:lstStyle>
            <a:lvl1pPr algn="l">
              <a:defRPr sz="4400" b="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Chapter title </a:t>
            </a:r>
            <a:br>
              <a:rPr lang="en-US" dirty="0" smtClean="0"/>
            </a:br>
            <a:r>
              <a:rPr lang="en-US" dirty="0" smtClean="0"/>
              <a:t>large</a:t>
            </a:r>
            <a:endParaRPr lang="ru-RU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67545" y="1763815"/>
            <a:ext cx="6264695" cy="720080"/>
          </a:xfrm>
        </p:spPr>
        <p:txBody>
          <a:bodyPr tIns="0" bIns="0" anchor="b"/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The Name of the Product</a:t>
            </a:r>
          </a:p>
        </p:txBody>
      </p:sp>
    </p:spTree>
    <p:extLst>
      <p:ext uri="{BB962C8B-B14F-4D97-AF65-F5344CB8AC3E}">
        <p14:creationId xmlns:p14="http://schemas.microsoft.com/office/powerpoint/2010/main" val="41799997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8314" y="368240"/>
            <a:ext cx="7427913" cy="1188552"/>
          </a:xfrm>
        </p:spPr>
        <p:txBody>
          <a:bodyPr anchor="t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Slide Title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00200"/>
            <a:ext cx="8218488" cy="4853136"/>
          </a:xfrm>
        </p:spPr>
        <p:txBody>
          <a:bodyPr>
            <a:noAutofit/>
          </a:bodyPr>
          <a:lstStyle>
            <a:lvl1pPr marL="342900" indent="-342900">
              <a:spcAft>
                <a:spcPts val="200"/>
              </a:spcAft>
              <a:buFont typeface="Calibri" pitchFamily="34" charset="0"/>
              <a:buChar char="•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28650" indent="-271463">
              <a:spcBef>
                <a:spcPts val="400"/>
              </a:spcBef>
              <a:buFont typeface="Calibri" pitchFamily="34" charset="0"/>
              <a:buChar char="•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947496" y="6456514"/>
            <a:ext cx="1728192" cy="288032"/>
          </a:xfrm>
        </p:spPr>
        <p:txBody>
          <a:bodyPr/>
          <a:lstStyle/>
          <a:p>
            <a:fld id="{7C64A3CC-9215-4D44-A91D-3C56E408671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73508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hapter Separato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" y="1015559"/>
            <a:ext cx="9144000" cy="3637577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0" y="2492897"/>
            <a:ext cx="6732240" cy="1656183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1" hasCustomPrompt="1"/>
          </p:nvPr>
        </p:nvSpPr>
        <p:spPr>
          <a:xfrm>
            <a:off x="460650" y="3368048"/>
            <a:ext cx="6271590" cy="735313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 smtClean="0"/>
              <a:t>Abbyy</a:t>
            </a:r>
            <a:r>
              <a:rPr lang="en-US" dirty="0" smtClean="0"/>
              <a:t> Office</a:t>
            </a:r>
            <a:endParaRPr lang="ru-RU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0" y="4103361"/>
            <a:ext cx="6732240" cy="45719"/>
          </a:xfrm>
          <a:prstGeom prst="rect">
            <a:avLst/>
          </a:prstGeom>
          <a:solidFill>
            <a:srgbClr val="C60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Title 1"/>
          <p:cNvSpPr>
            <a:spLocks noGrp="1"/>
          </p:cNvSpPr>
          <p:nvPr>
            <p:ph type="ctrTitle" hasCustomPrompt="1"/>
          </p:nvPr>
        </p:nvSpPr>
        <p:spPr>
          <a:xfrm>
            <a:off x="476250" y="2489486"/>
            <a:ext cx="6264696" cy="878562"/>
          </a:xfrm>
        </p:spPr>
        <p:txBody>
          <a:bodyPr lIns="0" tIns="0" rIns="0" bIns="0" anchor="b">
            <a:normAutofit/>
          </a:bodyPr>
          <a:lstStyle>
            <a:lvl1pPr algn="l">
              <a:defRPr sz="48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Contacts</a:t>
            </a:r>
            <a:endParaRPr lang="ru-RU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3" hasCustomPrompt="1"/>
          </p:nvPr>
        </p:nvSpPr>
        <p:spPr>
          <a:xfrm>
            <a:off x="475740" y="4869160"/>
            <a:ext cx="6263928" cy="1710190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600"/>
              </a:spcBef>
              <a:buNone/>
              <a:defRPr sz="1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err="1" smtClean="0"/>
              <a:t>Adress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8581924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акты Обще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2492897"/>
            <a:ext cx="6732240" cy="1656183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1" hasCustomPrompt="1"/>
          </p:nvPr>
        </p:nvSpPr>
        <p:spPr>
          <a:xfrm>
            <a:off x="460650" y="3368048"/>
            <a:ext cx="6271590" cy="735313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 smtClean="0"/>
              <a:t>Abbyy</a:t>
            </a:r>
            <a:r>
              <a:rPr lang="en-US" dirty="0" smtClean="0"/>
              <a:t> Office</a:t>
            </a:r>
            <a:endParaRPr lang="ru-RU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0" y="4103361"/>
            <a:ext cx="6732240" cy="45719"/>
          </a:xfrm>
          <a:prstGeom prst="rect">
            <a:avLst/>
          </a:prstGeom>
          <a:solidFill>
            <a:srgbClr val="C60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Title 1"/>
          <p:cNvSpPr>
            <a:spLocks noGrp="1"/>
          </p:cNvSpPr>
          <p:nvPr>
            <p:ph type="ctrTitle" hasCustomPrompt="1"/>
          </p:nvPr>
        </p:nvSpPr>
        <p:spPr>
          <a:xfrm>
            <a:off x="476250" y="2489486"/>
            <a:ext cx="6264696" cy="878562"/>
          </a:xfrm>
        </p:spPr>
        <p:txBody>
          <a:bodyPr lIns="0" tIns="0" rIns="0" bIns="0" anchor="b">
            <a:normAutofit/>
          </a:bodyPr>
          <a:lstStyle>
            <a:lvl1pPr algn="l">
              <a:defRPr sz="48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Contacts</a:t>
            </a:r>
            <a:endParaRPr lang="ru-RU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3" hasCustomPrompt="1"/>
          </p:nvPr>
        </p:nvSpPr>
        <p:spPr>
          <a:xfrm>
            <a:off x="475740" y="4869160"/>
            <a:ext cx="6263928" cy="1710190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600"/>
              </a:spcBef>
              <a:buNone/>
              <a:defRPr sz="1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err="1" smtClean="0"/>
              <a:t>Adress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2153527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7544" y="548680"/>
            <a:ext cx="3665489" cy="4320480"/>
          </a:xfrm>
        </p:spPr>
        <p:txBody>
          <a:bodyPr anchor="t"/>
          <a:lstStyle>
            <a:lvl1pPr algn="l">
              <a:defRPr sz="4000" b="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Slide title</a:t>
            </a:r>
            <a:endParaRPr lang="ru-RU" dirty="0"/>
          </a:p>
        </p:txBody>
      </p:sp>
      <p:sp>
        <p:nvSpPr>
          <p:cNvPr id="4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4133034" y="1268760"/>
            <a:ext cx="4542655" cy="5400328"/>
          </a:xfrm>
        </p:spPr>
        <p:txBody>
          <a:bodyPr/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164288" y="6453336"/>
            <a:ext cx="1728192" cy="288032"/>
          </a:xfrm>
        </p:spPr>
        <p:txBody>
          <a:bodyPr/>
          <a:lstStyle/>
          <a:p>
            <a:fld id="{7C64A3CC-9215-4D44-A91D-3C56E408671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1442" y="6456514"/>
            <a:ext cx="1662286" cy="365125"/>
          </a:xfrm>
          <a:prstGeom prst="rect">
            <a:avLst/>
          </a:prstGeom>
        </p:spPr>
        <p:txBody>
          <a:bodyPr vert="horz" lIns="0" tIns="45720" rIns="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8691868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lide 3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7547" y="1988842"/>
            <a:ext cx="7200801" cy="3780135"/>
          </a:xfrm>
        </p:spPr>
        <p:txBody>
          <a:bodyPr anchor="t"/>
          <a:lstStyle>
            <a:lvl1pPr algn="l">
              <a:defRPr sz="4000" b="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Slide title</a:t>
            </a:r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67547" y="1268760"/>
            <a:ext cx="7200801" cy="720080"/>
          </a:xfrm>
        </p:spPr>
        <p:txBody>
          <a:bodyPr anchor="b"/>
          <a:lstStyle>
            <a:lvl1pPr marL="0" indent="0">
              <a:buNone/>
              <a:defRPr sz="20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Slide subtitle</a:t>
            </a: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164288" y="6453336"/>
            <a:ext cx="1728192" cy="288032"/>
          </a:xfrm>
        </p:spPr>
        <p:txBody>
          <a:bodyPr/>
          <a:lstStyle/>
          <a:p>
            <a:fld id="{7C64A3CC-9215-4D44-A91D-3C56E408671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1442" y="6456514"/>
            <a:ext cx="1662286" cy="365125"/>
          </a:xfrm>
          <a:prstGeom prst="rect">
            <a:avLst/>
          </a:prstGeom>
        </p:spPr>
        <p:txBody>
          <a:bodyPr vert="horz" lIns="0" tIns="45720" rIns="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993045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4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7545" y="332656"/>
            <a:ext cx="4320481" cy="3096344"/>
          </a:xfrm>
        </p:spPr>
        <p:txBody>
          <a:bodyPr anchor="b"/>
          <a:lstStyle>
            <a:lvl1pPr algn="l">
              <a:defRPr sz="4000" b="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Slide title</a:t>
            </a:r>
            <a:endParaRPr lang="ru-RU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67545" y="3429000"/>
            <a:ext cx="4320481" cy="2160240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Slide text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1442" y="6456514"/>
            <a:ext cx="1662286" cy="365125"/>
          </a:xfrm>
          <a:prstGeom prst="rect">
            <a:avLst/>
          </a:prstGeom>
        </p:spPr>
        <p:txBody>
          <a:bodyPr vert="horz" lIns="0" tIns="45720" rIns="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164288" y="6453336"/>
            <a:ext cx="1728192" cy="288032"/>
          </a:xfrm>
        </p:spPr>
        <p:txBody>
          <a:bodyPr/>
          <a:lstStyle/>
          <a:p>
            <a:fld id="{7C64A3CC-9215-4D44-A91D-3C56E408671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67330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lide 5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7547" y="1988842"/>
            <a:ext cx="7200801" cy="3780135"/>
          </a:xfrm>
        </p:spPr>
        <p:txBody>
          <a:bodyPr anchor="t"/>
          <a:lstStyle>
            <a:lvl1pPr algn="l">
              <a:defRPr sz="4000" b="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Slide title</a:t>
            </a:r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67547" y="1268760"/>
            <a:ext cx="7200801" cy="720080"/>
          </a:xfrm>
        </p:spPr>
        <p:txBody>
          <a:bodyPr anchor="b"/>
          <a:lstStyle>
            <a:lvl1pPr marL="0" indent="0">
              <a:buNone/>
              <a:defRPr sz="20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Slide subtitle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1442" y="6456514"/>
            <a:ext cx="1662286" cy="365125"/>
          </a:xfrm>
          <a:prstGeom prst="rect">
            <a:avLst/>
          </a:prstGeom>
        </p:spPr>
        <p:txBody>
          <a:bodyPr vert="horz" lIns="0" tIns="45720" rIns="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164288" y="6453336"/>
            <a:ext cx="1728192" cy="288032"/>
          </a:xfrm>
        </p:spPr>
        <p:txBody>
          <a:bodyPr/>
          <a:lstStyle/>
          <a:p>
            <a:fld id="{7C64A3CC-9215-4D44-A91D-3C56E408671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99017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lide 5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7547" y="1988842"/>
            <a:ext cx="7200801" cy="3780135"/>
          </a:xfrm>
        </p:spPr>
        <p:txBody>
          <a:bodyPr anchor="t"/>
          <a:lstStyle>
            <a:lvl1pPr algn="l">
              <a:defRPr sz="4000" b="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Slide title</a:t>
            </a:r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67547" y="1268760"/>
            <a:ext cx="7200801" cy="720080"/>
          </a:xfrm>
        </p:spPr>
        <p:txBody>
          <a:bodyPr anchor="b"/>
          <a:lstStyle>
            <a:lvl1pPr marL="0" indent="0">
              <a:buNone/>
              <a:defRPr sz="20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Slide subtitle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1442" y="6456514"/>
            <a:ext cx="1662286" cy="365125"/>
          </a:xfrm>
          <a:prstGeom prst="rect">
            <a:avLst/>
          </a:prstGeom>
        </p:spPr>
        <p:txBody>
          <a:bodyPr vert="horz" lIns="0" tIns="45720" rIns="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Confidential 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164288" y="6453336"/>
            <a:ext cx="1728192" cy="288032"/>
          </a:xfrm>
        </p:spPr>
        <p:txBody>
          <a:bodyPr/>
          <a:lstStyle/>
          <a:p>
            <a:fld id="{7C64A3CC-9215-4D44-A91D-3C56E408671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56722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Slide Title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600200"/>
            <a:ext cx="4038600" cy="4781128"/>
          </a:xfrm>
        </p:spPr>
        <p:txBody>
          <a:bodyPr/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1442" y="6456514"/>
            <a:ext cx="1662286" cy="365125"/>
          </a:xfrm>
          <a:prstGeom prst="rect">
            <a:avLst/>
          </a:prstGeom>
        </p:spPr>
        <p:txBody>
          <a:bodyPr vert="horz" lIns="0" tIns="45720" rIns="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980073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56458" y="368240"/>
            <a:ext cx="7427913" cy="118855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Slide Title</a:t>
            </a:r>
            <a:endParaRPr lang="ru-RU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1535115"/>
            <a:ext cx="3754760" cy="639763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1st column title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57200" y="2174877"/>
            <a:ext cx="3754760" cy="420645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ru-RU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932040" y="1535115"/>
            <a:ext cx="3754760" cy="639763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2nd column title</a:t>
            </a:r>
          </a:p>
        </p:txBody>
      </p:sp>
      <p:sp>
        <p:nvSpPr>
          <p:cNvPr id="8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932040" y="2174877"/>
            <a:ext cx="3754760" cy="4206453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ru-RU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1442" y="6456514"/>
            <a:ext cx="1662286" cy="365125"/>
          </a:xfrm>
          <a:prstGeom prst="rect">
            <a:avLst/>
          </a:prstGeom>
        </p:spPr>
        <p:txBody>
          <a:bodyPr vert="horz" lIns="0" tIns="45720" rIns="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9543414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Slide Title</a:t>
            </a:r>
            <a:endParaRPr lang="ru-RU" dirty="0"/>
          </a:p>
        </p:txBody>
      </p:sp>
      <p:sp>
        <p:nvSpPr>
          <p:cNvPr id="6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00200"/>
            <a:ext cx="8218488" cy="4853136"/>
          </a:xfrm>
        </p:spPr>
        <p:txBody>
          <a:bodyPr/>
          <a:lstStyle>
            <a:lvl1pPr marL="0" indent="0">
              <a:buNone/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Slide text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947496" y="6453336"/>
            <a:ext cx="1728192" cy="288032"/>
          </a:xfrm>
        </p:spPr>
        <p:txBody>
          <a:bodyPr/>
          <a:lstStyle/>
          <a:p>
            <a:fld id="{7C64A3CC-9215-4D44-A91D-3C56E408671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73189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4211960" y="1600201"/>
            <a:ext cx="4464496" cy="48529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457200" y="1600201"/>
            <a:ext cx="3106688" cy="4852988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Slide Title</a:t>
            </a:r>
            <a:endParaRPr lang="ru-R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C64A3CC-9215-4D44-A91D-3C56E408671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1442" y="6456514"/>
            <a:ext cx="1662286" cy="365125"/>
          </a:xfrm>
          <a:prstGeom prst="rect">
            <a:avLst/>
          </a:prstGeom>
        </p:spPr>
        <p:txBody>
          <a:bodyPr vert="horz" lIns="0" tIns="45720" rIns="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8945893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idx="1"/>
          </p:nvPr>
        </p:nvSpPr>
        <p:spPr>
          <a:xfrm>
            <a:off x="467544" y="1600201"/>
            <a:ext cx="4464496" cy="48529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5" name="Content Placeholder 2"/>
          <p:cNvSpPr>
            <a:spLocks noGrp="1"/>
          </p:cNvSpPr>
          <p:nvPr>
            <p:ph idx="10" hasCustomPrompt="1"/>
          </p:nvPr>
        </p:nvSpPr>
        <p:spPr>
          <a:xfrm>
            <a:off x="5652121" y="1600201"/>
            <a:ext cx="3003362" cy="4852988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Slide Title</a:t>
            </a:r>
            <a:endParaRPr lang="ru-R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C64A3CC-9215-4D44-A91D-3C56E408671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1442" y="6456514"/>
            <a:ext cx="1662286" cy="365125"/>
          </a:xfrm>
          <a:prstGeom prst="rect">
            <a:avLst/>
          </a:prstGeom>
        </p:spPr>
        <p:txBody>
          <a:bodyPr vert="horz" lIns="0" tIns="45720" rIns="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6030436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600201"/>
            <a:ext cx="3034680" cy="48529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Slide Title</a:t>
            </a:r>
            <a:endParaRPr lang="ru-R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C64A3CC-9215-4D44-A91D-3C56E408671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Content Placeholder 2"/>
          <p:cNvSpPr>
            <a:spLocks noGrp="1"/>
          </p:cNvSpPr>
          <p:nvPr>
            <p:ph idx="10" hasCustomPrompt="1"/>
          </p:nvPr>
        </p:nvSpPr>
        <p:spPr>
          <a:xfrm>
            <a:off x="4211960" y="1600201"/>
            <a:ext cx="4463728" cy="4852988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1442" y="6456514"/>
            <a:ext cx="1662286" cy="365125"/>
          </a:xfrm>
          <a:prstGeom prst="rect">
            <a:avLst/>
          </a:prstGeom>
        </p:spPr>
        <p:txBody>
          <a:bodyPr vert="horz" lIns="0" tIns="45720" rIns="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174104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652120" y="1600201"/>
            <a:ext cx="3023568" cy="48529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Slide Title</a:t>
            </a:r>
            <a:endParaRPr lang="ru-R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C64A3CC-9215-4D44-A91D-3C56E408671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Content Placeholder 2"/>
          <p:cNvSpPr>
            <a:spLocks noGrp="1"/>
          </p:cNvSpPr>
          <p:nvPr>
            <p:ph idx="10" hasCustomPrompt="1"/>
          </p:nvPr>
        </p:nvSpPr>
        <p:spPr>
          <a:xfrm>
            <a:off x="457200" y="1600201"/>
            <a:ext cx="4474840" cy="4852988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1442" y="6456514"/>
            <a:ext cx="1662286" cy="365125"/>
          </a:xfrm>
          <a:prstGeom prst="rect">
            <a:avLst/>
          </a:prstGeom>
        </p:spPr>
        <p:txBody>
          <a:bodyPr vert="horz" lIns="0" tIns="45720" rIns="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173973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6424498" y="1600200"/>
            <a:ext cx="2251193" cy="290892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Slide Title</a:t>
            </a:r>
            <a:endParaRPr lang="ru-R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C64A3CC-9215-4D44-A91D-3C56E408671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Content Placeholder 2"/>
          <p:cNvSpPr>
            <a:spLocks noGrp="1"/>
          </p:cNvSpPr>
          <p:nvPr>
            <p:ph idx="10" hasCustomPrompt="1"/>
          </p:nvPr>
        </p:nvSpPr>
        <p:spPr>
          <a:xfrm>
            <a:off x="457200" y="1600201"/>
            <a:ext cx="5266928" cy="4852988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1442" y="6456514"/>
            <a:ext cx="1662286" cy="365125"/>
          </a:xfrm>
          <a:prstGeom prst="rect">
            <a:avLst/>
          </a:prstGeom>
        </p:spPr>
        <p:txBody>
          <a:bodyPr vert="horz" lIns="0" tIns="45720" rIns="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/>
          </a:p>
        </p:txBody>
      </p:sp>
      <p:sp>
        <p:nvSpPr>
          <p:cNvPr id="9" name="Content Placeholder 2"/>
          <p:cNvSpPr>
            <a:spLocks noGrp="1"/>
          </p:cNvSpPr>
          <p:nvPr>
            <p:ph idx="12" hasCustomPrompt="1"/>
          </p:nvPr>
        </p:nvSpPr>
        <p:spPr>
          <a:xfrm>
            <a:off x="6424498" y="4704679"/>
            <a:ext cx="2251193" cy="452515"/>
          </a:xfrm>
        </p:spPr>
        <p:txBody>
          <a:bodyPr tIns="0" bIns="0"/>
          <a:lstStyle>
            <a:lvl1pPr marL="0" indent="0">
              <a:buFontTx/>
              <a:buNone/>
              <a:defRPr sz="2400"/>
            </a:lvl1pPr>
            <a:lvl2pPr marL="357187" indent="0">
              <a:buFontTx/>
              <a:buNone/>
              <a:defRPr/>
            </a:lvl2pPr>
            <a:lvl3pPr marL="628650" indent="0">
              <a:buFontTx/>
              <a:buNone/>
              <a:defRPr/>
            </a:lvl3pPr>
            <a:lvl4pPr marL="896937" indent="0">
              <a:buFontTx/>
              <a:buNone/>
              <a:defRPr/>
            </a:lvl4pPr>
            <a:lvl5pPr marL="1077912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Picture title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3" hasCustomPrompt="1"/>
          </p:nvPr>
        </p:nvSpPr>
        <p:spPr>
          <a:xfrm>
            <a:off x="6424498" y="5157193"/>
            <a:ext cx="2251193" cy="1295996"/>
          </a:xfrm>
        </p:spPr>
        <p:txBody>
          <a:bodyPr tIns="0" bIns="0">
            <a:normAutofit/>
          </a:bodyPr>
          <a:lstStyle>
            <a:lvl1pPr marL="0" indent="0">
              <a:buFontTx/>
              <a:buNone/>
              <a:defRPr sz="1800" i="1" baseline="0">
                <a:solidFill>
                  <a:schemeClr val="bg1">
                    <a:lumMod val="50000"/>
                  </a:schemeClr>
                </a:solidFill>
              </a:defRPr>
            </a:lvl1pPr>
            <a:lvl2pPr marL="357187" indent="0">
              <a:buFontTx/>
              <a:buNone/>
              <a:defRPr/>
            </a:lvl2pPr>
            <a:lvl3pPr marL="628650" indent="0">
              <a:buFontTx/>
              <a:buNone/>
              <a:defRPr/>
            </a:lvl3pPr>
            <a:lvl4pPr marL="896937" indent="0">
              <a:buFontTx/>
              <a:buNone/>
              <a:defRPr/>
            </a:lvl4pPr>
            <a:lvl5pPr marL="1077912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Picture title details</a:t>
            </a:r>
          </a:p>
        </p:txBody>
      </p:sp>
    </p:spTree>
    <p:extLst>
      <p:ext uri="{BB962C8B-B14F-4D97-AF65-F5344CB8AC3E}">
        <p14:creationId xmlns:p14="http://schemas.microsoft.com/office/powerpoint/2010/main" val="30572363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Slide Title</a:t>
            </a:r>
            <a:endParaRPr lang="ru-R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C64A3CC-9215-4D44-A91D-3C56E408671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1442" y="6456514"/>
            <a:ext cx="1662286" cy="365125"/>
          </a:xfrm>
          <a:prstGeom prst="rect">
            <a:avLst/>
          </a:prstGeom>
        </p:spPr>
        <p:txBody>
          <a:bodyPr vert="horz" lIns="0" tIns="45720" rIns="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4"/>
          </p:nvPr>
        </p:nvSpPr>
        <p:spPr>
          <a:xfrm>
            <a:off x="468314" y="1600475"/>
            <a:ext cx="1250806" cy="16163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8315" y="4704952"/>
            <a:ext cx="1250807" cy="1604368"/>
          </a:xfrm>
        </p:spPr>
        <p:txBody>
          <a:bodyPr tIns="0" bIns="0">
            <a:normAutofit/>
          </a:bodyPr>
          <a:lstStyle>
            <a:lvl1pPr marL="0" indent="0">
              <a:buFontTx/>
              <a:buNone/>
              <a:defRPr sz="1400"/>
            </a:lvl1pPr>
            <a:lvl2pPr marL="357187" indent="0">
              <a:buFontTx/>
              <a:buNone/>
              <a:defRPr/>
            </a:lvl2pPr>
            <a:lvl3pPr marL="628650" indent="0">
              <a:buFontTx/>
              <a:buNone/>
              <a:defRPr/>
            </a:lvl3pPr>
            <a:lvl4pPr marL="896937" indent="0">
              <a:buFontTx/>
              <a:buNone/>
              <a:defRPr/>
            </a:lvl4pPr>
            <a:lvl5pPr marL="1077912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Click to edit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idx="20"/>
          </p:nvPr>
        </p:nvSpPr>
        <p:spPr>
          <a:xfrm>
            <a:off x="469491" y="3418768"/>
            <a:ext cx="1249630" cy="189651"/>
          </a:xfrm>
        </p:spPr>
        <p:txBody>
          <a:bodyPr tIns="0" bIns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500"/>
            </a:lvl1pPr>
            <a:lvl2pPr marL="357187" indent="0">
              <a:buFontTx/>
              <a:buNone/>
              <a:defRPr/>
            </a:lvl2pPr>
            <a:lvl3pPr marL="628650" indent="0">
              <a:buFontTx/>
              <a:buNone/>
              <a:defRPr/>
            </a:lvl3pPr>
            <a:lvl4pPr marL="896937" indent="0">
              <a:buFontTx/>
              <a:buNone/>
              <a:defRPr/>
            </a:lvl4pPr>
            <a:lvl5pPr marL="1077912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Click to edit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idx="21"/>
          </p:nvPr>
        </p:nvSpPr>
        <p:spPr>
          <a:xfrm>
            <a:off x="461445" y="3659715"/>
            <a:ext cx="1257679" cy="998172"/>
          </a:xfrm>
        </p:spPr>
        <p:txBody>
          <a:bodyPr tIns="0" bIns="0">
            <a:normAutofit/>
          </a:bodyPr>
          <a:lstStyle>
            <a:lvl1pPr marL="0" indent="0">
              <a:buFontTx/>
              <a:buNone/>
              <a:defRPr sz="1400" i="1">
                <a:solidFill>
                  <a:schemeClr val="bg1">
                    <a:lumMod val="50000"/>
                  </a:schemeClr>
                </a:solidFill>
              </a:defRPr>
            </a:lvl1pPr>
            <a:lvl2pPr marL="357187" indent="0">
              <a:buFontTx/>
              <a:buNone/>
              <a:defRPr/>
            </a:lvl2pPr>
            <a:lvl3pPr marL="628650" indent="0">
              <a:buFontTx/>
              <a:buNone/>
              <a:defRPr/>
            </a:lvl3pPr>
            <a:lvl4pPr marL="896937" indent="0">
              <a:buFontTx/>
              <a:buNone/>
              <a:defRPr/>
            </a:lvl4pPr>
            <a:lvl5pPr marL="1077912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Click to edit</a:t>
            </a:r>
          </a:p>
        </p:txBody>
      </p:sp>
      <p:cxnSp>
        <p:nvCxnSpPr>
          <p:cNvPr id="23" name="Straight Connector 22"/>
          <p:cNvCxnSpPr/>
          <p:nvPr userDrawn="1"/>
        </p:nvCxnSpPr>
        <p:spPr>
          <a:xfrm>
            <a:off x="461442" y="4657887"/>
            <a:ext cx="1257678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icture Placeholder 2"/>
          <p:cNvSpPr>
            <a:spLocks noGrp="1"/>
          </p:cNvSpPr>
          <p:nvPr>
            <p:ph type="pic" idx="22"/>
          </p:nvPr>
        </p:nvSpPr>
        <p:spPr>
          <a:xfrm>
            <a:off x="2202608" y="1600475"/>
            <a:ext cx="1250806" cy="16163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26" name="Content Placeholder 2"/>
          <p:cNvSpPr>
            <a:spLocks noGrp="1"/>
          </p:cNvSpPr>
          <p:nvPr>
            <p:ph idx="23"/>
          </p:nvPr>
        </p:nvSpPr>
        <p:spPr>
          <a:xfrm>
            <a:off x="2202608" y="4704952"/>
            <a:ext cx="1250807" cy="1604368"/>
          </a:xfrm>
        </p:spPr>
        <p:txBody>
          <a:bodyPr tIns="0" bIns="0">
            <a:normAutofit/>
          </a:bodyPr>
          <a:lstStyle>
            <a:lvl1pPr marL="0" indent="0">
              <a:buFontTx/>
              <a:buNone/>
              <a:defRPr sz="1400"/>
            </a:lvl1pPr>
            <a:lvl2pPr marL="357187" indent="0">
              <a:buFontTx/>
              <a:buNone/>
              <a:defRPr/>
            </a:lvl2pPr>
            <a:lvl3pPr marL="628650" indent="0">
              <a:buFontTx/>
              <a:buNone/>
              <a:defRPr/>
            </a:lvl3pPr>
            <a:lvl4pPr marL="896937" indent="0">
              <a:buFontTx/>
              <a:buNone/>
              <a:defRPr/>
            </a:lvl4pPr>
            <a:lvl5pPr marL="1077912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Click to edit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4"/>
          </p:nvPr>
        </p:nvSpPr>
        <p:spPr>
          <a:xfrm>
            <a:off x="2203785" y="3418768"/>
            <a:ext cx="1249630" cy="189651"/>
          </a:xfrm>
        </p:spPr>
        <p:txBody>
          <a:bodyPr tIns="0" bIns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500"/>
            </a:lvl1pPr>
            <a:lvl2pPr marL="357187" indent="0">
              <a:buFontTx/>
              <a:buNone/>
              <a:defRPr/>
            </a:lvl2pPr>
            <a:lvl3pPr marL="628650" indent="0">
              <a:buFontTx/>
              <a:buNone/>
              <a:defRPr/>
            </a:lvl3pPr>
            <a:lvl4pPr marL="896937" indent="0">
              <a:buFontTx/>
              <a:buNone/>
              <a:defRPr/>
            </a:lvl4pPr>
            <a:lvl5pPr marL="1077912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Click to edit</a:t>
            </a:r>
          </a:p>
        </p:txBody>
      </p:sp>
      <p:sp>
        <p:nvSpPr>
          <p:cNvPr id="28" name="Content Placeholder 2"/>
          <p:cNvSpPr>
            <a:spLocks noGrp="1"/>
          </p:cNvSpPr>
          <p:nvPr>
            <p:ph idx="25"/>
          </p:nvPr>
        </p:nvSpPr>
        <p:spPr>
          <a:xfrm>
            <a:off x="2195739" y="3659715"/>
            <a:ext cx="1257679" cy="998172"/>
          </a:xfrm>
        </p:spPr>
        <p:txBody>
          <a:bodyPr tIns="0" bIns="0">
            <a:normAutofit/>
          </a:bodyPr>
          <a:lstStyle>
            <a:lvl1pPr marL="0" indent="0">
              <a:buFontTx/>
              <a:buNone/>
              <a:defRPr sz="1400" i="1">
                <a:solidFill>
                  <a:schemeClr val="bg1">
                    <a:lumMod val="50000"/>
                  </a:schemeClr>
                </a:solidFill>
              </a:defRPr>
            </a:lvl1pPr>
            <a:lvl2pPr marL="357187" indent="0">
              <a:buFontTx/>
              <a:buNone/>
              <a:defRPr/>
            </a:lvl2pPr>
            <a:lvl3pPr marL="628650" indent="0">
              <a:buFontTx/>
              <a:buNone/>
              <a:defRPr/>
            </a:lvl3pPr>
            <a:lvl4pPr marL="896937" indent="0">
              <a:buFontTx/>
              <a:buNone/>
              <a:defRPr/>
            </a:lvl4pPr>
            <a:lvl5pPr marL="1077912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Click to edit</a:t>
            </a:r>
          </a:p>
        </p:txBody>
      </p:sp>
      <p:cxnSp>
        <p:nvCxnSpPr>
          <p:cNvPr id="29" name="Straight Connector 28"/>
          <p:cNvCxnSpPr/>
          <p:nvPr userDrawn="1"/>
        </p:nvCxnSpPr>
        <p:spPr>
          <a:xfrm>
            <a:off x="2195736" y="4662428"/>
            <a:ext cx="1257678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Picture Placeholder 2"/>
          <p:cNvSpPr>
            <a:spLocks noGrp="1"/>
          </p:cNvSpPr>
          <p:nvPr>
            <p:ph type="pic" idx="26"/>
          </p:nvPr>
        </p:nvSpPr>
        <p:spPr>
          <a:xfrm>
            <a:off x="3930801" y="1600475"/>
            <a:ext cx="1250806" cy="16163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31" name="Content Placeholder 2"/>
          <p:cNvSpPr>
            <a:spLocks noGrp="1"/>
          </p:cNvSpPr>
          <p:nvPr>
            <p:ph idx="27"/>
          </p:nvPr>
        </p:nvSpPr>
        <p:spPr>
          <a:xfrm>
            <a:off x="3930801" y="4704952"/>
            <a:ext cx="1250807" cy="1604368"/>
          </a:xfrm>
        </p:spPr>
        <p:txBody>
          <a:bodyPr tIns="0" bIns="0">
            <a:normAutofit/>
          </a:bodyPr>
          <a:lstStyle>
            <a:lvl1pPr marL="0" indent="0">
              <a:buFontTx/>
              <a:buNone/>
              <a:defRPr sz="1400"/>
            </a:lvl1pPr>
            <a:lvl2pPr marL="357187" indent="0">
              <a:buFontTx/>
              <a:buNone/>
              <a:defRPr/>
            </a:lvl2pPr>
            <a:lvl3pPr marL="628650" indent="0">
              <a:buFontTx/>
              <a:buNone/>
              <a:defRPr/>
            </a:lvl3pPr>
            <a:lvl4pPr marL="896937" indent="0">
              <a:buFontTx/>
              <a:buNone/>
              <a:defRPr/>
            </a:lvl4pPr>
            <a:lvl5pPr marL="1077912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Click to edit</a:t>
            </a:r>
          </a:p>
        </p:txBody>
      </p:sp>
      <p:sp>
        <p:nvSpPr>
          <p:cNvPr id="32" name="Content Placeholder 2"/>
          <p:cNvSpPr>
            <a:spLocks noGrp="1"/>
          </p:cNvSpPr>
          <p:nvPr>
            <p:ph idx="28"/>
          </p:nvPr>
        </p:nvSpPr>
        <p:spPr>
          <a:xfrm>
            <a:off x="3931977" y="3418768"/>
            <a:ext cx="1249630" cy="189651"/>
          </a:xfrm>
        </p:spPr>
        <p:txBody>
          <a:bodyPr tIns="0" bIns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500"/>
            </a:lvl1pPr>
            <a:lvl2pPr marL="357187" indent="0">
              <a:buFontTx/>
              <a:buNone/>
              <a:defRPr/>
            </a:lvl2pPr>
            <a:lvl3pPr marL="628650" indent="0">
              <a:buFontTx/>
              <a:buNone/>
              <a:defRPr/>
            </a:lvl3pPr>
            <a:lvl4pPr marL="896937" indent="0">
              <a:buFontTx/>
              <a:buNone/>
              <a:defRPr/>
            </a:lvl4pPr>
            <a:lvl5pPr marL="1077912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Click to edit</a:t>
            </a:r>
          </a:p>
        </p:txBody>
      </p:sp>
      <p:sp>
        <p:nvSpPr>
          <p:cNvPr id="33" name="Content Placeholder 2"/>
          <p:cNvSpPr>
            <a:spLocks noGrp="1"/>
          </p:cNvSpPr>
          <p:nvPr>
            <p:ph idx="29"/>
          </p:nvPr>
        </p:nvSpPr>
        <p:spPr>
          <a:xfrm>
            <a:off x="3923931" y="3659715"/>
            <a:ext cx="1257679" cy="998172"/>
          </a:xfrm>
        </p:spPr>
        <p:txBody>
          <a:bodyPr tIns="0" bIns="0">
            <a:normAutofit/>
          </a:bodyPr>
          <a:lstStyle>
            <a:lvl1pPr marL="0" indent="0">
              <a:buFontTx/>
              <a:buNone/>
              <a:defRPr sz="1400" i="1">
                <a:solidFill>
                  <a:schemeClr val="bg1">
                    <a:lumMod val="50000"/>
                  </a:schemeClr>
                </a:solidFill>
              </a:defRPr>
            </a:lvl1pPr>
            <a:lvl2pPr marL="357187" indent="0">
              <a:buFontTx/>
              <a:buNone/>
              <a:defRPr/>
            </a:lvl2pPr>
            <a:lvl3pPr marL="628650" indent="0">
              <a:buFontTx/>
              <a:buNone/>
              <a:defRPr/>
            </a:lvl3pPr>
            <a:lvl4pPr marL="896937" indent="0">
              <a:buFontTx/>
              <a:buNone/>
              <a:defRPr/>
            </a:lvl4pPr>
            <a:lvl5pPr marL="1077912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Click to edit</a:t>
            </a:r>
          </a:p>
        </p:txBody>
      </p:sp>
      <p:cxnSp>
        <p:nvCxnSpPr>
          <p:cNvPr id="34" name="Straight Connector 33"/>
          <p:cNvCxnSpPr/>
          <p:nvPr userDrawn="1"/>
        </p:nvCxnSpPr>
        <p:spPr>
          <a:xfrm>
            <a:off x="3923928" y="4664197"/>
            <a:ext cx="1257678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Picture Placeholder 2"/>
          <p:cNvSpPr>
            <a:spLocks noGrp="1"/>
          </p:cNvSpPr>
          <p:nvPr>
            <p:ph type="pic" idx="30"/>
          </p:nvPr>
        </p:nvSpPr>
        <p:spPr>
          <a:xfrm>
            <a:off x="5658992" y="1600475"/>
            <a:ext cx="1250806" cy="16163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36" name="Content Placeholder 2"/>
          <p:cNvSpPr>
            <a:spLocks noGrp="1"/>
          </p:cNvSpPr>
          <p:nvPr>
            <p:ph idx="31"/>
          </p:nvPr>
        </p:nvSpPr>
        <p:spPr>
          <a:xfrm>
            <a:off x="5658994" y="4704952"/>
            <a:ext cx="1250807" cy="1604368"/>
          </a:xfrm>
        </p:spPr>
        <p:txBody>
          <a:bodyPr tIns="0" bIns="0">
            <a:normAutofit/>
          </a:bodyPr>
          <a:lstStyle>
            <a:lvl1pPr marL="0" indent="0">
              <a:buFontTx/>
              <a:buNone/>
              <a:defRPr sz="1400"/>
            </a:lvl1pPr>
            <a:lvl2pPr marL="357187" indent="0">
              <a:buFontTx/>
              <a:buNone/>
              <a:defRPr/>
            </a:lvl2pPr>
            <a:lvl3pPr marL="628650" indent="0">
              <a:buFontTx/>
              <a:buNone/>
              <a:defRPr/>
            </a:lvl3pPr>
            <a:lvl4pPr marL="896937" indent="0">
              <a:buFontTx/>
              <a:buNone/>
              <a:defRPr/>
            </a:lvl4pPr>
            <a:lvl5pPr marL="1077912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Click to edit</a:t>
            </a:r>
          </a:p>
        </p:txBody>
      </p:sp>
      <p:sp>
        <p:nvSpPr>
          <p:cNvPr id="37" name="Content Placeholder 2"/>
          <p:cNvSpPr>
            <a:spLocks noGrp="1"/>
          </p:cNvSpPr>
          <p:nvPr>
            <p:ph idx="32"/>
          </p:nvPr>
        </p:nvSpPr>
        <p:spPr>
          <a:xfrm>
            <a:off x="5660169" y="3418768"/>
            <a:ext cx="1249630" cy="189651"/>
          </a:xfrm>
        </p:spPr>
        <p:txBody>
          <a:bodyPr tIns="0" bIns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500"/>
            </a:lvl1pPr>
            <a:lvl2pPr marL="357187" indent="0">
              <a:buFontTx/>
              <a:buNone/>
              <a:defRPr/>
            </a:lvl2pPr>
            <a:lvl3pPr marL="628650" indent="0">
              <a:buFontTx/>
              <a:buNone/>
              <a:defRPr/>
            </a:lvl3pPr>
            <a:lvl4pPr marL="896937" indent="0">
              <a:buFontTx/>
              <a:buNone/>
              <a:defRPr/>
            </a:lvl4pPr>
            <a:lvl5pPr marL="1077912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Click to edit</a:t>
            </a:r>
          </a:p>
        </p:txBody>
      </p:sp>
      <p:sp>
        <p:nvSpPr>
          <p:cNvPr id="38" name="Content Placeholder 2"/>
          <p:cNvSpPr>
            <a:spLocks noGrp="1"/>
          </p:cNvSpPr>
          <p:nvPr>
            <p:ph idx="33"/>
          </p:nvPr>
        </p:nvSpPr>
        <p:spPr>
          <a:xfrm>
            <a:off x="5652123" y="3659715"/>
            <a:ext cx="1257679" cy="998172"/>
          </a:xfrm>
        </p:spPr>
        <p:txBody>
          <a:bodyPr tIns="0" bIns="0">
            <a:normAutofit/>
          </a:bodyPr>
          <a:lstStyle>
            <a:lvl1pPr marL="0" indent="0">
              <a:buFontTx/>
              <a:buNone/>
              <a:defRPr sz="1400" i="1">
                <a:solidFill>
                  <a:schemeClr val="bg1">
                    <a:lumMod val="50000"/>
                  </a:schemeClr>
                </a:solidFill>
              </a:defRPr>
            </a:lvl1pPr>
            <a:lvl2pPr marL="357187" indent="0">
              <a:buFontTx/>
              <a:buNone/>
              <a:defRPr/>
            </a:lvl2pPr>
            <a:lvl3pPr marL="628650" indent="0">
              <a:buFontTx/>
              <a:buNone/>
              <a:defRPr/>
            </a:lvl3pPr>
            <a:lvl4pPr marL="896937" indent="0">
              <a:buFontTx/>
              <a:buNone/>
              <a:defRPr/>
            </a:lvl4pPr>
            <a:lvl5pPr marL="1077912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Click to edit</a:t>
            </a:r>
          </a:p>
        </p:txBody>
      </p:sp>
      <p:cxnSp>
        <p:nvCxnSpPr>
          <p:cNvPr id="39" name="Straight Connector 38"/>
          <p:cNvCxnSpPr/>
          <p:nvPr userDrawn="1"/>
        </p:nvCxnSpPr>
        <p:spPr>
          <a:xfrm>
            <a:off x="5652120" y="4664197"/>
            <a:ext cx="1257678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Picture Placeholder 2"/>
          <p:cNvSpPr>
            <a:spLocks noGrp="1"/>
          </p:cNvSpPr>
          <p:nvPr>
            <p:ph type="pic" idx="34"/>
          </p:nvPr>
        </p:nvSpPr>
        <p:spPr>
          <a:xfrm>
            <a:off x="7459193" y="1600475"/>
            <a:ext cx="1250806" cy="16163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1" name="Content Placeholder 2"/>
          <p:cNvSpPr>
            <a:spLocks noGrp="1"/>
          </p:cNvSpPr>
          <p:nvPr>
            <p:ph idx="35"/>
          </p:nvPr>
        </p:nvSpPr>
        <p:spPr>
          <a:xfrm>
            <a:off x="7459193" y="4704952"/>
            <a:ext cx="1250807" cy="1604368"/>
          </a:xfrm>
        </p:spPr>
        <p:txBody>
          <a:bodyPr tIns="0" bIns="0">
            <a:normAutofit/>
          </a:bodyPr>
          <a:lstStyle>
            <a:lvl1pPr marL="0" indent="0">
              <a:buFontTx/>
              <a:buNone/>
              <a:defRPr sz="1400"/>
            </a:lvl1pPr>
            <a:lvl2pPr marL="357187" indent="0">
              <a:buFontTx/>
              <a:buNone/>
              <a:defRPr/>
            </a:lvl2pPr>
            <a:lvl3pPr marL="628650" indent="0">
              <a:buFontTx/>
              <a:buNone/>
              <a:defRPr/>
            </a:lvl3pPr>
            <a:lvl4pPr marL="896937" indent="0">
              <a:buFontTx/>
              <a:buNone/>
              <a:defRPr/>
            </a:lvl4pPr>
            <a:lvl5pPr marL="1077912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Click to edit</a:t>
            </a:r>
          </a:p>
        </p:txBody>
      </p:sp>
      <p:sp>
        <p:nvSpPr>
          <p:cNvPr id="42" name="Content Placeholder 2"/>
          <p:cNvSpPr>
            <a:spLocks noGrp="1"/>
          </p:cNvSpPr>
          <p:nvPr>
            <p:ph idx="36"/>
          </p:nvPr>
        </p:nvSpPr>
        <p:spPr>
          <a:xfrm>
            <a:off x="7460369" y="3418768"/>
            <a:ext cx="1249630" cy="189651"/>
          </a:xfrm>
        </p:spPr>
        <p:txBody>
          <a:bodyPr tIns="0" bIns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500"/>
            </a:lvl1pPr>
            <a:lvl2pPr marL="357187" indent="0">
              <a:buFontTx/>
              <a:buNone/>
              <a:defRPr/>
            </a:lvl2pPr>
            <a:lvl3pPr marL="628650" indent="0">
              <a:buFontTx/>
              <a:buNone/>
              <a:defRPr/>
            </a:lvl3pPr>
            <a:lvl4pPr marL="896937" indent="0">
              <a:buFontTx/>
              <a:buNone/>
              <a:defRPr/>
            </a:lvl4pPr>
            <a:lvl5pPr marL="1077912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Click to edit</a:t>
            </a:r>
          </a:p>
        </p:txBody>
      </p:sp>
      <p:sp>
        <p:nvSpPr>
          <p:cNvPr id="43" name="Content Placeholder 2"/>
          <p:cNvSpPr>
            <a:spLocks noGrp="1"/>
          </p:cNvSpPr>
          <p:nvPr>
            <p:ph idx="37"/>
          </p:nvPr>
        </p:nvSpPr>
        <p:spPr>
          <a:xfrm>
            <a:off x="7452323" y="3659715"/>
            <a:ext cx="1257679" cy="998172"/>
          </a:xfrm>
        </p:spPr>
        <p:txBody>
          <a:bodyPr tIns="0" bIns="0">
            <a:normAutofit/>
          </a:bodyPr>
          <a:lstStyle>
            <a:lvl1pPr marL="0" indent="0">
              <a:buFontTx/>
              <a:buNone/>
              <a:defRPr sz="1400" i="1">
                <a:solidFill>
                  <a:schemeClr val="bg1">
                    <a:lumMod val="50000"/>
                  </a:schemeClr>
                </a:solidFill>
              </a:defRPr>
            </a:lvl1pPr>
            <a:lvl2pPr marL="357187" indent="0">
              <a:buFontTx/>
              <a:buNone/>
              <a:defRPr/>
            </a:lvl2pPr>
            <a:lvl3pPr marL="628650" indent="0">
              <a:buFontTx/>
              <a:buNone/>
              <a:defRPr/>
            </a:lvl3pPr>
            <a:lvl4pPr marL="896937" indent="0">
              <a:buFontTx/>
              <a:buNone/>
              <a:defRPr/>
            </a:lvl4pPr>
            <a:lvl5pPr marL="1077912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Click to edit</a:t>
            </a:r>
          </a:p>
        </p:txBody>
      </p:sp>
      <p:cxnSp>
        <p:nvCxnSpPr>
          <p:cNvPr id="44" name="Straight Connector 43"/>
          <p:cNvCxnSpPr/>
          <p:nvPr userDrawn="1"/>
        </p:nvCxnSpPr>
        <p:spPr>
          <a:xfrm>
            <a:off x="7452320" y="4675051"/>
            <a:ext cx="1257678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41770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457201" y="1600201"/>
            <a:ext cx="3034680" cy="254044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4211960" y="1600201"/>
            <a:ext cx="4464496" cy="4852988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Slide Title</a:t>
            </a:r>
            <a:endParaRPr lang="ru-R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C64A3CC-9215-4D44-A91D-3C56E408671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1442" y="6456514"/>
            <a:ext cx="1662286" cy="365125"/>
          </a:xfrm>
          <a:prstGeom prst="rect">
            <a:avLst/>
          </a:prstGeom>
        </p:spPr>
        <p:txBody>
          <a:bodyPr vert="horz" lIns="0" tIns="45720" rIns="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632236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Slide Title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600200"/>
            <a:ext cx="4038600" cy="4781128"/>
          </a:xfrm>
        </p:spPr>
        <p:txBody>
          <a:bodyPr/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1442" y="6456514"/>
            <a:ext cx="1662286" cy="365125"/>
          </a:xfrm>
          <a:prstGeom prst="rect">
            <a:avLst/>
          </a:prstGeom>
        </p:spPr>
        <p:txBody>
          <a:bodyPr vert="horz" lIns="0" tIns="45720" rIns="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Confidential </a:t>
            </a:r>
          </a:p>
        </p:txBody>
      </p:sp>
    </p:spTree>
    <p:extLst>
      <p:ext uri="{BB962C8B-B14F-4D97-AF65-F5344CB8AC3E}">
        <p14:creationId xmlns:p14="http://schemas.microsoft.com/office/powerpoint/2010/main" val="15455846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idx="1"/>
          </p:nvPr>
        </p:nvSpPr>
        <p:spPr>
          <a:xfrm>
            <a:off x="0" y="2276873"/>
            <a:ext cx="9144000" cy="417631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8314" y="368240"/>
            <a:ext cx="7427913" cy="1188552"/>
          </a:xfrm>
        </p:spPr>
        <p:txBody>
          <a:bodyPr anchor="t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Slide Title</a:t>
            </a:r>
            <a:endParaRPr lang="ru-R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79427" y="1700808"/>
            <a:ext cx="5486400" cy="504056"/>
          </a:xfrm>
        </p:spPr>
        <p:txBody>
          <a:bodyPr/>
          <a:lstStyle>
            <a:lvl1pPr marL="0" indent="0">
              <a:buNone/>
              <a:defRPr sz="14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Slide subtitle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1442" y="6456514"/>
            <a:ext cx="1662286" cy="365125"/>
          </a:xfrm>
          <a:prstGeom prst="rect">
            <a:avLst/>
          </a:prstGeom>
        </p:spPr>
        <p:txBody>
          <a:bodyPr vert="horz" lIns="0" tIns="45720" rIns="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743595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652120" y="1608638"/>
            <a:ext cx="3023568" cy="254044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457200" y="1600201"/>
            <a:ext cx="4474840" cy="4852988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Slide Title</a:t>
            </a:r>
            <a:endParaRPr lang="ru-R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C64A3CC-9215-4D44-A91D-3C56E408671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1442" y="6456514"/>
            <a:ext cx="1662286" cy="365125"/>
          </a:xfrm>
          <a:prstGeom prst="rect">
            <a:avLst/>
          </a:prstGeom>
        </p:spPr>
        <p:txBody>
          <a:bodyPr vert="horz" lIns="0" tIns="45720" rIns="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242699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652120" y="3429149"/>
            <a:ext cx="3023568" cy="30241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457200" y="3429149"/>
            <a:ext cx="4474840" cy="3024188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Slide Title</a:t>
            </a:r>
            <a:endParaRPr lang="ru-R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C64A3CC-9215-4D44-A91D-3C56E408671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Content Placeholder 2"/>
          <p:cNvSpPr>
            <a:spLocks noGrp="1"/>
          </p:cNvSpPr>
          <p:nvPr>
            <p:ph idx="12" hasCustomPrompt="1"/>
          </p:nvPr>
        </p:nvSpPr>
        <p:spPr>
          <a:xfrm>
            <a:off x="457200" y="1600200"/>
            <a:ext cx="8218488" cy="1756792"/>
          </a:xfrm>
        </p:spPr>
        <p:txBody>
          <a:bodyPr/>
          <a:lstStyle>
            <a:lvl1pPr marL="0" indent="0">
              <a:buFontTx/>
              <a:buNone/>
              <a:defRPr/>
            </a:lvl1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Slide text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1442" y="6456514"/>
            <a:ext cx="1662286" cy="365125"/>
          </a:xfrm>
          <a:prstGeom prst="rect">
            <a:avLst/>
          </a:prstGeom>
        </p:spPr>
        <p:txBody>
          <a:bodyPr vert="horz" lIns="0" tIns="45720" rIns="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286981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12"/>
          </p:nvPr>
        </p:nvSpPr>
        <p:spPr>
          <a:xfrm>
            <a:off x="566739" y="2349502"/>
            <a:ext cx="4860925" cy="2924175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259534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92288" y="5081738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Picture Title</a:t>
            </a:r>
            <a:endParaRPr lang="ru-RU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8"/>
            <a:ext cx="5486400" cy="440040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564847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Picture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1442" y="6456514"/>
            <a:ext cx="1662286" cy="365125"/>
          </a:xfrm>
          <a:prstGeom prst="rect">
            <a:avLst/>
          </a:prstGeom>
        </p:spPr>
        <p:txBody>
          <a:bodyPr vert="horz" lIns="0" tIns="45720" rIns="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9122748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_Normal Titl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268763"/>
            <a:ext cx="6732240" cy="1440161"/>
          </a:xfrm>
          <a:prstGeom prst="rect">
            <a:avLst/>
          </a:prstGeom>
          <a:solidFill>
            <a:schemeClr val="tx1">
              <a:lumMod val="50000"/>
              <a:lumOff val="50000"/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2663205"/>
            <a:ext cx="6732240" cy="45719"/>
          </a:xfrm>
          <a:prstGeom prst="rect">
            <a:avLst/>
          </a:prstGeom>
          <a:solidFill>
            <a:srgbClr val="C60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67547" y="1988841"/>
            <a:ext cx="6263927" cy="720080"/>
          </a:xfrm>
        </p:spPr>
        <p:txBody>
          <a:bodyPr lIns="0" tIns="0" rIns="0" bIns="0" anchor="t">
            <a:normAutofit/>
          </a:bodyPr>
          <a:lstStyle>
            <a:lvl1pPr>
              <a:defRPr sz="40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 smtClean="0"/>
              <a:t>Presentation title</a:t>
            </a:r>
            <a:endParaRPr lang="ru-R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7545" y="5301208"/>
            <a:ext cx="4104456" cy="1008112"/>
          </a:xfr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ABBYY Office 2013</a:t>
            </a:r>
            <a:endParaRPr lang="ru-RU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467544" y="1268760"/>
            <a:ext cx="6264695" cy="720080"/>
          </a:xfrm>
        </p:spPr>
        <p:txBody>
          <a:bodyPr lIns="0" tIns="46800" rIns="0" bIns="46800" anchor="b"/>
          <a:lstStyle>
            <a:lvl1pPr marL="0" indent="0">
              <a:buNone/>
              <a:defRPr sz="2000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Author name, title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1442" y="6456514"/>
            <a:ext cx="1662286" cy="365125"/>
          </a:xfrm>
          <a:prstGeom prst="rect">
            <a:avLst/>
          </a:prstGeom>
        </p:spPr>
        <p:txBody>
          <a:bodyPr vert="horz" lIns="0" tIns="45720" rIns="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/>
          </a:p>
        </p:txBody>
      </p:sp>
      <p:sp>
        <p:nvSpPr>
          <p:cNvPr id="13" name="Subtitle 2"/>
          <p:cNvSpPr txBox="1">
            <a:spLocks/>
          </p:cNvSpPr>
          <p:nvPr userDrawn="1"/>
        </p:nvSpPr>
        <p:spPr>
          <a:xfrm>
            <a:off x="1673933" y="6453336"/>
            <a:ext cx="3384374" cy="288032"/>
          </a:xfrm>
          <a:prstGeom prst="rect">
            <a:avLst/>
          </a:prstGeom>
        </p:spPr>
        <p:txBody>
          <a:bodyPr vert="horz" lIns="0" tIns="46800" rIns="0" bIns="46800" rtlCol="0">
            <a:normAutofit/>
          </a:bodyPr>
          <a:lstStyle>
            <a:lvl1pPr marL="0" indent="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rgbClr val="C60C30"/>
              </a:buClr>
              <a:buFont typeface="Arial" pitchFamily="34" charset="0"/>
              <a:buNone/>
              <a:defRPr lang="en-US" sz="2000" kern="120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ts val="400"/>
              </a:spcBef>
              <a:buClr>
                <a:schemeClr val="bg1">
                  <a:lumMod val="50000"/>
                </a:schemeClr>
              </a:buClr>
              <a:buFont typeface="Calibri" pitchFamily="34" charset="0"/>
              <a:buNone/>
              <a:defRPr sz="2000" b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Calibri" pitchFamily="34" charset="0"/>
              <a:buNone/>
              <a:defRPr sz="1600" b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Calibri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©</a:t>
            </a:r>
            <a:r>
              <a:rPr lang="en-US" sz="1200" baseline="0" dirty="0" smtClean="0">
                <a:solidFill>
                  <a:schemeClr val="bg1">
                    <a:lumMod val="50000"/>
                  </a:schemeClr>
                </a:solidFill>
              </a:rPr>
              <a:t> Copyright 2013 ABBYY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0661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15900" y="6497638"/>
            <a:ext cx="8623300" cy="360362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0">
                <a:srgbClr val="9D1E20"/>
              </a:gs>
              <a:gs pos="50000">
                <a:srgbClr val="C60C30"/>
              </a:gs>
            </a:gsLst>
            <a:lin ang="10800000" scaled="0"/>
          </a:gradFill>
          <a:ln w="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dirty="0"/>
          </a:p>
        </p:txBody>
      </p:sp>
      <p:pic>
        <p:nvPicPr>
          <p:cNvPr id="6" name="Рисунок 10" descr="New logo ABBYY_RGB_Red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27950" y="273050"/>
            <a:ext cx="1246188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с двумя скругленными соседними углами 11"/>
          <p:cNvSpPr/>
          <p:nvPr userDrawn="1"/>
        </p:nvSpPr>
        <p:spPr>
          <a:xfrm rot="5400000">
            <a:off x="-403225" y="676275"/>
            <a:ext cx="1155700" cy="34925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9C9C9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72000"/>
          </a:xfrm>
        </p:spPr>
        <p:txBody>
          <a:bodyPr/>
          <a:lstStyle/>
          <a:p>
            <a:pPr lvl="0"/>
            <a:endParaRPr lang="ru-RU" noProof="0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A5A207-9A2D-44C4-8808-C26086E76555}" type="slidenum">
              <a:rPr lang="en-US"/>
              <a:pPr>
                <a:defRPr/>
              </a:pPr>
              <a:t>‹#›</a:t>
            </a:fld>
            <a:r>
              <a:rPr lang="en-US" dirty="0"/>
              <a:t>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43627063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_Normal Titl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268763"/>
            <a:ext cx="6732240" cy="1440161"/>
          </a:xfrm>
          <a:prstGeom prst="rect">
            <a:avLst/>
          </a:prstGeom>
          <a:solidFill>
            <a:schemeClr val="tx1">
              <a:lumMod val="50000"/>
              <a:lumOff val="50000"/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2663205"/>
            <a:ext cx="6732240" cy="45719"/>
          </a:xfrm>
          <a:prstGeom prst="rect">
            <a:avLst/>
          </a:prstGeom>
          <a:solidFill>
            <a:srgbClr val="C60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67547" y="1988841"/>
            <a:ext cx="6263927" cy="720080"/>
          </a:xfrm>
        </p:spPr>
        <p:txBody>
          <a:bodyPr lIns="0" tIns="0" rIns="0" bIns="0" anchor="t">
            <a:normAutofit/>
          </a:bodyPr>
          <a:lstStyle>
            <a:lvl1pPr>
              <a:defRPr sz="40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 smtClean="0"/>
              <a:t>Presentation title</a:t>
            </a:r>
            <a:endParaRPr lang="ru-R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7545" y="5301208"/>
            <a:ext cx="4104456" cy="1008112"/>
          </a:xfr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ABBYY Office 2013</a:t>
            </a:r>
            <a:endParaRPr lang="ru-RU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467544" y="1268760"/>
            <a:ext cx="6264695" cy="720080"/>
          </a:xfrm>
        </p:spPr>
        <p:txBody>
          <a:bodyPr lIns="0" tIns="46800" rIns="0" bIns="46800" anchor="b"/>
          <a:lstStyle>
            <a:lvl1pPr marL="0" indent="0">
              <a:buNone/>
              <a:defRPr sz="2000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Author name, title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1442" y="6456514"/>
            <a:ext cx="1662286" cy="365125"/>
          </a:xfrm>
          <a:prstGeom prst="rect">
            <a:avLst/>
          </a:prstGeom>
        </p:spPr>
        <p:txBody>
          <a:bodyPr vert="horz" lIns="0" tIns="45720" rIns="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Subtitle 2"/>
          <p:cNvSpPr txBox="1">
            <a:spLocks/>
          </p:cNvSpPr>
          <p:nvPr userDrawn="1"/>
        </p:nvSpPr>
        <p:spPr>
          <a:xfrm>
            <a:off x="467547" y="6453336"/>
            <a:ext cx="3384374" cy="288032"/>
          </a:xfrm>
          <a:prstGeom prst="rect">
            <a:avLst/>
          </a:prstGeom>
        </p:spPr>
        <p:txBody>
          <a:bodyPr vert="horz" lIns="0" tIns="46800" rIns="0" bIns="46800" rtlCol="0">
            <a:normAutofit/>
          </a:bodyPr>
          <a:lstStyle>
            <a:lvl1pPr marL="0" indent="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rgbClr val="C60C30"/>
              </a:buClr>
              <a:buFont typeface="Arial" pitchFamily="34" charset="0"/>
              <a:buNone/>
              <a:defRPr lang="en-US" sz="2000" kern="120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ts val="400"/>
              </a:spcBef>
              <a:buClr>
                <a:schemeClr val="bg1">
                  <a:lumMod val="50000"/>
                </a:schemeClr>
              </a:buClr>
              <a:buFont typeface="Calibri" pitchFamily="34" charset="0"/>
              <a:buNone/>
              <a:defRPr sz="2000" b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Calibri" pitchFamily="34" charset="0"/>
              <a:buNone/>
              <a:defRPr sz="1600" b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Calibri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sz="1200" dirty="0" smtClean="0">
                <a:solidFill>
                  <a:prstClr val="white">
                    <a:lumMod val="50000"/>
                  </a:prstClr>
                </a:solidFill>
              </a:rPr>
              <a:t>© Copyright 2013 ABBYY</a:t>
            </a:r>
            <a:endParaRPr sz="1200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1504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Large Titl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1268760"/>
            <a:ext cx="6732240" cy="2664296"/>
          </a:xfrm>
          <a:prstGeom prst="rect">
            <a:avLst/>
          </a:prstGeom>
          <a:solidFill>
            <a:schemeClr val="tx1">
              <a:lumMod val="50000"/>
              <a:lumOff val="50000"/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3887340"/>
            <a:ext cx="6732240" cy="45719"/>
          </a:xfrm>
          <a:prstGeom prst="rect">
            <a:avLst/>
          </a:prstGeom>
          <a:solidFill>
            <a:srgbClr val="C60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7545" y="1988841"/>
            <a:ext cx="6264695" cy="1944217"/>
          </a:xfrm>
        </p:spPr>
        <p:txBody>
          <a:bodyPr rIns="180000" anchor="t"/>
          <a:lstStyle>
            <a:lvl1pPr algn="l">
              <a:defRPr sz="4000" b="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Presentation</a:t>
            </a:r>
            <a:br>
              <a:rPr lang="en-US" dirty="0" smtClean="0"/>
            </a:br>
            <a:r>
              <a:rPr lang="en-US" dirty="0" smtClean="0"/>
              <a:t>title</a:t>
            </a:r>
            <a:br>
              <a:rPr lang="en-US" dirty="0" smtClean="0"/>
            </a:br>
            <a:r>
              <a:rPr lang="en-US" dirty="0" smtClean="0"/>
              <a:t>large</a:t>
            </a:r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67545" y="1268760"/>
            <a:ext cx="6264695" cy="720080"/>
          </a:xfrm>
        </p:spPr>
        <p:txBody>
          <a:bodyPr anchor="b"/>
          <a:lstStyle>
            <a:lvl1pPr marL="0" indent="0">
              <a:buNone/>
              <a:defRPr sz="2000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Author name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0" hasCustomPrompt="1"/>
          </p:nvPr>
        </p:nvSpPr>
        <p:spPr>
          <a:xfrm>
            <a:off x="467546" y="5301208"/>
            <a:ext cx="3384374" cy="1008112"/>
          </a:xfrm>
        </p:spPr>
        <p:txBody>
          <a:bodyPr tIns="0" bIns="0"/>
          <a:lstStyle>
            <a:lvl1pPr marL="0" indent="0" algn="l">
              <a:spcBef>
                <a:spcPts val="0"/>
              </a:spcBef>
              <a:buFont typeface="Arial" pitchFamily="34" charset="0"/>
              <a:buNone/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ABBYY Office 2013</a:t>
            </a:r>
            <a:endParaRPr lang="ru-RU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-36512" y="3887340"/>
            <a:ext cx="6732240" cy="45719"/>
          </a:xfrm>
          <a:prstGeom prst="rect">
            <a:avLst/>
          </a:prstGeom>
          <a:solidFill>
            <a:srgbClr val="C60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4" name="Subtitle 2"/>
          <p:cNvSpPr txBox="1">
            <a:spLocks/>
          </p:cNvSpPr>
          <p:nvPr userDrawn="1"/>
        </p:nvSpPr>
        <p:spPr>
          <a:xfrm>
            <a:off x="467545" y="6417125"/>
            <a:ext cx="3384374" cy="288032"/>
          </a:xfrm>
          <a:prstGeom prst="rect">
            <a:avLst/>
          </a:prstGeom>
        </p:spPr>
        <p:txBody>
          <a:bodyPr vert="horz" lIns="0" tIns="46800" rIns="0" bIns="46800" rtlCol="0">
            <a:normAutofit/>
          </a:bodyPr>
          <a:lstStyle>
            <a:lvl1pPr marL="0" indent="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rgbClr val="C60C30"/>
              </a:buClr>
              <a:buFont typeface="Arial" pitchFamily="34" charset="0"/>
              <a:buNone/>
              <a:defRPr lang="en-US" sz="2000" kern="120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ts val="400"/>
              </a:spcBef>
              <a:buClr>
                <a:schemeClr val="bg1">
                  <a:lumMod val="50000"/>
                </a:schemeClr>
              </a:buClr>
              <a:buFont typeface="Calibri" pitchFamily="34" charset="0"/>
              <a:buNone/>
              <a:defRPr sz="2000" b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Calibri" pitchFamily="34" charset="0"/>
              <a:buNone/>
              <a:defRPr sz="1600" b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Calibri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sz="1200" dirty="0" smtClean="0">
                <a:solidFill>
                  <a:prstClr val="white">
                    <a:lumMod val="50000"/>
                  </a:prstClr>
                </a:solidFill>
              </a:rPr>
              <a:t>© Copyright 201</a:t>
            </a:r>
            <a:r>
              <a:rPr lang="ru-RU" sz="1200" dirty="0" smtClean="0">
                <a:solidFill>
                  <a:prstClr val="white">
                    <a:lumMod val="50000"/>
                  </a:prstClr>
                </a:solidFill>
              </a:rPr>
              <a:t>5</a:t>
            </a:r>
            <a:r>
              <a:rPr sz="1200" dirty="0" smtClean="0">
                <a:solidFill>
                  <a:prstClr val="white">
                    <a:lumMod val="50000"/>
                  </a:prstClr>
                </a:solidFill>
              </a:rPr>
              <a:t> ABBYY</a:t>
            </a:r>
            <a:endParaRPr sz="1200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3904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8314" y="368240"/>
            <a:ext cx="7427913" cy="1188552"/>
          </a:xfrm>
        </p:spPr>
        <p:txBody>
          <a:bodyPr anchor="t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Slide Title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00200"/>
            <a:ext cx="8218488" cy="4853136"/>
          </a:xfrm>
        </p:spPr>
        <p:txBody>
          <a:bodyPr/>
          <a:lstStyle>
            <a:lvl1pPr>
              <a:spcAft>
                <a:spcPts val="200"/>
              </a:spcAft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spcBef>
                <a:spcPts val="400"/>
              </a:spcBef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1442" y="6456514"/>
            <a:ext cx="1662286" cy="365125"/>
          </a:xfrm>
          <a:prstGeom prst="rect">
            <a:avLst/>
          </a:prstGeom>
        </p:spPr>
        <p:txBody>
          <a:bodyPr vert="horz" lIns="0" tIns="45720" rIns="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3440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56458" y="368240"/>
            <a:ext cx="7427913" cy="118855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Slide Title</a:t>
            </a:r>
            <a:endParaRPr lang="ru-RU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1535115"/>
            <a:ext cx="3754760" cy="639763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1st column title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57200" y="2174877"/>
            <a:ext cx="3754760" cy="420645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ru-RU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932040" y="1535115"/>
            <a:ext cx="3754760" cy="639763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2nd column title</a:t>
            </a:r>
          </a:p>
        </p:txBody>
      </p:sp>
      <p:sp>
        <p:nvSpPr>
          <p:cNvPr id="8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932040" y="2174877"/>
            <a:ext cx="3754760" cy="4206453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ru-RU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1442" y="6456514"/>
            <a:ext cx="1662286" cy="365125"/>
          </a:xfrm>
          <a:prstGeom prst="rect">
            <a:avLst/>
          </a:prstGeom>
        </p:spPr>
        <p:txBody>
          <a:bodyPr vert="horz" lIns="0" tIns="45720" rIns="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Confidential </a:t>
            </a:r>
          </a:p>
        </p:txBody>
      </p:sp>
    </p:spTree>
    <p:extLst>
      <p:ext uri="{BB962C8B-B14F-4D97-AF65-F5344CB8AC3E}">
        <p14:creationId xmlns:p14="http://schemas.microsoft.com/office/powerpoint/2010/main" val="41909836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hapter Separator 1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1268760"/>
            <a:ext cx="6732240" cy="1440159"/>
          </a:xfrm>
          <a:prstGeom prst="rect">
            <a:avLst/>
          </a:prstGeom>
          <a:solidFill>
            <a:schemeClr val="tx1">
              <a:lumMod val="50000"/>
              <a:lumOff val="50000"/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2663204"/>
            <a:ext cx="6732240" cy="45719"/>
          </a:xfrm>
          <a:prstGeom prst="rect">
            <a:avLst/>
          </a:prstGeom>
          <a:solidFill>
            <a:srgbClr val="C60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7546" y="1988844"/>
            <a:ext cx="6264696" cy="720079"/>
          </a:xfrm>
        </p:spPr>
        <p:txBody>
          <a:bodyPr anchor="t"/>
          <a:lstStyle>
            <a:lvl1pPr algn="l">
              <a:defRPr sz="4000" b="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Chapter 1 title</a:t>
            </a:r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67545" y="1268760"/>
            <a:ext cx="6264695" cy="720080"/>
          </a:xfrm>
        </p:spPr>
        <p:txBody>
          <a:bodyPr anchor="b"/>
          <a:lstStyle>
            <a:lvl1pPr marL="0" indent="0">
              <a:buNone/>
              <a:defRPr sz="2000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Chapter subtitle</a:t>
            </a:r>
          </a:p>
        </p:txBody>
      </p:sp>
    </p:spTree>
    <p:extLst>
      <p:ext uri="{BB962C8B-B14F-4D97-AF65-F5344CB8AC3E}">
        <p14:creationId xmlns:p14="http://schemas.microsoft.com/office/powerpoint/2010/main" val="6831141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hapter Separator 1_Large Titl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1268764"/>
            <a:ext cx="6732240" cy="2160239"/>
          </a:xfrm>
          <a:prstGeom prst="rect">
            <a:avLst/>
          </a:prstGeom>
          <a:solidFill>
            <a:schemeClr val="tx1">
              <a:lumMod val="50000"/>
              <a:lumOff val="50000"/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3383284"/>
            <a:ext cx="6732240" cy="45719"/>
          </a:xfrm>
          <a:prstGeom prst="rect">
            <a:avLst/>
          </a:prstGeom>
          <a:solidFill>
            <a:srgbClr val="C60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7545" y="1988843"/>
            <a:ext cx="6264695" cy="1440159"/>
          </a:xfrm>
        </p:spPr>
        <p:txBody>
          <a:bodyPr anchor="t"/>
          <a:lstStyle>
            <a:lvl1pPr algn="l">
              <a:defRPr sz="4000" b="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Chapter 1 title</a:t>
            </a:r>
            <a:br>
              <a:rPr lang="en-US" dirty="0" smtClean="0"/>
            </a:br>
            <a:r>
              <a:rPr lang="en-US" dirty="0" smtClean="0"/>
              <a:t>large</a:t>
            </a:r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67545" y="1268760"/>
            <a:ext cx="6264695" cy="72008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Chapter subtitle</a:t>
            </a:r>
          </a:p>
        </p:txBody>
      </p:sp>
    </p:spTree>
    <p:extLst>
      <p:ext uri="{BB962C8B-B14F-4D97-AF65-F5344CB8AC3E}">
        <p14:creationId xmlns:p14="http://schemas.microsoft.com/office/powerpoint/2010/main" val="24381707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eparator 2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67545" y="1268760"/>
            <a:ext cx="6264695" cy="72008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Chapter subtitle</a:t>
            </a:r>
          </a:p>
        </p:txBody>
      </p:sp>
    </p:spTree>
    <p:extLst>
      <p:ext uri="{BB962C8B-B14F-4D97-AF65-F5344CB8AC3E}">
        <p14:creationId xmlns:p14="http://schemas.microsoft.com/office/powerpoint/2010/main" val="12222420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hapter Separator 2_Large Titl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1268764"/>
            <a:ext cx="6732240" cy="2160239"/>
          </a:xfrm>
          <a:prstGeom prst="rect">
            <a:avLst/>
          </a:prstGeom>
          <a:solidFill>
            <a:schemeClr val="tx1">
              <a:lumMod val="50000"/>
              <a:lumOff val="50000"/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3383284"/>
            <a:ext cx="6732240" cy="45719"/>
          </a:xfrm>
          <a:prstGeom prst="rect">
            <a:avLst/>
          </a:prstGeom>
          <a:solidFill>
            <a:srgbClr val="C60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7545" y="1988843"/>
            <a:ext cx="6264695" cy="1440159"/>
          </a:xfrm>
        </p:spPr>
        <p:txBody>
          <a:bodyPr anchor="t"/>
          <a:lstStyle>
            <a:lvl1pPr algn="l">
              <a:defRPr sz="4000" b="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Chapter 2 title</a:t>
            </a:r>
            <a:br>
              <a:rPr lang="en-US" dirty="0" smtClean="0"/>
            </a:br>
            <a:r>
              <a:rPr lang="en-US" dirty="0" smtClean="0"/>
              <a:t>large</a:t>
            </a:r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67545" y="1268760"/>
            <a:ext cx="6264695" cy="72008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Chapter subtitle</a:t>
            </a:r>
          </a:p>
        </p:txBody>
      </p:sp>
    </p:spTree>
    <p:extLst>
      <p:ext uri="{BB962C8B-B14F-4D97-AF65-F5344CB8AC3E}">
        <p14:creationId xmlns:p14="http://schemas.microsoft.com/office/powerpoint/2010/main" val="29831151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eparator 3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09537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hapter Separator 3_Large Titl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1268764"/>
            <a:ext cx="6732240" cy="2160239"/>
          </a:xfrm>
          <a:prstGeom prst="rect">
            <a:avLst/>
          </a:prstGeom>
          <a:solidFill>
            <a:schemeClr val="tx1">
              <a:lumMod val="50000"/>
              <a:lumOff val="50000"/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3383284"/>
            <a:ext cx="6732240" cy="45719"/>
          </a:xfrm>
          <a:prstGeom prst="rect">
            <a:avLst/>
          </a:prstGeom>
          <a:solidFill>
            <a:srgbClr val="C60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7545" y="1988843"/>
            <a:ext cx="6264695" cy="1440159"/>
          </a:xfrm>
        </p:spPr>
        <p:txBody>
          <a:bodyPr anchor="t"/>
          <a:lstStyle>
            <a:lvl1pPr algn="l">
              <a:defRPr sz="4000" b="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Chapter 3 title</a:t>
            </a:r>
            <a:br>
              <a:rPr lang="en-US" dirty="0" smtClean="0"/>
            </a:br>
            <a:r>
              <a:rPr lang="en-US" dirty="0" smtClean="0"/>
              <a:t>large</a:t>
            </a:r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67545" y="1268760"/>
            <a:ext cx="6264695" cy="72008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Chapter subtitle</a:t>
            </a:r>
          </a:p>
        </p:txBody>
      </p:sp>
    </p:spTree>
    <p:extLst>
      <p:ext uri="{BB962C8B-B14F-4D97-AF65-F5344CB8AC3E}">
        <p14:creationId xmlns:p14="http://schemas.microsoft.com/office/powerpoint/2010/main" val="35850798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pter Separator 3_Large Titl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25596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eparator 4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55558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hapter Separator 4_Large Titl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1268764"/>
            <a:ext cx="6732240" cy="2160239"/>
          </a:xfrm>
          <a:prstGeom prst="rect">
            <a:avLst/>
          </a:prstGeom>
          <a:solidFill>
            <a:schemeClr val="tx1">
              <a:lumMod val="50000"/>
              <a:lumOff val="50000"/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3383284"/>
            <a:ext cx="6732240" cy="45719"/>
          </a:xfrm>
          <a:prstGeom prst="rect">
            <a:avLst/>
          </a:prstGeom>
          <a:solidFill>
            <a:srgbClr val="C60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7545" y="1988843"/>
            <a:ext cx="6264695" cy="1440159"/>
          </a:xfrm>
        </p:spPr>
        <p:txBody>
          <a:bodyPr anchor="t"/>
          <a:lstStyle>
            <a:lvl1pPr algn="l">
              <a:defRPr sz="4000" b="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Chapter 4 title</a:t>
            </a:r>
            <a:br>
              <a:rPr lang="en-US" dirty="0" smtClean="0"/>
            </a:br>
            <a:r>
              <a:rPr lang="en-US" dirty="0" smtClean="0"/>
              <a:t>large</a:t>
            </a:r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67545" y="1268760"/>
            <a:ext cx="6264695" cy="72008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Chapter subtitle</a:t>
            </a:r>
          </a:p>
        </p:txBody>
      </p:sp>
    </p:spTree>
    <p:extLst>
      <p:ext uri="{BB962C8B-B14F-4D97-AF65-F5344CB8AC3E}">
        <p14:creationId xmlns:p14="http://schemas.microsoft.com/office/powerpoint/2010/main" val="15515930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hapter Separator 5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1268760"/>
            <a:ext cx="6732240" cy="1440159"/>
          </a:xfrm>
          <a:prstGeom prst="rect">
            <a:avLst/>
          </a:prstGeom>
          <a:solidFill>
            <a:schemeClr val="tx1">
              <a:lumMod val="50000"/>
              <a:lumOff val="50000"/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1" y="2663204"/>
            <a:ext cx="6732241" cy="45719"/>
          </a:xfrm>
          <a:prstGeom prst="rect">
            <a:avLst/>
          </a:prstGeom>
          <a:solidFill>
            <a:srgbClr val="C60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7546" y="1988844"/>
            <a:ext cx="6264696" cy="720079"/>
          </a:xfrm>
        </p:spPr>
        <p:txBody>
          <a:bodyPr anchor="t"/>
          <a:lstStyle>
            <a:lvl1pPr algn="l">
              <a:defRPr sz="4000" b="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Chapter 5 title</a:t>
            </a:r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67545" y="1268760"/>
            <a:ext cx="6264695" cy="72008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Chapter subtitle</a:t>
            </a:r>
          </a:p>
        </p:txBody>
      </p:sp>
    </p:spTree>
    <p:extLst>
      <p:ext uri="{BB962C8B-B14F-4D97-AF65-F5344CB8AC3E}">
        <p14:creationId xmlns:p14="http://schemas.microsoft.com/office/powerpoint/2010/main" val="17231851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Slide Title</a:t>
            </a:r>
            <a:endParaRPr lang="ru-RU" dirty="0"/>
          </a:p>
        </p:txBody>
      </p:sp>
      <p:sp>
        <p:nvSpPr>
          <p:cNvPr id="6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00200"/>
            <a:ext cx="8218488" cy="4853136"/>
          </a:xfrm>
        </p:spPr>
        <p:txBody>
          <a:bodyPr/>
          <a:lstStyle>
            <a:lvl1pPr marL="0" indent="0">
              <a:buNone/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Slide text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947496" y="6453336"/>
            <a:ext cx="1728192" cy="288032"/>
          </a:xfrm>
        </p:spPr>
        <p:txBody>
          <a:bodyPr/>
          <a:lstStyle/>
          <a:p>
            <a:fld id="{7C64A3CC-9215-4D44-A91D-3C56E408671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8892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hapter Separator 5_Large Titl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1268764"/>
            <a:ext cx="6732240" cy="2160239"/>
          </a:xfrm>
          <a:prstGeom prst="rect">
            <a:avLst/>
          </a:prstGeom>
          <a:solidFill>
            <a:schemeClr val="tx1">
              <a:lumMod val="50000"/>
              <a:lumOff val="50000"/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3383284"/>
            <a:ext cx="6732240" cy="45719"/>
          </a:xfrm>
          <a:prstGeom prst="rect">
            <a:avLst/>
          </a:prstGeom>
          <a:solidFill>
            <a:srgbClr val="C60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7545" y="1988843"/>
            <a:ext cx="6264695" cy="1440159"/>
          </a:xfrm>
        </p:spPr>
        <p:txBody>
          <a:bodyPr anchor="t"/>
          <a:lstStyle>
            <a:lvl1pPr algn="l">
              <a:defRPr sz="4000" b="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Chapter 5 title</a:t>
            </a:r>
            <a:br>
              <a:rPr lang="en-US" dirty="0" smtClean="0"/>
            </a:br>
            <a:r>
              <a:rPr lang="en-US" dirty="0" smtClean="0"/>
              <a:t>large</a:t>
            </a:r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67545" y="1268760"/>
            <a:ext cx="6264695" cy="72008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Chapter subtitle</a:t>
            </a:r>
          </a:p>
        </p:txBody>
      </p:sp>
    </p:spTree>
    <p:extLst>
      <p:ext uri="{BB962C8B-B14F-4D97-AF65-F5344CB8AC3E}">
        <p14:creationId xmlns:p14="http://schemas.microsoft.com/office/powerpoint/2010/main" val="32791719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hapter Separator 6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1268760"/>
            <a:ext cx="6732240" cy="1440159"/>
          </a:xfrm>
          <a:prstGeom prst="rect">
            <a:avLst/>
          </a:prstGeom>
          <a:solidFill>
            <a:schemeClr val="tx1">
              <a:lumMod val="50000"/>
              <a:lumOff val="50000"/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2663204"/>
            <a:ext cx="6732240" cy="45719"/>
          </a:xfrm>
          <a:prstGeom prst="rect">
            <a:avLst/>
          </a:prstGeom>
          <a:solidFill>
            <a:srgbClr val="C60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7545" y="1988844"/>
            <a:ext cx="6264695" cy="720079"/>
          </a:xfrm>
        </p:spPr>
        <p:txBody>
          <a:bodyPr anchor="t"/>
          <a:lstStyle>
            <a:lvl1pPr algn="l">
              <a:defRPr sz="4000" b="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Chapter 6 title</a:t>
            </a:r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67545" y="1268760"/>
            <a:ext cx="6264695" cy="72008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Chapter subtitle</a:t>
            </a:r>
          </a:p>
        </p:txBody>
      </p:sp>
    </p:spTree>
    <p:extLst>
      <p:ext uri="{BB962C8B-B14F-4D97-AF65-F5344CB8AC3E}">
        <p14:creationId xmlns:p14="http://schemas.microsoft.com/office/powerpoint/2010/main" val="16537392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hapter Separator 6_Large Titl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1268764"/>
            <a:ext cx="6732240" cy="2160239"/>
          </a:xfrm>
          <a:prstGeom prst="rect">
            <a:avLst/>
          </a:prstGeom>
          <a:solidFill>
            <a:schemeClr val="tx1">
              <a:lumMod val="50000"/>
              <a:lumOff val="50000"/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3383284"/>
            <a:ext cx="6732240" cy="45719"/>
          </a:xfrm>
          <a:prstGeom prst="rect">
            <a:avLst/>
          </a:prstGeom>
          <a:solidFill>
            <a:srgbClr val="C60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7545" y="1988843"/>
            <a:ext cx="6264695" cy="1440159"/>
          </a:xfrm>
        </p:spPr>
        <p:txBody>
          <a:bodyPr anchor="t"/>
          <a:lstStyle>
            <a:lvl1pPr algn="l">
              <a:defRPr sz="4000" b="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Chapter 6 title</a:t>
            </a:r>
            <a:br>
              <a:rPr lang="en-US" dirty="0" smtClean="0"/>
            </a:br>
            <a:r>
              <a:rPr lang="en-US" dirty="0" smtClean="0"/>
              <a:t>large</a:t>
            </a:r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67545" y="1268760"/>
            <a:ext cx="6264695" cy="72008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Chapter subtitle</a:t>
            </a:r>
          </a:p>
        </p:txBody>
      </p:sp>
    </p:spTree>
    <p:extLst>
      <p:ext uri="{BB962C8B-B14F-4D97-AF65-F5344CB8AC3E}">
        <p14:creationId xmlns:p14="http://schemas.microsoft.com/office/powerpoint/2010/main" val="27218604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1268760"/>
            <a:ext cx="6732240" cy="1440159"/>
          </a:xfrm>
          <a:prstGeom prst="rect">
            <a:avLst/>
          </a:prstGeom>
          <a:solidFill>
            <a:schemeClr val="tx1">
              <a:lumMod val="50000"/>
              <a:lumOff val="50000"/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2663204"/>
            <a:ext cx="6732240" cy="45719"/>
          </a:xfrm>
          <a:prstGeom prst="rect">
            <a:avLst/>
          </a:prstGeom>
          <a:solidFill>
            <a:srgbClr val="C60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7545" y="1988844"/>
            <a:ext cx="6264695" cy="720079"/>
          </a:xfrm>
        </p:spPr>
        <p:txBody>
          <a:bodyPr anchor="t"/>
          <a:lstStyle>
            <a:lvl1pPr algn="l">
              <a:defRPr sz="4000" b="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closing slide title</a:t>
            </a:r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67545" y="1268760"/>
            <a:ext cx="6264695" cy="72008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Chapter subtitle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467546" y="3429000"/>
            <a:ext cx="6984777" cy="2880320"/>
          </a:xfrm>
        </p:spPr>
        <p:txBody>
          <a:bodyPr anchor="t">
            <a:normAutofit/>
          </a:bodyPr>
          <a:lstStyle>
            <a:lvl1pPr marL="0" indent="0">
              <a:spcAft>
                <a:spcPts val="600"/>
              </a:spcAft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Closing slide text</a:t>
            </a:r>
          </a:p>
        </p:txBody>
      </p:sp>
    </p:spTree>
    <p:extLst>
      <p:ext uri="{BB962C8B-B14F-4D97-AF65-F5344CB8AC3E}">
        <p14:creationId xmlns:p14="http://schemas.microsoft.com/office/powerpoint/2010/main" val="18340481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7544" y="548680"/>
            <a:ext cx="3665489" cy="4320480"/>
          </a:xfrm>
        </p:spPr>
        <p:txBody>
          <a:bodyPr anchor="t"/>
          <a:lstStyle>
            <a:lvl1pPr algn="l">
              <a:defRPr sz="4000" b="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Slide title</a:t>
            </a:r>
            <a:endParaRPr lang="ru-RU" dirty="0"/>
          </a:p>
        </p:txBody>
      </p:sp>
      <p:sp>
        <p:nvSpPr>
          <p:cNvPr id="4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4133034" y="1268760"/>
            <a:ext cx="4542655" cy="5400328"/>
          </a:xfrm>
        </p:spPr>
        <p:txBody>
          <a:bodyPr/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164288" y="6453336"/>
            <a:ext cx="1728192" cy="288032"/>
          </a:xfrm>
        </p:spPr>
        <p:txBody>
          <a:bodyPr/>
          <a:lstStyle/>
          <a:p>
            <a:fld id="{7C64A3CC-9215-4D44-A91D-3C56E40867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1442" y="6456514"/>
            <a:ext cx="1662286" cy="365125"/>
          </a:xfrm>
          <a:prstGeom prst="rect">
            <a:avLst/>
          </a:prstGeom>
        </p:spPr>
        <p:txBody>
          <a:bodyPr vert="horz" lIns="0" tIns="45720" rIns="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5660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lide 3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7547" y="1988842"/>
            <a:ext cx="7200801" cy="3780135"/>
          </a:xfrm>
        </p:spPr>
        <p:txBody>
          <a:bodyPr anchor="t"/>
          <a:lstStyle>
            <a:lvl1pPr algn="l">
              <a:defRPr sz="4000" b="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Slide title</a:t>
            </a:r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67547" y="1268760"/>
            <a:ext cx="7200801" cy="720080"/>
          </a:xfrm>
        </p:spPr>
        <p:txBody>
          <a:bodyPr anchor="b"/>
          <a:lstStyle>
            <a:lvl1pPr marL="0" indent="0">
              <a:buNone/>
              <a:defRPr sz="20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Slide subtitle</a:t>
            </a: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164288" y="6453336"/>
            <a:ext cx="1728192" cy="288032"/>
          </a:xfrm>
        </p:spPr>
        <p:txBody>
          <a:bodyPr/>
          <a:lstStyle/>
          <a:p>
            <a:fld id="{7C64A3CC-9215-4D44-A91D-3C56E40867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1442" y="6456514"/>
            <a:ext cx="1662286" cy="365125"/>
          </a:xfrm>
          <a:prstGeom prst="rect">
            <a:avLst/>
          </a:prstGeom>
        </p:spPr>
        <p:txBody>
          <a:bodyPr vert="horz" lIns="0" tIns="45720" rIns="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1158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4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53257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lide 5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7547" y="1988842"/>
            <a:ext cx="7200801" cy="3780135"/>
          </a:xfrm>
        </p:spPr>
        <p:txBody>
          <a:bodyPr anchor="t"/>
          <a:lstStyle>
            <a:lvl1pPr algn="l">
              <a:defRPr sz="4000" b="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Slide title</a:t>
            </a:r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67547" y="1268760"/>
            <a:ext cx="7200801" cy="720080"/>
          </a:xfrm>
        </p:spPr>
        <p:txBody>
          <a:bodyPr anchor="b"/>
          <a:lstStyle>
            <a:lvl1pPr marL="0" indent="0">
              <a:buNone/>
              <a:defRPr sz="20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Slide subtitle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1442" y="6456514"/>
            <a:ext cx="1662286" cy="365125"/>
          </a:xfrm>
          <a:prstGeom prst="rect">
            <a:avLst/>
          </a:prstGeom>
        </p:spPr>
        <p:txBody>
          <a:bodyPr vert="horz" lIns="0" tIns="45720" rIns="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164288" y="6453336"/>
            <a:ext cx="1728192" cy="288032"/>
          </a:xfrm>
        </p:spPr>
        <p:txBody>
          <a:bodyPr/>
          <a:lstStyle/>
          <a:p>
            <a:fld id="{7C64A3CC-9215-4D44-A91D-3C56E40867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9659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6"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368240"/>
            <a:ext cx="7427913" cy="1188552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Slide Title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600200"/>
            <a:ext cx="6275040" cy="4781128"/>
          </a:xfrm>
        </p:spPr>
        <p:txBody>
          <a:bodyPr/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1442" y="6456514"/>
            <a:ext cx="1662286" cy="365125"/>
          </a:xfrm>
          <a:prstGeom prst="rect">
            <a:avLst/>
          </a:prstGeom>
        </p:spPr>
        <p:txBody>
          <a:bodyPr vert="horz" lIns="0" tIns="45720" rIns="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1722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Slide Title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600200"/>
            <a:ext cx="4038600" cy="4781128"/>
          </a:xfrm>
        </p:spPr>
        <p:txBody>
          <a:bodyPr/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1442" y="6456514"/>
            <a:ext cx="1662286" cy="365125"/>
          </a:xfrm>
          <a:prstGeom prst="rect">
            <a:avLst/>
          </a:prstGeom>
        </p:spPr>
        <p:txBody>
          <a:bodyPr vert="horz" lIns="0" tIns="45720" rIns="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1371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4211960" y="1600201"/>
            <a:ext cx="4464496" cy="48529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457200" y="1600201"/>
            <a:ext cx="3106688" cy="4852988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Slide Title</a:t>
            </a:r>
            <a:endParaRPr lang="ru-R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C64A3CC-9215-4D44-A91D-3C56E408671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1442" y="6456514"/>
            <a:ext cx="1662286" cy="365125"/>
          </a:xfrm>
          <a:prstGeom prst="rect">
            <a:avLst/>
          </a:prstGeom>
        </p:spPr>
        <p:txBody>
          <a:bodyPr vert="horz" lIns="0" tIns="45720" rIns="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Confidential </a:t>
            </a:r>
          </a:p>
        </p:txBody>
      </p:sp>
    </p:spTree>
    <p:extLst>
      <p:ext uri="{BB962C8B-B14F-4D97-AF65-F5344CB8AC3E}">
        <p14:creationId xmlns:p14="http://schemas.microsoft.com/office/powerpoint/2010/main" val="27338020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56458" y="368240"/>
            <a:ext cx="7427913" cy="118855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Slide Title</a:t>
            </a:r>
            <a:endParaRPr lang="ru-RU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1535115"/>
            <a:ext cx="3754760" cy="639763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1st column title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57200" y="2174877"/>
            <a:ext cx="3754760" cy="420645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ru-RU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932040" y="1535115"/>
            <a:ext cx="3754760" cy="639763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2nd column title</a:t>
            </a:r>
          </a:p>
        </p:txBody>
      </p:sp>
      <p:sp>
        <p:nvSpPr>
          <p:cNvPr id="8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932040" y="2174877"/>
            <a:ext cx="3754760" cy="4206453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ru-RU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1442" y="6456514"/>
            <a:ext cx="1662286" cy="365125"/>
          </a:xfrm>
          <a:prstGeom prst="rect">
            <a:avLst/>
          </a:prstGeom>
        </p:spPr>
        <p:txBody>
          <a:bodyPr vert="horz" lIns="0" tIns="45720" rIns="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8161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Slide Title</a:t>
            </a:r>
            <a:endParaRPr lang="ru-RU" dirty="0"/>
          </a:p>
        </p:txBody>
      </p:sp>
      <p:sp>
        <p:nvSpPr>
          <p:cNvPr id="6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00200"/>
            <a:ext cx="8218488" cy="4853136"/>
          </a:xfrm>
        </p:spPr>
        <p:txBody>
          <a:bodyPr/>
          <a:lstStyle>
            <a:lvl1pPr marL="0" indent="0">
              <a:buNone/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Slide text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1442" y="6456514"/>
            <a:ext cx="1662286" cy="365125"/>
          </a:xfrm>
          <a:prstGeom prst="rect">
            <a:avLst/>
          </a:prstGeom>
        </p:spPr>
        <p:txBody>
          <a:bodyPr vert="horz" lIns="0" tIns="45720" rIns="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203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4211960" y="1600201"/>
            <a:ext cx="4464496" cy="48529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457200" y="1600201"/>
            <a:ext cx="3106688" cy="4852988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Slide Title</a:t>
            </a:r>
            <a:endParaRPr lang="ru-R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C64A3CC-9215-4D44-A91D-3C56E40867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1442" y="6456514"/>
            <a:ext cx="1662286" cy="365125"/>
          </a:xfrm>
          <a:prstGeom prst="rect">
            <a:avLst/>
          </a:prstGeom>
        </p:spPr>
        <p:txBody>
          <a:bodyPr vert="horz" lIns="0" tIns="45720" rIns="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3893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idx="1"/>
          </p:nvPr>
        </p:nvSpPr>
        <p:spPr>
          <a:xfrm>
            <a:off x="467544" y="1600201"/>
            <a:ext cx="4464496" cy="48529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5" name="Content Placeholder 2"/>
          <p:cNvSpPr>
            <a:spLocks noGrp="1"/>
          </p:cNvSpPr>
          <p:nvPr>
            <p:ph idx="10" hasCustomPrompt="1"/>
          </p:nvPr>
        </p:nvSpPr>
        <p:spPr>
          <a:xfrm>
            <a:off x="5652121" y="1600201"/>
            <a:ext cx="3003362" cy="4852988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Slide Title</a:t>
            </a:r>
            <a:endParaRPr lang="ru-R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C64A3CC-9215-4D44-A91D-3C56E40867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1442" y="6456514"/>
            <a:ext cx="1662286" cy="365125"/>
          </a:xfrm>
          <a:prstGeom prst="rect">
            <a:avLst/>
          </a:prstGeom>
        </p:spPr>
        <p:txBody>
          <a:bodyPr vert="horz" lIns="0" tIns="45720" rIns="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7518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600201"/>
            <a:ext cx="3034680" cy="48529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Slide Title</a:t>
            </a:r>
            <a:endParaRPr lang="ru-R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C64A3CC-9215-4D44-A91D-3C56E40867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0" hasCustomPrompt="1"/>
          </p:nvPr>
        </p:nvSpPr>
        <p:spPr>
          <a:xfrm>
            <a:off x="4211960" y="1600201"/>
            <a:ext cx="4463728" cy="4852988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1442" y="6456514"/>
            <a:ext cx="1662286" cy="365125"/>
          </a:xfrm>
          <a:prstGeom prst="rect">
            <a:avLst/>
          </a:prstGeom>
        </p:spPr>
        <p:txBody>
          <a:bodyPr vert="horz" lIns="0" tIns="45720" rIns="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4127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652120" y="1600201"/>
            <a:ext cx="3023568" cy="48529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Slide Title</a:t>
            </a:r>
            <a:endParaRPr lang="ru-R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C64A3CC-9215-4D44-A91D-3C56E40867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0" hasCustomPrompt="1"/>
          </p:nvPr>
        </p:nvSpPr>
        <p:spPr>
          <a:xfrm>
            <a:off x="457200" y="1600201"/>
            <a:ext cx="4474840" cy="4852988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1442" y="6456514"/>
            <a:ext cx="1662286" cy="365125"/>
          </a:xfrm>
          <a:prstGeom prst="rect">
            <a:avLst/>
          </a:prstGeom>
        </p:spPr>
        <p:txBody>
          <a:bodyPr vert="horz" lIns="0" tIns="45720" rIns="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0253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6424498" y="1600200"/>
            <a:ext cx="2251193" cy="290892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Slide Title</a:t>
            </a:r>
            <a:endParaRPr lang="ru-R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C64A3CC-9215-4D44-A91D-3C56E40867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0" hasCustomPrompt="1"/>
          </p:nvPr>
        </p:nvSpPr>
        <p:spPr>
          <a:xfrm>
            <a:off x="457200" y="1600201"/>
            <a:ext cx="5266928" cy="4852988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1442" y="6456514"/>
            <a:ext cx="1662286" cy="365125"/>
          </a:xfrm>
          <a:prstGeom prst="rect">
            <a:avLst/>
          </a:prstGeom>
        </p:spPr>
        <p:txBody>
          <a:bodyPr vert="horz" lIns="0" tIns="45720" rIns="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2" hasCustomPrompt="1"/>
          </p:nvPr>
        </p:nvSpPr>
        <p:spPr>
          <a:xfrm>
            <a:off x="6424498" y="4704679"/>
            <a:ext cx="2251193" cy="452515"/>
          </a:xfrm>
        </p:spPr>
        <p:txBody>
          <a:bodyPr tIns="0" bIns="0"/>
          <a:lstStyle>
            <a:lvl1pPr marL="0" indent="0">
              <a:buFontTx/>
              <a:buNone/>
              <a:defRPr sz="2400"/>
            </a:lvl1pPr>
            <a:lvl2pPr marL="357187" indent="0">
              <a:buFontTx/>
              <a:buNone/>
              <a:defRPr/>
            </a:lvl2pPr>
            <a:lvl3pPr marL="628650" indent="0">
              <a:buFontTx/>
              <a:buNone/>
              <a:defRPr/>
            </a:lvl3pPr>
            <a:lvl4pPr marL="896937" indent="0">
              <a:buFontTx/>
              <a:buNone/>
              <a:defRPr/>
            </a:lvl4pPr>
            <a:lvl5pPr marL="1077912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Picture title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3" hasCustomPrompt="1"/>
          </p:nvPr>
        </p:nvSpPr>
        <p:spPr>
          <a:xfrm>
            <a:off x="6424498" y="5157193"/>
            <a:ext cx="2251193" cy="1295996"/>
          </a:xfrm>
        </p:spPr>
        <p:txBody>
          <a:bodyPr tIns="0" bIns="0">
            <a:normAutofit/>
          </a:bodyPr>
          <a:lstStyle>
            <a:lvl1pPr marL="0" indent="0">
              <a:buFontTx/>
              <a:buNone/>
              <a:defRPr sz="1800" i="1" baseline="0">
                <a:solidFill>
                  <a:schemeClr val="bg1">
                    <a:lumMod val="50000"/>
                  </a:schemeClr>
                </a:solidFill>
              </a:defRPr>
            </a:lvl1pPr>
            <a:lvl2pPr marL="357187" indent="0">
              <a:buFontTx/>
              <a:buNone/>
              <a:defRPr/>
            </a:lvl2pPr>
            <a:lvl3pPr marL="628650" indent="0">
              <a:buFontTx/>
              <a:buNone/>
              <a:defRPr/>
            </a:lvl3pPr>
            <a:lvl4pPr marL="896937" indent="0">
              <a:buFontTx/>
              <a:buNone/>
              <a:defRPr/>
            </a:lvl4pPr>
            <a:lvl5pPr marL="1077912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Picture title details</a:t>
            </a:r>
          </a:p>
        </p:txBody>
      </p:sp>
    </p:spTree>
    <p:extLst>
      <p:ext uri="{BB962C8B-B14F-4D97-AF65-F5344CB8AC3E}">
        <p14:creationId xmlns:p14="http://schemas.microsoft.com/office/powerpoint/2010/main" val="41634966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Slide Title</a:t>
            </a:r>
            <a:endParaRPr lang="ru-R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C64A3CC-9215-4D44-A91D-3C56E40867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1442" y="6456514"/>
            <a:ext cx="1662286" cy="365125"/>
          </a:xfrm>
          <a:prstGeom prst="rect">
            <a:avLst/>
          </a:prstGeom>
        </p:spPr>
        <p:txBody>
          <a:bodyPr vert="horz" lIns="0" tIns="45720" rIns="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Picture Placeholder 2"/>
          <p:cNvSpPr>
            <a:spLocks noGrp="1"/>
          </p:cNvSpPr>
          <p:nvPr>
            <p:ph type="pic" idx="14"/>
          </p:nvPr>
        </p:nvSpPr>
        <p:spPr>
          <a:xfrm>
            <a:off x="468314" y="1600475"/>
            <a:ext cx="1250806" cy="16163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8315" y="4704952"/>
            <a:ext cx="1250807" cy="1604368"/>
          </a:xfrm>
        </p:spPr>
        <p:txBody>
          <a:bodyPr tIns="0" bIns="0">
            <a:normAutofit/>
          </a:bodyPr>
          <a:lstStyle>
            <a:lvl1pPr marL="0" indent="0">
              <a:buFontTx/>
              <a:buNone/>
              <a:defRPr sz="1400"/>
            </a:lvl1pPr>
            <a:lvl2pPr marL="357187" indent="0">
              <a:buFontTx/>
              <a:buNone/>
              <a:defRPr/>
            </a:lvl2pPr>
            <a:lvl3pPr marL="628650" indent="0">
              <a:buFontTx/>
              <a:buNone/>
              <a:defRPr/>
            </a:lvl3pPr>
            <a:lvl4pPr marL="896937" indent="0">
              <a:buFontTx/>
              <a:buNone/>
              <a:defRPr/>
            </a:lvl4pPr>
            <a:lvl5pPr marL="1077912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Click to edit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idx="20"/>
          </p:nvPr>
        </p:nvSpPr>
        <p:spPr>
          <a:xfrm>
            <a:off x="469491" y="3418768"/>
            <a:ext cx="1249630" cy="189651"/>
          </a:xfrm>
        </p:spPr>
        <p:txBody>
          <a:bodyPr tIns="0" bIns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500"/>
            </a:lvl1pPr>
            <a:lvl2pPr marL="357187" indent="0">
              <a:buFontTx/>
              <a:buNone/>
              <a:defRPr/>
            </a:lvl2pPr>
            <a:lvl3pPr marL="628650" indent="0">
              <a:buFontTx/>
              <a:buNone/>
              <a:defRPr/>
            </a:lvl3pPr>
            <a:lvl4pPr marL="896937" indent="0">
              <a:buFontTx/>
              <a:buNone/>
              <a:defRPr/>
            </a:lvl4pPr>
            <a:lvl5pPr marL="1077912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Click to edit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idx="21"/>
          </p:nvPr>
        </p:nvSpPr>
        <p:spPr>
          <a:xfrm>
            <a:off x="461445" y="3659715"/>
            <a:ext cx="1257679" cy="998172"/>
          </a:xfrm>
        </p:spPr>
        <p:txBody>
          <a:bodyPr tIns="0" bIns="0">
            <a:normAutofit/>
          </a:bodyPr>
          <a:lstStyle>
            <a:lvl1pPr marL="0" indent="0">
              <a:buFontTx/>
              <a:buNone/>
              <a:defRPr sz="1400" i="1">
                <a:solidFill>
                  <a:schemeClr val="bg1">
                    <a:lumMod val="50000"/>
                  </a:schemeClr>
                </a:solidFill>
              </a:defRPr>
            </a:lvl1pPr>
            <a:lvl2pPr marL="357187" indent="0">
              <a:buFontTx/>
              <a:buNone/>
              <a:defRPr/>
            </a:lvl2pPr>
            <a:lvl3pPr marL="628650" indent="0">
              <a:buFontTx/>
              <a:buNone/>
              <a:defRPr/>
            </a:lvl3pPr>
            <a:lvl4pPr marL="896937" indent="0">
              <a:buFontTx/>
              <a:buNone/>
              <a:defRPr/>
            </a:lvl4pPr>
            <a:lvl5pPr marL="1077912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Click to edit</a:t>
            </a:r>
          </a:p>
        </p:txBody>
      </p:sp>
      <p:cxnSp>
        <p:nvCxnSpPr>
          <p:cNvPr id="23" name="Straight Connector 22"/>
          <p:cNvCxnSpPr/>
          <p:nvPr userDrawn="1"/>
        </p:nvCxnSpPr>
        <p:spPr>
          <a:xfrm>
            <a:off x="461442" y="4657887"/>
            <a:ext cx="1257678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icture Placeholder 2"/>
          <p:cNvSpPr>
            <a:spLocks noGrp="1"/>
          </p:cNvSpPr>
          <p:nvPr>
            <p:ph type="pic" idx="22"/>
          </p:nvPr>
        </p:nvSpPr>
        <p:spPr>
          <a:xfrm>
            <a:off x="2202608" y="1600475"/>
            <a:ext cx="1250806" cy="16163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26" name="Content Placeholder 2"/>
          <p:cNvSpPr>
            <a:spLocks noGrp="1"/>
          </p:cNvSpPr>
          <p:nvPr>
            <p:ph idx="23"/>
          </p:nvPr>
        </p:nvSpPr>
        <p:spPr>
          <a:xfrm>
            <a:off x="2202608" y="4704952"/>
            <a:ext cx="1250807" cy="1604368"/>
          </a:xfrm>
        </p:spPr>
        <p:txBody>
          <a:bodyPr tIns="0" bIns="0">
            <a:normAutofit/>
          </a:bodyPr>
          <a:lstStyle>
            <a:lvl1pPr marL="0" indent="0">
              <a:buFontTx/>
              <a:buNone/>
              <a:defRPr sz="1400"/>
            </a:lvl1pPr>
            <a:lvl2pPr marL="357187" indent="0">
              <a:buFontTx/>
              <a:buNone/>
              <a:defRPr/>
            </a:lvl2pPr>
            <a:lvl3pPr marL="628650" indent="0">
              <a:buFontTx/>
              <a:buNone/>
              <a:defRPr/>
            </a:lvl3pPr>
            <a:lvl4pPr marL="896937" indent="0">
              <a:buFontTx/>
              <a:buNone/>
              <a:defRPr/>
            </a:lvl4pPr>
            <a:lvl5pPr marL="1077912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Click to edit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4"/>
          </p:nvPr>
        </p:nvSpPr>
        <p:spPr>
          <a:xfrm>
            <a:off x="2203785" y="3418768"/>
            <a:ext cx="1249630" cy="189651"/>
          </a:xfrm>
        </p:spPr>
        <p:txBody>
          <a:bodyPr tIns="0" bIns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500"/>
            </a:lvl1pPr>
            <a:lvl2pPr marL="357187" indent="0">
              <a:buFontTx/>
              <a:buNone/>
              <a:defRPr/>
            </a:lvl2pPr>
            <a:lvl3pPr marL="628650" indent="0">
              <a:buFontTx/>
              <a:buNone/>
              <a:defRPr/>
            </a:lvl3pPr>
            <a:lvl4pPr marL="896937" indent="0">
              <a:buFontTx/>
              <a:buNone/>
              <a:defRPr/>
            </a:lvl4pPr>
            <a:lvl5pPr marL="1077912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Click to edit</a:t>
            </a:r>
          </a:p>
        </p:txBody>
      </p:sp>
      <p:sp>
        <p:nvSpPr>
          <p:cNvPr id="28" name="Content Placeholder 2"/>
          <p:cNvSpPr>
            <a:spLocks noGrp="1"/>
          </p:cNvSpPr>
          <p:nvPr>
            <p:ph idx="25"/>
          </p:nvPr>
        </p:nvSpPr>
        <p:spPr>
          <a:xfrm>
            <a:off x="2195739" y="3659715"/>
            <a:ext cx="1257679" cy="998172"/>
          </a:xfrm>
        </p:spPr>
        <p:txBody>
          <a:bodyPr tIns="0" bIns="0">
            <a:normAutofit/>
          </a:bodyPr>
          <a:lstStyle>
            <a:lvl1pPr marL="0" indent="0">
              <a:buFontTx/>
              <a:buNone/>
              <a:defRPr sz="1400" i="1">
                <a:solidFill>
                  <a:schemeClr val="bg1">
                    <a:lumMod val="50000"/>
                  </a:schemeClr>
                </a:solidFill>
              </a:defRPr>
            </a:lvl1pPr>
            <a:lvl2pPr marL="357187" indent="0">
              <a:buFontTx/>
              <a:buNone/>
              <a:defRPr/>
            </a:lvl2pPr>
            <a:lvl3pPr marL="628650" indent="0">
              <a:buFontTx/>
              <a:buNone/>
              <a:defRPr/>
            </a:lvl3pPr>
            <a:lvl4pPr marL="896937" indent="0">
              <a:buFontTx/>
              <a:buNone/>
              <a:defRPr/>
            </a:lvl4pPr>
            <a:lvl5pPr marL="1077912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Click to edit</a:t>
            </a:r>
          </a:p>
        </p:txBody>
      </p:sp>
      <p:cxnSp>
        <p:nvCxnSpPr>
          <p:cNvPr id="29" name="Straight Connector 28"/>
          <p:cNvCxnSpPr/>
          <p:nvPr userDrawn="1"/>
        </p:nvCxnSpPr>
        <p:spPr>
          <a:xfrm>
            <a:off x="2195736" y="4662428"/>
            <a:ext cx="1257678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Picture Placeholder 2"/>
          <p:cNvSpPr>
            <a:spLocks noGrp="1"/>
          </p:cNvSpPr>
          <p:nvPr>
            <p:ph type="pic" idx="26"/>
          </p:nvPr>
        </p:nvSpPr>
        <p:spPr>
          <a:xfrm>
            <a:off x="3930801" y="1600475"/>
            <a:ext cx="1250806" cy="16163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31" name="Content Placeholder 2"/>
          <p:cNvSpPr>
            <a:spLocks noGrp="1"/>
          </p:cNvSpPr>
          <p:nvPr>
            <p:ph idx="27"/>
          </p:nvPr>
        </p:nvSpPr>
        <p:spPr>
          <a:xfrm>
            <a:off x="3930801" y="4704952"/>
            <a:ext cx="1250807" cy="1604368"/>
          </a:xfrm>
        </p:spPr>
        <p:txBody>
          <a:bodyPr tIns="0" bIns="0">
            <a:normAutofit/>
          </a:bodyPr>
          <a:lstStyle>
            <a:lvl1pPr marL="0" indent="0">
              <a:buFontTx/>
              <a:buNone/>
              <a:defRPr sz="1400"/>
            </a:lvl1pPr>
            <a:lvl2pPr marL="357187" indent="0">
              <a:buFontTx/>
              <a:buNone/>
              <a:defRPr/>
            </a:lvl2pPr>
            <a:lvl3pPr marL="628650" indent="0">
              <a:buFontTx/>
              <a:buNone/>
              <a:defRPr/>
            </a:lvl3pPr>
            <a:lvl4pPr marL="896937" indent="0">
              <a:buFontTx/>
              <a:buNone/>
              <a:defRPr/>
            </a:lvl4pPr>
            <a:lvl5pPr marL="1077912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Click to edit</a:t>
            </a:r>
          </a:p>
        </p:txBody>
      </p:sp>
      <p:sp>
        <p:nvSpPr>
          <p:cNvPr id="32" name="Content Placeholder 2"/>
          <p:cNvSpPr>
            <a:spLocks noGrp="1"/>
          </p:cNvSpPr>
          <p:nvPr>
            <p:ph idx="28"/>
          </p:nvPr>
        </p:nvSpPr>
        <p:spPr>
          <a:xfrm>
            <a:off x="3931977" y="3418768"/>
            <a:ext cx="1249630" cy="189651"/>
          </a:xfrm>
        </p:spPr>
        <p:txBody>
          <a:bodyPr tIns="0" bIns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500"/>
            </a:lvl1pPr>
            <a:lvl2pPr marL="357187" indent="0">
              <a:buFontTx/>
              <a:buNone/>
              <a:defRPr/>
            </a:lvl2pPr>
            <a:lvl3pPr marL="628650" indent="0">
              <a:buFontTx/>
              <a:buNone/>
              <a:defRPr/>
            </a:lvl3pPr>
            <a:lvl4pPr marL="896937" indent="0">
              <a:buFontTx/>
              <a:buNone/>
              <a:defRPr/>
            </a:lvl4pPr>
            <a:lvl5pPr marL="1077912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Click to edit</a:t>
            </a:r>
          </a:p>
        </p:txBody>
      </p:sp>
      <p:sp>
        <p:nvSpPr>
          <p:cNvPr id="33" name="Content Placeholder 2"/>
          <p:cNvSpPr>
            <a:spLocks noGrp="1"/>
          </p:cNvSpPr>
          <p:nvPr>
            <p:ph idx="29"/>
          </p:nvPr>
        </p:nvSpPr>
        <p:spPr>
          <a:xfrm>
            <a:off x="3923931" y="3659715"/>
            <a:ext cx="1257679" cy="998172"/>
          </a:xfrm>
        </p:spPr>
        <p:txBody>
          <a:bodyPr tIns="0" bIns="0">
            <a:normAutofit/>
          </a:bodyPr>
          <a:lstStyle>
            <a:lvl1pPr marL="0" indent="0">
              <a:buFontTx/>
              <a:buNone/>
              <a:defRPr sz="1400" i="1">
                <a:solidFill>
                  <a:schemeClr val="bg1">
                    <a:lumMod val="50000"/>
                  </a:schemeClr>
                </a:solidFill>
              </a:defRPr>
            </a:lvl1pPr>
            <a:lvl2pPr marL="357187" indent="0">
              <a:buFontTx/>
              <a:buNone/>
              <a:defRPr/>
            </a:lvl2pPr>
            <a:lvl3pPr marL="628650" indent="0">
              <a:buFontTx/>
              <a:buNone/>
              <a:defRPr/>
            </a:lvl3pPr>
            <a:lvl4pPr marL="896937" indent="0">
              <a:buFontTx/>
              <a:buNone/>
              <a:defRPr/>
            </a:lvl4pPr>
            <a:lvl5pPr marL="1077912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Click to edit</a:t>
            </a:r>
          </a:p>
        </p:txBody>
      </p:sp>
      <p:cxnSp>
        <p:nvCxnSpPr>
          <p:cNvPr id="34" name="Straight Connector 33"/>
          <p:cNvCxnSpPr/>
          <p:nvPr userDrawn="1"/>
        </p:nvCxnSpPr>
        <p:spPr>
          <a:xfrm>
            <a:off x="3923928" y="4664197"/>
            <a:ext cx="1257678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Picture Placeholder 2"/>
          <p:cNvSpPr>
            <a:spLocks noGrp="1"/>
          </p:cNvSpPr>
          <p:nvPr>
            <p:ph type="pic" idx="30"/>
          </p:nvPr>
        </p:nvSpPr>
        <p:spPr>
          <a:xfrm>
            <a:off x="5658992" y="1600475"/>
            <a:ext cx="1250806" cy="16163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36" name="Content Placeholder 2"/>
          <p:cNvSpPr>
            <a:spLocks noGrp="1"/>
          </p:cNvSpPr>
          <p:nvPr>
            <p:ph idx="31"/>
          </p:nvPr>
        </p:nvSpPr>
        <p:spPr>
          <a:xfrm>
            <a:off x="5658994" y="4704952"/>
            <a:ext cx="1250807" cy="1604368"/>
          </a:xfrm>
        </p:spPr>
        <p:txBody>
          <a:bodyPr tIns="0" bIns="0">
            <a:normAutofit/>
          </a:bodyPr>
          <a:lstStyle>
            <a:lvl1pPr marL="0" indent="0">
              <a:buFontTx/>
              <a:buNone/>
              <a:defRPr sz="1400"/>
            </a:lvl1pPr>
            <a:lvl2pPr marL="357187" indent="0">
              <a:buFontTx/>
              <a:buNone/>
              <a:defRPr/>
            </a:lvl2pPr>
            <a:lvl3pPr marL="628650" indent="0">
              <a:buFontTx/>
              <a:buNone/>
              <a:defRPr/>
            </a:lvl3pPr>
            <a:lvl4pPr marL="896937" indent="0">
              <a:buFontTx/>
              <a:buNone/>
              <a:defRPr/>
            </a:lvl4pPr>
            <a:lvl5pPr marL="1077912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Click to edit</a:t>
            </a:r>
          </a:p>
        </p:txBody>
      </p:sp>
      <p:sp>
        <p:nvSpPr>
          <p:cNvPr id="37" name="Content Placeholder 2"/>
          <p:cNvSpPr>
            <a:spLocks noGrp="1"/>
          </p:cNvSpPr>
          <p:nvPr>
            <p:ph idx="32"/>
          </p:nvPr>
        </p:nvSpPr>
        <p:spPr>
          <a:xfrm>
            <a:off x="5660169" y="3418768"/>
            <a:ext cx="1249630" cy="189651"/>
          </a:xfrm>
        </p:spPr>
        <p:txBody>
          <a:bodyPr tIns="0" bIns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500"/>
            </a:lvl1pPr>
            <a:lvl2pPr marL="357187" indent="0">
              <a:buFontTx/>
              <a:buNone/>
              <a:defRPr/>
            </a:lvl2pPr>
            <a:lvl3pPr marL="628650" indent="0">
              <a:buFontTx/>
              <a:buNone/>
              <a:defRPr/>
            </a:lvl3pPr>
            <a:lvl4pPr marL="896937" indent="0">
              <a:buFontTx/>
              <a:buNone/>
              <a:defRPr/>
            </a:lvl4pPr>
            <a:lvl5pPr marL="1077912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Click to edit</a:t>
            </a:r>
          </a:p>
        </p:txBody>
      </p:sp>
      <p:sp>
        <p:nvSpPr>
          <p:cNvPr id="38" name="Content Placeholder 2"/>
          <p:cNvSpPr>
            <a:spLocks noGrp="1"/>
          </p:cNvSpPr>
          <p:nvPr>
            <p:ph idx="33"/>
          </p:nvPr>
        </p:nvSpPr>
        <p:spPr>
          <a:xfrm>
            <a:off x="5652123" y="3659715"/>
            <a:ext cx="1257679" cy="998172"/>
          </a:xfrm>
        </p:spPr>
        <p:txBody>
          <a:bodyPr tIns="0" bIns="0">
            <a:normAutofit/>
          </a:bodyPr>
          <a:lstStyle>
            <a:lvl1pPr marL="0" indent="0">
              <a:buFontTx/>
              <a:buNone/>
              <a:defRPr sz="1400" i="1">
                <a:solidFill>
                  <a:schemeClr val="bg1">
                    <a:lumMod val="50000"/>
                  </a:schemeClr>
                </a:solidFill>
              </a:defRPr>
            </a:lvl1pPr>
            <a:lvl2pPr marL="357187" indent="0">
              <a:buFontTx/>
              <a:buNone/>
              <a:defRPr/>
            </a:lvl2pPr>
            <a:lvl3pPr marL="628650" indent="0">
              <a:buFontTx/>
              <a:buNone/>
              <a:defRPr/>
            </a:lvl3pPr>
            <a:lvl4pPr marL="896937" indent="0">
              <a:buFontTx/>
              <a:buNone/>
              <a:defRPr/>
            </a:lvl4pPr>
            <a:lvl5pPr marL="1077912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Click to edit</a:t>
            </a:r>
          </a:p>
        </p:txBody>
      </p:sp>
      <p:cxnSp>
        <p:nvCxnSpPr>
          <p:cNvPr id="39" name="Straight Connector 38"/>
          <p:cNvCxnSpPr/>
          <p:nvPr userDrawn="1"/>
        </p:nvCxnSpPr>
        <p:spPr>
          <a:xfrm>
            <a:off x="5652120" y="4664197"/>
            <a:ext cx="1257678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Picture Placeholder 2"/>
          <p:cNvSpPr>
            <a:spLocks noGrp="1"/>
          </p:cNvSpPr>
          <p:nvPr>
            <p:ph type="pic" idx="34"/>
          </p:nvPr>
        </p:nvSpPr>
        <p:spPr>
          <a:xfrm>
            <a:off x="7459193" y="1600475"/>
            <a:ext cx="1250806" cy="16163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1" name="Content Placeholder 2"/>
          <p:cNvSpPr>
            <a:spLocks noGrp="1"/>
          </p:cNvSpPr>
          <p:nvPr>
            <p:ph idx="35"/>
          </p:nvPr>
        </p:nvSpPr>
        <p:spPr>
          <a:xfrm>
            <a:off x="7459193" y="4704952"/>
            <a:ext cx="1250807" cy="1604368"/>
          </a:xfrm>
        </p:spPr>
        <p:txBody>
          <a:bodyPr tIns="0" bIns="0">
            <a:normAutofit/>
          </a:bodyPr>
          <a:lstStyle>
            <a:lvl1pPr marL="0" indent="0">
              <a:buFontTx/>
              <a:buNone/>
              <a:defRPr sz="1400"/>
            </a:lvl1pPr>
            <a:lvl2pPr marL="357187" indent="0">
              <a:buFontTx/>
              <a:buNone/>
              <a:defRPr/>
            </a:lvl2pPr>
            <a:lvl3pPr marL="628650" indent="0">
              <a:buFontTx/>
              <a:buNone/>
              <a:defRPr/>
            </a:lvl3pPr>
            <a:lvl4pPr marL="896937" indent="0">
              <a:buFontTx/>
              <a:buNone/>
              <a:defRPr/>
            </a:lvl4pPr>
            <a:lvl5pPr marL="1077912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Click to edit</a:t>
            </a:r>
          </a:p>
        </p:txBody>
      </p:sp>
      <p:sp>
        <p:nvSpPr>
          <p:cNvPr id="42" name="Content Placeholder 2"/>
          <p:cNvSpPr>
            <a:spLocks noGrp="1"/>
          </p:cNvSpPr>
          <p:nvPr>
            <p:ph idx="36"/>
          </p:nvPr>
        </p:nvSpPr>
        <p:spPr>
          <a:xfrm>
            <a:off x="7460369" y="3418768"/>
            <a:ext cx="1249630" cy="189651"/>
          </a:xfrm>
        </p:spPr>
        <p:txBody>
          <a:bodyPr tIns="0" bIns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500"/>
            </a:lvl1pPr>
            <a:lvl2pPr marL="357187" indent="0">
              <a:buFontTx/>
              <a:buNone/>
              <a:defRPr/>
            </a:lvl2pPr>
            <a:lvl3pPr marL="628650" indent="0">
              <a:buFontTx/>
              <a:buNone/>
              <a:defRPr/>
            </a:lvl3pPr>
            <a:lvl4pPr marL="896937" indent="0">
              <a:buFontTx/>
              <a:buNone/>
              <a:defRPr/>
            </a:lvl4pPr>
            <a:lvl5pPr marL="1077912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Click to edit</a:t>
            </a:r>
          </a:p>
        </p:txBody>
      </p:sp>
      <p:sp>
        <p:nvSpPr>
          <p:cNvPr id="43" name="Content Placeholder 2"/>
          <p:cNvSpPr>
            <a:spLocks noGrp="1"/>
          </p:cNvSpPr>
          <p:nvPr>
            <p:ph idx="37"/>
          </p:nvPr>
        </p:nvSpPr>
        <p:spPr>
          <a:xfrm>
            <a:off x="7452323" y="3659715"/>
            <a:ext cx="1257679" cy="998172"/>
          </a:xfrm>
        </p:spPr>
        <p:txBody>
          <a:bodyPr tIns="0" bIns="0">
            <a:normAutofit/>
          </a:bodyPr>
          <a:lstStyle>
            <a:lvl1pPr marL="0" indent="0">
              <a:buFontTx/>
              <a:buNone/>
              <a:defRPr sz="1400" i="1">
                <a:solidFill>
                  <a:schemeClr val="bg1">
                    <a:lumMod val="50000"/>
                  </a:schemeClr>
                </a:solidFill>
              </a:defRPr>
            </a:lvl1pPr>
            <a:lvl2pPr marL="357187" indent="0">
              <a:buFontTx/>
              <a:buNone/>
              <a:defRPr/>
            </a:lvl2pPr>
            <a:lvl3pPr marL="628650" indent="0">
              <a:buFontTx/>
              <a:buNone/>
              <a:defRPr/>
            </a:lvl3pPr>
            <a:lvl4pPr marL="896937" indent="0">
              <a:buFontTx/>
              <a:buNone/>
              <a:defRPr/>
            </a:lvl4pPr>
            <a:lvl5pPr marL="1077912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Click to edit</a:t>
            </a:r>
          </a:p>
        </p:txBody>
      </p:sp>
      <p:cxnSp>
        <p:nvCxnSpPr>
          <p:cNvPr id="44" name="Straight Connector 43"/>
          <p:cNvCxnSpPr/>
          <p:nvPr userDrawn="1"/>
        </p:nvCxnSpPr>
        <p:spPr>
          <a:xfrm>
            <a:off x="7452320" y="4675051"/>
            <a:ext cx="1257678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33218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457201" y="1600201"/>
            <a:ext cx="3034680" cy="254044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4211960" y="1600201"/>
            <a:ext cx="4464496" cy="4852988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Slide Title</a:t>
            </a:r>
            <a:endParaRPr lang="ru-R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C64A3CC-9215-4D44-A91D-3C56E40867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1442" y="6456514"/>
            <a:ext cx="1662286" cy="365125"/>
          </a:xfrm>
          <a:prstGeom prst="rect">
            <a:avLst/>
          </a:prstGeom>
        </p:spPr>
        <p:txBody>
          <a:bodyPr vert="horz" lIns="0" tIns="45720" rIns="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4199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673805"/>
            <a:ext cx="2989675" cy="76508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478154" y="2528899"/>
            <a:ext cx="8414325" cy="2565285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Slide Title</a:t>
            </a:r>
            <a:endParaRPr lang="ru-R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C64A3CC-9215-4D44-A91D-3C56E40867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1442" y="6456514"/>
            <a:ext cx="1662286" cy="365125"/>
          </a:xfrm>
          <a:prstGeom prst="rect">
            <a:avLst/>
          </a:prstGeom>
        </p:spPr>
        <p:txBody>
          <a:bodyPr vert="horz" lIns="0" tIns="45720" rIns="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2" hasCustomPrompt="1"/>
          </p:nvPr>
        </p:nvSpPr>
        <p:spPr>
          <a:xfrm>
            <a:off x="478155" y="5184195"/>
            <a:ext cx="8414325" cy="72008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i="1">
                <a:solidFill>
                  <a:schemeClr val="bg1">
                    <a:lumMod val="50000"/>
                  </a:schemeClr>
                </a:solidFill>
              </a:defRPr>
            </a:lvl1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First level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72023" y="5949280"/>
            <a:ext cx="8414325" cy="495055"/>
          </a:xfrm>
        </p:spPr>
        <p:txBody>
          <a:bodyPr>
            <a:normAutofit/>
          </a:bodyPr>
          <a:lstStyle>
            <a:lvl1pPr marL="0" indent="0" algn="r">
              <a:buFontTx/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First level</a:t>
            </a:r>
          </a:p>
        </p:txBody>
      </p:sp>
    </p:spTree>
    <p:extLst>
      <p:ext uri="{BB962C8B-B14F-4D97-AF65-F5344CB8AC3E}">
        <p14:creationId xmlns:p14="http://schemas.microsoft.com/office/powerpoint/2010/main" val="40027307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idx="1"/>
          </p:nvPr>
        </p:nvSpPr>
        <p:spPr>
          <a:xfrm>
            <a:off x="467544" y="1600201"/>
            <a:ext cx="4464496" cy="48529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5" name="Content Placeholder 2"/>
          <p:cNvSpPr>
            <a:spLocks noGrp="1"/>
          </p:cNvSpPr>
          <p:nvPr>
            <p:ph idx="10" hasCustomPrompt="1"/>
          </p:nvPr>
        </p:nvSpPr>
        <p:spPr>
          <a:xfrm>
            <a:off x="5652121" y="1600201"/>
            <a:ext cx="3003362" cy="4852988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Slide Title</a:t>
            </a:r>
            <a:endParaRPr lang="ru-R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C64A3CC-9215-4D44-A91D-3C56E408671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1442" y="6456514"/>
            <a:ext cx="1662286" cy="365125"/>
          </a:xfrm>
          <a:prstGeom prst="rect">
            <a:avLst/>
          </a:prstGeom>
        </p:spPr>
        <p:txBody>
          <a:bodyPr vert="horz" lIns="0" tIns="45720" rIns="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Confidential </a:t>
            </a:r>
          </a:p>
        </p:txBody>
      </p:sp>
    </p:spTree>
    <p:extLst>
      <p:ext uri="{BB962C8B-B14F-4D97-AF65-F5344CB8AC3E}">
        <p14:creationId xmlns:p14="http://schemas.microsoft.com/office/powerpoint/2010/main" val="6319604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idx="1"/>
          </p:nvPr>
        </p:nvSpPr>
        <p:spPr>
          <a:xfrm>
            <a:off x="0" y="2276873"/>
            <a:ext cx="9144000" cy="417631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8314" y="368240"/>
            <a:ext cx="7427913" cy="1188552"/>
          </a:xfrm>
        </p:spPr>
        <p:txBody>
          <a:bodyPr anchor="t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Slide Title</a:t>
            </a:r>
            <a:endParaRPr lang="ru-R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79427" y="1700808"/>
            <a:ext cx="5486400" cy="504056"/>
          </a:xfrm>
        </p:spPr>
        <p:txBody>
          <a:bodyPr/>
          <a:lstStyle>
            <a:lvl1pPr marL="0" indent="0">
              <a:buNone/>
              <a:defRPr sz="14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Slide subtitle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1442" y="6456514"/>
            <a:ext cx="1662286" cy="365125"/>
          </a:xfrm>
          <a:prstGeom prst="rect">
            <a:avLst/>
          </a:prstGeom>
        </p:spPr>
        <p:txBody>
          <a:bodyPr vert="horz" lIns="0" tIns="45720" rIns="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96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652120" y="1608638"/>
            <a:ext cx="3023568" cy="254044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457200" y="1600201"/>
            <a:ext cx="4474840" cy="4852988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Slide Title</a:t>
            </a:r>
            <a:endParaRPr lang="ru-R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C64A3CC-9215-4D44-A91D-3C56E40867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1442" y="6456514"/>
            <a:ext cx="1662286" cy="365125"/>
          </a:xfrm>
          <a:prstGeom prst="rect">
            <a:avLst/>
          </a:prstGeom>
        </p:spPr>
        <p:txBody>
          <a:bodyPr vert="horz" lIns="0" tIns="45720" rIns="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9382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652120" y="3429149"/>
            <a:ext cx="3023568" cy="30241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457200" y="3429149"/>
            <a:ext cx="4474840" cy="3024188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Slide Title</a:t>
            </a:r>
            <a:endParaRPr lang="ru-R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C64A3CC-9215-4D44-A91D-3C56E40867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2" hasCustomPrompt="1"/>
          </p:nvPr>
        </p:nvSpPr>
        <p:spPr>
          <a:xfrm>
            <a:off x="457200" y="1600200"/>
            <a:ext cx="8218488" cy="1756792"/>
          </a:xfrm>
        </p:spPr>
        <p:txBody>
          <a:bodyPr/>
          <a:lstStyle>
            <a:lvl1pPr marL="0" indent="0">
              <a:buFontTx/>
              <a:buNone/>
              <a:defRPr/>
            </a:lvl1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Slide text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1442" y="6456514"/>
            <a:ext cx="1662286" cy="365125"/>
          </a:xfrm>
          <a:prstGeom prst="rect">
            <a:avLst/>
          </a:prstGeom>
        </p:spPr>
        <p:txBody>
          <a:bodyPr vert="horz" lIns="0" tIns="45720" rIns="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2208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12"/>
          </p:nvPr>
        </p:nvSpPr>
        <p:spPr>
          <a:xfrm>
            <a:off x="566739" y="2349502"/>
            <a:ext cx="4860925" cy="2924175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3769897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92288" y="5081738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Picture Title</a:t>
            </a:r>
            <a:endParaRPr lang="ru-RU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8"/>
            <a:ext cx="5486400" cy="440040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564847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Picture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1442" y="6456514"/>
            <a:ext cx="1662286" cy="365125"/>
          </a:xfrm>
          <a:prstGeom prst="rect">
            <a:avLst/>
          </a:prstGeom>
        </p:spPr>
        <p:txBody>
          <a:bodyPr vert="horz" lIns="0" tIns="45720" rIns="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4313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hapter Separator 5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35763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apter Separator 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87149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ttle Ch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\\msk\DavWWWRoot\ru\marcom\pm\Documents\Public\Brand Book Update 2013\Presentation\Corporate Presentation\Backgrounds for Corporate Presentation\Tangle.jp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67842" y="2123855"/>
            <a:ext cx="6276158" cy="4714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18488" cy="4853136"/>
          </a:xfrm>
        </p:spPr>
        <p:txBody>
          <a:bodyPr/>
          <a:lstStyle>
            <a:lvl1pPr marL="342900" indent="-342900">
              <a:buFont typeface="Calibri" pitchFamily="34" charset="0"/>
              <a:buChar char="•"/>
              <a:defRPr/>
            </a:lvl1pPr>
            <a:lvl2pPr marL="628650" indent="-271463">
              <a:buFont typeface="Calibri" pitchFamily="34" charset="0"/>
              <a:buChar char="•"/>
              <a:defRPr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15619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eReader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lingvo\Abbyy\Marketing Department\Product Management Group\Publishing Service\Deposit\Corporate Design\Brand_Book\ABBYY BrandBook_2013\Presentation\Product Presentation\Background for Product Presentation\Small Size 1252x498\FR12_1252x498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" y="997358"/>
            <a:ext cx="9143998" cy="363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 userDrawn="1"/>
        </p:nvSpPr>
        <p:spPr>
          <a:xfrm>
            <a:off x="0" y="4103361"/>
            <a:ext cx="6728346" cy="59206"/>
          </a:xfrm>
          <a:prstGeom prst="rect">
            <a:avLst/>
          </a:prstGeom>
          <a:solidFill>
            <a:srgbClr val="C60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68312" y="5157192"/>
            <a:ext cx="6263928" cy="342038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600"/>
              </a:spcBef>
              <a:buNone/>
              <a:defRPr sz="20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The Author Name</a:t>
            </a:r>
          </a:p>
        </p:txBody>
      </p:sp>
      <p:sp>
        <p:nvSpPr>
          <p:cNvPr id="11" name="Rectangle 12"/>
          <p:cNvSpPr/>
          <p:nvPr userDrawn="1"/>
        </p:nvSpPr>
        <p:spPr>
          <a:xfrm>
            <a:off x="0" y="2492897"/>
            <a:ext cx="6732240" cy="1656183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3" hasCustomPrompt="1"/>
          </p:nvPr>
        </p:nvSpPr>
        <p:spPr>
          <a:xfrm>
            <a:off x="475740" y="5544235"/>
            <a:ext cx="6263928" cy="315035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600"/>
              </a:spcBef>
              <a:buNone/>
              <a:defRPr sz="20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ABBYY Office 2013</a:t>
            </a:r>
          </a:p>
        </p:txBody>
      </p:sp>
      <p:sp>
        <p:nvSpPr>
          <p:cNvPr id="23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452264" y="6453336"/>
            <a:ext cx="2895600" cy="293117"/>
          </a:xfrm>
        </p:spPr>
        <p:txBody>
          <a:bodyPr lIns="0" rIns="0"/>
          <a:lstStyle/>
          <a:p>
            <a:r>
              <a:rPr lang="en-US" dirty="0" smtClean="0"/>
              <a:t>Confidential             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© Copyright 2013 ABBYY</a:t>
            </a:r>
          </a:p>
          <a:p>
            <a:endParaRPr lang="ru-RU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1"/>
          </p:nvPr>
        </p:nvSpPr>
        <p:spPr>
          <a:xfrm>
            <a:off x="460650" y="3368048"/>
            <a:ext cx="6267696" cy="735313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ru-RU" dirty="0"/>
          </a:p>
        </p:txBody>
      </p:sp>
      <p:sp>
        <p:nvSpPr>
          <p:cNvPr id="21" name="Title 1"/>
          <p:cNvSpPr>
            <a:spLocks noGrp="1"/>
          </p:cNvSpPr>
          <p:nvPr>
            <p:ph type="ctrTitle" hasCustomPrompt="1"/>
          </p:nvPr>
        </p:nvSpPr>
        <p:spPr>
          <a:xfrm>
            <a:off x="476250" y="2489486"/>
            <a:ext cx="6255990" cy="878562"/>
          </a:xfrm>
        </p:spPr>
        <p:txBody>
          <a:bodyPr lIns="0" tIns="0" rIns="0" bIns="0" anchor="b">
            <a:normAutofit/>
          </a:bodyPr>
          <a:lstStyle>
            <a:lvl1pPr algn="l">
              <a:defRPr sz="48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ABBYY FineReader 1</a:t>
            </a:r>
            <a:r>
              <a:rPr lang="ru-RU" dirty="0" smtClean="0"/>
              <a:t>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18060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600201"/>
            <a:ext cx="3034680" cy="48529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Slide Title</a:t>
            </a:r>
            <a:endParaRPr lang="ru-R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C64A3CC-9215-4D44-A91D-3C56E408671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Content Placeholder 2"/>
          <p:cNvSpPr>
            <a:spLocks noGrp="1"/>
          </p:cNvSpPr>
          <p:nvPr>
            <p:ph idx="10" hasCustomPrompt="1"/>
          </p:nvPr>
        </p:nvSpPr>
        <p:spPr>
          <a:xfrm>
            <a:off x="4211960" y="1600201"/>
            <a:ext cx="4463728" cy="4852988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1442" y="6456514"/>
            <a:ext cx="1662286" cy="365125"/>
          </a:xfrm>
          <a:prstGeom prst="rect">
            <a:avLst/>
          </a:prstGeom>
        </p:spPr>
        <p:txBody>
          <a:bodyPr vert="horz" lIns="0" tIns="45720" rIns="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Confidential </a:t>
            </a:r>
          </a:p>
        </p:txBody>
      </p:sp>
    </p:spTree>
    <p:extLst>
      <p:ext uri="{BB962C8B-B14F-4D97-AF65-F5344CB8AC3E}">
        <p14:creationId xmlns:p14="http://schemas.microsoft.com/office/powerpoint/2010/main" val="35968927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652120" y="1600201"/>
            <a:ext cx="3023568" cy="48529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Slide Title</a:t>
            </a:r>
            <a:endParaRPr lang="ru-R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C64A3CC-9215-4D44-A91D-3C56E408671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Content Placeholder 2"/>
          <p:cNvSpPr>
            <a:spLocks noGrp="1"/>
          </p:cNvSpPr>
          <p:nvPr>
            <p:ph idx="10" hasCustomPrompt="1"/>
          </p:nvPr>
        </p:nvSpPr>
        <p:spPr>
          <a:xfrm>
            <a:off x="457200" y="1600201"/>
            <a:ext cx="4474840" cy="4852988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1442" y="6456514"/>
            <a:ext cx="1662286" cy="365125"/>
          </a:xfrm>
          <a:prstGeom prst="rect">
            <a:avLst/>
          </a:prstGeom>
        </p:spPr>
        <p:txBody>
          <a:bodyPr vert="horz" lIns="0" tIns="45720" rIns="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Confidential </a:t>
            </a:r>
          </a:p>
        </p:txBody>
      </p:sp>
    </p:spTree>
    <p:extLst>
      <p:ext uri="{BB962C8B-B14F-4D97-AF65-F5344CB8AC3E}">
        <p14:creationId xmlns:p14="http://schemas.microsoft.com/office/powerpoint/2010/main" val="19110635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6424498" y="1600200"/>
            <a:ext cx="2251193" cy="290892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Slide Title</a:t>
            </a:r>
            <a:endParaRPr lang="ru-R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C64A3CC-9215-4D44-A91D-3C56E408671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Content Placeholder 2"/>
          <p:cNvSpPr>
            <a:spLocks noGrp="1"/>
          </p:cNvSpPr>
          <p:nvPr>
            <p:ph idx="10" hasCustomPrompt="1"/>
          </p:nvPr>
        </p:nvSpPr>
        <p:spPr>
          <a:xfrm>
            <a:off x="457200" y="1600201"/>
            <a:ext cx="5266928" cy="4852988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1442" y="6456514"/>
            <a:ext cx="1662286" cy="365125"/>
          </a:xfrm>
          <a:prstGeom prst="rect">
            <a:avLst/>
          </a:prstGeom>
        </p:spPr>
        <p:txBody>
          <a:bodyPr vert="horz" lIns="0" tIns="45720" rIns="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Confidential 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2" hasCustomPrompt="1"/>
          </p:nvPr>
        </p:nvSpPr>
        <p:spPr>
          <a:xfrm>
            <a:off x="6424498" y="4704679"/>
            <a:ext cx="2251193" cy="452515"/>
          </a:xfrm>
        </p:spPr>
        <p:txBody>
          <a:bodyPr tIns="0" bIns="0"/>
          <a:lstStyle>
            <a:lvl1pPr marL="0" indent="0">
              <a:buFontTx/>
              <a:buNone/>
              <a:defRPr sz="2400"/>
            </a:lvl1pPr>
            <a:lvl2pPr marL="357187" indent="0">
              <a:buFontTx/>
              <a:buNone/>
              <a:defRPr/>
            </a:lvl2pPr>
            <a:lvl3pPr marL="628650" indent="0">
              <a:buFontTx/>
              <a:buNone/>
              <a:defRPr/>
            </a:lvl3pPr>
            <a:lvl4pPr marL="896937" indent="0">
              <a:buFontTx/>
              <a:buNone/>
              <a:defRPr/>
            </a:lvl4pPr>
            <a:lvl5pPr marL="1077912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Picture title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3" hasCustomPrompt="1"/>
          </p:nvPr>
        </p:nvSpPr>
        <p:spPr>
          <a:xfrm>
            <a:off x="6424498" y="5157193"/>
            <a:ext cx="2251193" cy="1295996"/>
          </a:xfrm>
        </p:spPr>
        <p:txBody>
          <a:bodyPr tIns="0" bIns="0">
            <a:normAutofit/>
          </a:bodyPr>
          <a:lstStyle>
            <a:lvl1pPr marL="0" indent="0">
              <a:buFontTx/>
              <a:buNone/>
              <a:defRPr sz="1800" i="1" baseline="0">
                <a:solidFill>
                  <a:schemeClr val="bg1">
                    <a:lumMod val="50000"/>
                  </a:schemeClr>
                </a:solidFill>
              </a:defRPr>
            </a:lvl1pPr>
            <a:lvl2pPr marL="357187" indent="0">
              <a:buFontTx/>
              <a:buNone/>
              <a:defRPr/>
            </a:lvl2pPr>
            <a:lvl3pPr marL="628650" indent="0">
              <a:buFontTx/>
              <a:buNone/>
              <a:defRPr/>
            </a:lvl3pPr>
            <a:lvl4pPr marL="896937" indent="0">
              <a:buFontTx/>
              <a:buNone/>
              <a:defRPr/>
            </a:lvl4pPr>
            <a:lvl5pPr marL="1077912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Picture title details</a:t>
            </a:r>
          </a:p>
        </p:txBody>
      </p:sp>
    </p:spTree>
    <p:extLst>
      <p:ext uri="{BB962C8B-B14F-4D97-AF65-F5344CB8AC3E}">
        <p14:creationId xmlns:p14="http://schemas.microsoft.com/office/powerpoint/2010/main" val="2425844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Slide Title</a:t>
            </a:r>
            <a:endParaRPr lang="ru-R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C64A3CC-9215-4D44-A91D-3C56E408671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1442" y="6456514"/>
            <a:ext cx="1662286" cy="365125"/>
          </a:xfrm>
          <a:prstGeom prst="rect">
            <a:avLst/>
          </a:prstGeom>
        </p:spPr>
        <p:txBody>
          <a:bodyPr vert="horz" lIns="0" tIns="45720" rIns="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Confidential 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idx="14"/>
          </p:nvPr>
        </p:nvSpPr>
        <p:spPr>
          <a:xfrm>
            <a:off x="468314" y="1600475"/>
            <a:ext cx="1250806" cy="16163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8315" y="4704952"/>
            <a:ext cx="1250807" cy="1604368"/>
          </a:xfrm>
        </p:spPr>
        <p:txBody>
          <a:bodyPr tIns="0" bIns="0">
            <a:normAutofit/>
          </a:bodyPr>
          <a:lstStyle>
            <a:lvl1pPr marL="0" indent="0">
              <a:buFontTx/>
              <a:buNone/>
              <a:defRPr sz="1400"/>
            </a:lvl1pPr>
            <a:lvl2pPr marL="357187" indent="0">
              <a:buFontTx/>
              <a:buNone/>
              <a:defRPr/>
            </a:lvl2pPr>
            <a:lvl3pPr marL="628650" indent="0">
              <a:buFontTx/>
              <a:buNone/>
              <a:defRPr/>
            </a:lvl3pPr>
            <a:lvl4pPr marL="896937" indent="0">
              <a:buFontTx/>
              <a:buNone/>
              <a:defRPr/>
            </a:lvl4pPr>
            <a:lvl5pPr marL="1077912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Click to edit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idx="20"/>
          </p:nvPr>
        </p:nvSpPr>
        <p:spPr>
          <a:xfrm>
            <a:off x="469491" y="3418768"/>
            <a:ext cx="1249630" cy="189651"/>
          </a:xfrm>
        </p:spPr>
        <p:txBody>
          <a:bodyPr tIns="0" bIns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500"/>
            </a:lvl1pPr>
            <a:lvl2pPr marL="357187" indent="0">
              <a:buFontTx/>
              <a:buNone/>
              <a:defRPr/>
            </a:lvl2pPr>
            <a:lvl3pPr marL="628650" indent="0">
              <a:buFontTx/>
              <a:buNone/>
              <a:defRPr/>
            </a:lvl3pPr>
            <a:lvl4pPr marL="896937" indent="0">
              <a:buFontTx/>
              <a:buNone/>
              <a:defRPr/>
            </a:lvl4pPr>
            <a:lvl5pPr marL="1077912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Click to edit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idx="21"/>
          </p:nvPr>
        </p:nvSpPr>
        <p:spPr>
          <a:xfrm>
            <a:off x="461445" y="3659715"/>
            <a:ext cx="1257679" cy="998172"/>
          </a:xfrm>
        </p:spPr>
        <p:txBody>
          <a:bodyPr tIns="0" bIns="0">
            <a:normAutofit/>
          </a:bodyPr>
          <a:lstStyle>
            <a:lvl1pPr marL="0" indent="0">
              <a:buFontTx/>
              <a:buNone/>
              <a:defRPr sz="1400" i="1">
                <a:solidFill>
                  <a:schemeClr val="bg1">
                    <a:lumMod val="50000"/>
                  </a:schemeClr>
                </a:solidFill>
              </a:defRPr>
            </a:lvl1pPr>
            <a:lvl2pPr marL="357187" indent="0">
              <a:buFontTx/>
              <a:buNone/>
              <a:defRPr/>
            </a:lvl2pPr>
            <a:lvl3pPr marL="628650" indent="0">
              <a:buFontTx/>
              <a:buNone/>
              <a:defRPr/>
            </a:lvl3pPr>
            <a:lvl4pPr marL="896937" indent="0">
              <a:buFontTx/>
              <a:buNone/>
              <a:defRPr/>
            </a:lvl4pPr>
            <a:lvl5pPr marL="1077912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Click to edit</a:t>
            </a:r>
          </a:p>
        </p:txBody>
      </p:sp>
      <p:cxnSp>
        <p:nvCxnSpPr>
          <p:cNvPr id="23" name="Straight Connector 22"/>
          <p:cNvCxnSpPr/>
          <p:nvPr userDrawn="1"/>
        </p:nvCxnSpPr>
        <p:spPr>
          <a:xfrm>
            <a:off x="461442" y="4657887"/>
            <a:ext cx="1257678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icture Placeholder 2"/>
          <p:cNvSpPr>
            <a:spLocks noGrp="1"/>
          </p:cNvSpPr>
          <p:nvPr>
            <p:ph type="pic" idx="22"/>
          </p:nvPr>
        </p:nvSpPr>
        <p:spPr>
          <a:xfrm>
            <a:off x="2202608" y="1600475"/>
            <a:ext cx="1250806" cy="16163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26" name="Content Placeholder 2"/>
          <p:cNvSpPr>
            <a:spLocks noGrp="1"/>
          </p:cNvSpPr>
          <p:nvPr>
            <p:ph idx="23"/>
          </p:nvPr>
        </p:nvSpPr>
        <p:spPr>
          <a:xfrm>
            <a:off x="2202608" y="4704952"/>
            <a:ext cx="1250807" cy="1604368"/>
          </a:xfrm>
        </p:spPr>
        <p:txBody>
          <a:bodyPr tIns="0" bIns="0">
            <a:normAutofit/>
          </a:bodyPr>
          <a:lstStyle>
            <a:lvl1pPr marL="0" indent="0">
              <a:buFontTx/>
              <a:buNone/>
              <a:defRPr sz="1400"/>
            </a:lvl1pPr>
            <a:lvl2pPr marL="357187" indent="0">
              <a:buFontTx/>
              <a:buNone/>
              <a:defRPr/>
            </a:lvl2pPr>
            <a:lvl3pPr marL="628650" indent="0">
              <a:buFontTx/>
              <a:buNone/>
              <a:defRPr/>
            </a:lvl3pPr>
            <a:lvl4pPr marL="896937" indent="0">
              <a:buFontTx/>
              <a:buNone/>
              <a:defRPr/>
            </a:lvl4pPr>
            <a:lvl5pPr marL="1077912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Click to edit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4"/>
          </p:nvPr>
        </p:nvSpPr>
        <p:spPr>
          <a:xfrm>
            <a:off x="2203785" y="3418768"/>
            <a:ext cx="1249630" cy="189651"/>
          </a:xfrm>
        </p:spPr>
        <p:txBody>
          <a:bodyPr tIns="0" bIns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500"/>
            </a:lvl1pPr>
            <a:lvl2pPr marL="357187" indent="0">
              <a:buFontTx/>
              <a:buNone/>
              <a:defRPr/>
            </a:lvl2pPr>
            <a:lvl3pPr marL="628650" indent="0">
              <a:buFontTx/>
              <a:buNone/>
              <a:defRPr/>
            </a:lvl3pPr>
            <a:lvl4pPr marL="896937" indent="0">
              <a:buFontTx/>
              <a:buNone/>
              <a:defRPr/>
            </a:lvl4pPr>
            <a:lvl5pPr marL="1077912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Click to edit</a:t>
            </a:r>
          </a:p>
        </p:txBody>
      </p:sp>
      <p:sp>
        <p:nvSpPr>
          <p:cNvPr id="28" name="Content Placeholder 2"/>
          <p:cNvSpPr>
            <a:spLocks noGrp="1"/>
          </p:cNvSpPr>
          <p:nvPr>
            <p:ph idx="25"/>
          </p:nvPr>
        </p:nvSpPr>
        <p:spPr>
          <a:xfrm>
            <a:off x="2195739" y="3659715"/>
            <a:ext cx="1257679" cy="998172"/>
          </a:xfrm>
        </p:spPr>
        <p:txBody>
          <a:bodyPr tIns="0" bIns="0">
            <a:normAutofit/>
          </a:bodyPr>
          <a:lstStyle>
            <a:lvl1pPr marL="0" indent="0">
              <a:buFontTx/>
              <a:buNone/>
              <a:defRPr sz="1400" i="1">
                <a:solidFill>
                  <a:schemeClr val="bg1">
                    <a:lumMod val="50000"/>
                  </a:schemeClr>
                </a:solidFill>
              </a:defRPr>
            </a:lvl1pPr>
            <a:lvl2pPr marL="357187" indent="0">
              <a:buFontTx/>
              <a:buNone/>
              <a:defRPr/>
            </a:lvl2pPr>
            <a:lvl3pPr marL="628650" indent="0">
              <a:buFontTx/>
              <a:buNone/>
              <a:defRPr/>
            </a:lvl3pPr>
            <a:lvl4pPr marL="896937" indent="0">
              <a:buFontTx/>
              <a:buNone/>
              <a:defRPr/>
            </a:lvl4pPr>
            <a:lvl5pPr marL="1077912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Click to edit</a:t>
            </a:r>
          </a:p>
        </p:txBody>
      </p:sp>
      <p:cxnSp>
        <p:nvCxnSpPr>
          <p:cNvPr id="29" name="Straight Connector 28"/>
          <p:cNvCxnSpPr/>
          <p:nvPr userDrawn="1"/>
        </p:nvCxnSpPr>
        <p:spPr>
          <a:xfrm>
            <a:off x="2195736" y="4662428"/>
            <a:ext cx="1257678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Picture Placeholder 2"/>
          <p:cNvSpPr>
            <a:spLocks noGrp="1"/>
          </p:cNvSpPr>
          <p:nvPr>
            <p:ph type="pic" idx="26"/>
          </p:nvPr>
        </p:nvSpPr>
        <p:spPr>
          <a:xfrm>
            <a:off x="3930801" y="1600475"/>
            <a:ext cx="1250806" cy="16163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31" name="Content Placeholder 2"/>
          <p:cNvSpPr>
            <a:spLocks noGrp="1"/>
          </p:cNvSpPr>
          <p:nvPr>
            <p:ph idx="27"/>
          </p:nvPr>
        </p:nvSpPr>
        <p:spPr>
          <a:xfrm>
            <a:off x="3930801" y="4704952"/>
            <a:ext cx="1250807" cy="1604368"/>
          </a:xfrm>
        </p:spPr>
        <p:txBody>
          <a:bodyPr tIns="0" bIns="0">
            <a:normAutofit/>
          </a:bodyPr>
          <a:lstStyle>
            <a:lvl1pPr marL="0" indent="0">
              <a:buFontTx/>
              <a:buNone/>
              <a:defRPr sz="1400"/>
            </a:lvl1pPr>
            <a:lvl2pPr marL="357187" indent="0">
              <a:buFontTx/>
              <a:buNone/>
              <a:defRPr/>
            </a:lvl2pPr>
            <a:lvl3pPr marL="628650" indent="0">
              <a:buFontTx/>
              <a:buNone/>
              <a:defRPr/>
            </a:lvl3pPr>
            <a:lvl4pPr marL="896937" indent="0">
              <a:buFontTx/>
              <a:buNone/>
              <a:defRPr/>
            </a:lvl4pPr>
            <a:lvl5pPr marL="1077912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Click to edit</a:t>
            </a:r>
          </a:p>
        </p:txBody>
      </p:sp>
      <p:sp>
        <p:nvSpPr>
          <p:cNvPr id="32" name="Content Placeholder 2"/>
          <p:cNvSpPr>
            <a:spLocks noGrp="1"/>
          </p:cNvSpPr>
          <p:nvPr>
            <p:ph idx="28"/>
          </p:nvPr>
        </p:nvSpPr>
        <p:spPr>
          <a:xfrm>
            <a:off x="3931977" y="3418768"/>
            <a:ext cx="1249630" cy="189651"/>
          </a:xfrm>
        </p:spPr>
        <p:txBody>
          <a:bodyPr tIns="0" bIns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500"/>
            </a:lvl1pPr>
            <a:lvl2pPr marL="357187" indent="0">
              <a:buFontTx/>
              <a:buNone/>
              <a:defRPr/>
            </a:lvl2pPr>
            <a:lvl3pPr marL="628650" indent="0">
              <a:buFontTx/>
              <a:buNone/>
              <a:defRPr/>
            </a:lvl3pPr>
            <a:lvl4pPr marL="896937" indent="0">
              <a:buFontTx/>
              <a:buNone/>
              <a:defRPr/>
            </a:lvl4pPr>
            <a:lvl5pPr marL="1077912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Click to edit</a:t>
            </a:r>
          </a:p>
        </p:txBody>
      </p:sp>
      <p:sp>
        <p:nvSpPr>
          <p:cNvPr id="33" name="Content Placeholder 2"/>
          <p:cNvSpPr>
            <a:spLocks noGrp="1"/>
          </p:cNvSpPr>
          <p:nvPr>
            <p:ph idx="29"/>
          </p:nvPr>
        </p:nvSpPr>
        <p:spPr>
          <a:xfrm>
            <a:off x="3923931" y="3659715"/>
            <a:ext cx="1257679" cy="998172"/>
          </a:xfrm>
        </p:spPr>
        <p:txBody>
          <a:bodyPr tIns="0" bIns="0">
            <a:normAutofit/>
          </a:bodyPr>
          <a:lstStyle>
            <a:lvl1pPr marL="0" indent="0">
              <a:buFontTx/>
              <a:buNone/>
              <a:defRPr sz="1400" i="1">
                <a:solidFill>
                  <a:schemeClr val="bg1">
                    <a:lumMod val="50000"/>
                  </a:schemeClr>
                </a:solidFill>
              </a:defRPr>
            </a:lvl1pPr>
            <a:lvl2pPr marL="357187" indent="0">
              <a:buFontTx/>
              <a:buNone/>
              <a:defRPr/>
            </a:lvl2pPr>
            <a:lvl3pPr marL="628650" indent="0">
              <a:buFontTx/>
              <a:buNone/>
              <a:defRPr/>
            </a:lvl3pPr>
            <a:lvl4pPr marL="896937" indent="0">
              <a:buFontTx/>
              <a:buNone/>
              <a:defRPr/>
            </a:lvl4pPr>
            <a:lvl5pPr marL="1077912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Click to edit</a:t>
            </a:r>
          </a:p>
        </p:txBody>
      </p:sp>
      <p:cxnSp>
        <p:nvCxnSpPr>
          <p:cNvPr id="34" name="Straight Connector 33"/>
          <p:cNvCxnSpPr/>
          <p:nvPr userDrawn="1"/>
        </p:nvCxnSpPr>
        <p:spPr>
          <a:xfrm>
            <a:off x="3923928" y="4664197"/>
            <a:ext cx="1257678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Picture Placeholder 2"/>
          <p:cNvSpPr>
            <a:spLocks noGrp="1"/>
          </p:cNvSpPr>
          <p:nvPr>
            <p:ph type="pic" idx="30"/>
          </p:nvPr>
        </p:nvSpPr>
        <p:spPr>
          <a:xfrm>
            <a:off x="5658992" y="1600475"/>
            <a:ext cx="1250806" cy="16163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36" name="Content Placeholder 2"/>
          <p:cNvSpPr>
            <a:spLocks noGrp="1"/>
          </p:cNvSpPr>
          <p:nvPr>
            <p:ph idx="31"/>
          </p:nvPr>
        </p:nvSpPr>
        <p:spPr>
          <a:xfrm>
            <a:off x="5658994" y="4704952"/>
            <a:ext cx="1250807" cy="1604368"/>
          </a:xfrm>
        </p:spPr>
        <p:txBody>
          <a:bodyPr tIns="0" bIns="0">
            <a:normAutofit/>
          </a:bodyPr>
          <a:lstStyle>
            <a:lvl1pPr marL="0" indent="0">
              <a:buFontTx/>
              <a:buNone/>
              <a:defRPr sz="1400"/>
            </a:lvl1pPr>
            <a:lvl2pPr marL="357187" indent="0">
              <a:buFontTx/>
              <a:buNone/>
              <a:defRPr/>
            </a:lvl2pPr>
            <a:lvl3pPr marL="628650" indent="0">
              <a:buFontTx/>
              <a:buNone/>
              <a:defRPr/>
            </a:lvl3pPr>
            <a:lvl4pPr marL="896937" indent="0">
              <a:buFontTx/>
              <a:buNone/>
              <a:defRPr/>
            </a:lvl4pPr>
            <a:lvl5pPr marL="1077912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Click to edit</a:t>
            </a:r>
          </a:p>
        </p:txBody>
      </p:sp>
      <p:sp>
        <p:nvSpPr>
          <p:cNvPr id="37" name="Content Placeholder 2"/>
          <p:cNvSpPr>
            <a:spLocks noGrp="1"/>
          </p:cNvSpPr>
          <p:nvPr>
            <p:ph idx="32"/>
          </p:nvPr>
        </p:nvSpPr>
        <p:spPr>
          <a:xfrm>
            <a:off x="5660169" y="3418768"/>
            <a:ext cx="1249630" cy="189651"/>
          </a:xfrm>
        </p:spPr>
        <p:txBody>
          <a:bodyPr tIns="0" bIns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500"/>
            </a:lvl1pPr>
            <a:lvl2pPr marL="357187" indent="0">
              <a:buFontTx/>
              <a:buNone/>
              <a:defRPr/>
            </a:lvl2pPr>
            <a:lvl3pPr marL="628650" indent="0">
              <a:buFontTx/>
              <a:buNone/>
              <a:defRPr/>
            </a:lvl3pPr>
            <a:lvl4pPr marL="896937" indent="0">
              <a:buFontTx/>
              <a:buNone/>
              <a:defRPr/>
            </a:lvl4pPr>
            <a:lvl5pPr marL="1077912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Click to edit</a:t>
            </a:r>
          </a:p>
        </p:txBody>
      </p:sp>
      <p:sp>
        <p:nvSpPr>
          <p:cNvPr id="38" name="Content Placeholder 2"/>
          <p:cNvSpPr>
            <a:spLocks noGrp="1"/>
          </p:cNvSpPr>
          <p:nvPr>
            <p:ph idx="33"/>
          </p:nvPr>
        </p:nvSpPr>
        <p:spPr>
          <a:xfrm>
            <a:off x="5652123" y="3659715"/>
            <a:ext cx="1257679" cy="998172"/>
          </a:xfrm>
        </p:spPr>
        <p:txBody>
          <a:bodyPr tIns="0" bIns="0">
            <a:normAutofit/>
          </a:bodyPr>
          <a:lstStyle>
            <a:lvl1pPr marL="0" indent="0">
              <a:buFontTx/>
              <a:buNone/>
              <a:defRPr sz="1400" i="1">
                <a:solidFill>
                  <a:schemeClr val="bg1">
                    <a:lumMod val="50000"/>
                  </a:schemeClr>
                </a:solidFill>
              </a:defRPr>
            </a:lvl1pPr>
            <a:lvl2pPr marL="357187" indent="0">
              <a:buFontTx/>
              <a:buNone/>
              <a:defRPr/>
            </a:lvl2pPr>
            <a:lvl3pPr marL="628650" indent="0">
              <a:buFontTx/>
              <a:buNone/>
              <a:defRPr/>
            </a:lvl3pPr>
            <a:lvl4pPr marL="896937" indent="0">
              <a:buFontTx/>
              <a:buNone/>
              <a:defRPr/>
            </a:lvl4pPr>
            <a:lvl5pPr marL="1077912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Click to edit</a:t>
            </a:r>
          </a:p>
        </p:txBody>
      </p:sp>
      <p:cxnSp>
        <p:nvCxnSpPr>
          <p:cNvPr id="39" name="Straight Connector 38"/>
          <p:cNvCxnSpPr/>
          <p:nvPr userDrawn="1"/>
        </p:nvCxnSpPr>
        <p:spPr>
          <a:xfrm>
            <a:off x="5652120" y="4664197"/>
            <a:ext cx="1257678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Picture Placeholder 2"/>
          <p:cNvSpPr>
            <a:spLocks noGrp="1"/>
          </p:cNvSpPr>
          <p:nvPr>
            <p:ph type="pic" idx="34"/>
          </p:nvPr>
        </p:nvSpPr>
        <p:spPr>
          <a:xfrm>
            <a:off x="7459193" y="1600475"/>
            <a:ext cx="1250806" cy="16163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1" name="Content Placeholder 2"/>
          <p:cNvSpPr>
            <a:spLocks noGrp="1"/>
          </p:cNvSpPr>
          <p:nvPr>
            <p:ph idx="35"/>
          </p:nvPr>
        </p:nvSpPr>
        <p:spPr>
          <a:xfrm>
            <a:off x="7459193" y="4704952"/>
            <a:ext cx="1250807" cy="1604368"/>
          </a:xfrm>
        </p:spPr>
        <p:txBody>
          <a:bodyPr tIns="0" bIns="0">
            <a:normAutofit/>
          </a:bodyPr>
          <a:lstStyle>
            <a:lvl1pPr marL="0" indent="0">
              <a:buFontTx/>
              <a:buNone/>
              <a:defRPr sz="1400"/>
            </a:lvl1pPr>
            <a:lvl2pPr marL="357187" indent="0">
              <a:buFontTx/>
              <a:buNone/>
              <a:defRPr/>
            </a:lvl2pPr>
            <a:lvl3pPr marL="628650" indent="0">
              <a:buFontTx/>
              <a:buNone/>
              <a:defRPr/>
            </a:lvl3pPr>
            <a:lvl4pPr marL="896937" indent="0">
              <a:buFontTx/>
              <a:buNone/>
              <a:defRPr/>
            </a:lvl4pPr>
            <a:lvl5pPr marL="1077912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Click to edit</a:t>
            </a:r>
          </a:p>
        </p:txBody>
      </p:sp>
      <p:sp>
        <p:nvSpPr>
          <p:cNvPr id="42" name="Content Placeholder 2"/>
          <p:cNvSpPr>
            <a:spLocks noGrp="1"/>
          </p:cNvSpPr>
          <p:nvPr>
            <p:ph idx="36"/>
          </p:nvPr>
        </p:nvSpPr>
        <p:spPr>
          <a:xfrm>
            <a:off x="7460369" y="3418768"/>
            <a:ext cx="1249630" cy="189651"/>
          </a:xfrm>
        </p:spPr>
        <p:txBody>
          <a:bodyPr tIns="0" bIns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500"/>
            </a:lvl1pPr>
            <a:lvl2pPr marL="357187" indent="0">
              <a:buFontTx/>
              <a:buNone/>
              <a:defRPr/>
            </a:lvl2pPr>
            <a:lvl3pPr marL="628650" indent="0">
              <a:buFontTx/>
              <a:buNone/>
              <a:defRPr/>
            </a:lvl3pPr>
            <a:lvl4pPr marL="896937" indent="0">
              <a:buFontTx/>
              <a:buNone/>
              <a:defRPr/>
            </a:lvl4pPr>
            <a:lvl5pPr marL="1077912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Click to edit</a:t>
            </a:r>
          </a:p>
        </p:txBody>
      </p:sp>
      <p:sp>
        <p:nvSpPr>
          <p:cNvPr id="43" name="Content Placeholder 2"/>
          <p:cNvSpPr>
            <a:spLocks noGrp="1"/>
          </p:cNvSpPr>
          <p:nvPr>
            <p:ph idx="37"/>
          </p:nvPr>
        </p:nvSpPr>
        <p:spPr>
          <a:xfrm>
            <a:off x="7452323" y="3659715"/>
            <a:ext cx="1257679" cy="998172"/>
          </a:xfrm>
        </p:spPr>
        <p:txBody>
          <a:bodyPr tIns="0" bIns="0">
            <a:normAutofit/>
          </a:bodyPr>
          <a:lstStyle>
            <a:lvl1pPr marL="0" indent="0">
              <a:buFontTx/>
              <a:buNone/>
              <a:defRPr sz="1400" i="1">
                <a:solidFill>
                  <a:schemeClr val="bg1">
                    <a:lumMod val="50000"/>
                  </a:schemeClr>
                </a:solidFill>
              </a:defRPr>
            </a:lvl1pPr>
            <a:lvl2pPr marL="357187" indent="0">
              <a:buFontTx/>
              <a:buNone/>
              <a:defRPr/>
            </a:lvl2pPr>
            <a:lvl3pPr marL="628650" indent="0">
              <a:buFontTx/>
              <a:buNone/>
              <a:defRPr/>
            </a:lvl3pPr>
            <a:lvl4pPr marL="896937" indent="0">
              <a:buFontTx/>
              <a:buNone/>
              <a:defRPr/>
            </a:lvl4pPr>
            <a:lvl5pPr marL="1077912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Click to edit</a:t>
            </a:r>
          </a:p>
        </p:txBody>
      </p:sp>
      <p:cxnSp>
        <p:nvCxnSpPr>
          <p:cNvPr id="44" name="Straight Connector 43"/>
          <p:cNvCxnSpPr/>
          <p:nvPr userDrawn="1"/>
        </p:nvCxnSpPr>
        <p:spPr>
          <a:xfrm>
            <a:off x="7452320" y="4675051"/>
            <a:ext cx="1257678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23987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457201" y="1600201"/>
            <a:ext cx="3034680" cy="254044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4211960" y="1600201"/>
            <a:ext cx="4464496" cy="4852988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Slide Title</a:t>
            </a:r>
            <a:endParaRPr lang="ru-R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C64A3CC-9215-4D44-A91D-3C56E408671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1442" y="6456514"/>
            <a:ext cx="1662286" cy="365125"/>
          </a:xfrm>
          <a:prstGeom prst="rect">
            <a:avLst/>
          </a:prstGeom>
        </p:spPr>
        <p:txBody>
          <a:bodyPr vert="horz" lIns="0" tIns="45720" rIns="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Confidential </a:t>
            </a:r>
          </a:p>
        </p:txBody>
      </p:sp>
    </p:spTree>
    <p:extLst>
      <p:ext uri="{BB962C8B-B14F-4D97-AF65-F5344CB8AC3E}">
        <p14:creationId xmlns:p14="http://schemas.microsoft.com/office/powerpoint/2010/main" val="31974316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idx="1"/>
          </p:nvPr>
        </p:nvSpPr>
        <p:spPr>
          <a:xfrm>
            <a:off x="0" y="2276873"/>
            <a:ext cx="9144000" cy="417631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8314" y="368240"/>
            <a:ext cx="7427913" cy="1188552"/>
          </a:xfrm>
        </p:spPr>
        <p:txBody>
          <a:bodyPr anchor="t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Slide Title</a:t>
            </a:r>
            <a:endParaRPr lang="ru-R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79427" y="1700808"/>
            <a:ext cx="5486400" cy="504056"/>
          </a:xfrm>
        </p:spPr>
        <p:txBody>
          <a:bodyPr/>
          <a:lstStyle>
            <a:lvl1pPr marL="0" indent="0">
              <a:buNone/>
              <a:defRPr sz="14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Slide subtitle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1442" y="6456514"/>
            <a:ext cx="1662286" cy="365125"/>
          </a:xfrm>
          <a:prstGeom prst="rect">
            <a:avLst/>
          </a:prstGeom>
        </p:spPr>
        <p:txBody>
          <a:bodyPr vert="horz" lIns="0" tIns="45720" rIns="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Confidential </a:t>
            </a:r>
          </a:p>
        </p:txBody>
      </p:sp>
    </p:spTree>
    <p:extLst>
      <p:ext uri="{BB962C8B-B14F-4D97-AF65-F5344CB8AC3E}">
        <p14:creationId xmlns:p14="http://schemas.microsoft.com/office/powerpoint/2010/main" val="5750810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652120" y="1608638"/>
            <a:ext cx="3023568" cy="254044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457200" y="1600201"/>
            <a:ext cx="4474840" cy="4852988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Slide Title</a:t>
            </a:r>
            <a:endParaRPr lang="ru-R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C64A3CC-9215-4D44-A91D-3C56E408671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1442" y="6456514"/>
            <a:ext cx="1662286" cy="365125"/>
          </a:xfrm>
          <a:prstGeom prst="rect">
            <a:avLst/>
          </a:prstGeom>
        </p:spPr>
        <p:txBody>
          <a:bodyPr vert="horz" lIns="0" tIns="45720" rIns="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Confidential </a:t>
            </a:r>
          </a:p>
        </p:txBody>
      </p:sp>
    </p:spTree>
    <p:extLst>
      <p:ext uri="{BB962C8B-B14F-4D97-AF65-F5344CB8AC3E}">
        <p14:creationId xmlns:p14="http://schemas.microsoft.com/office/powerpoint/2010/main" val="41096798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652120" y="3429149"/>
            <a:ext cx="3023568" cy="30241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457200" y="3429149"/>
            <a:ext cx="4474840" cy="3024188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Slide Title</a:t>
            </a:r>
            <a:endParaRPr lang="ru-R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C64A3CC-9215-4D44-A91D-3C56E408671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Content Placeholder 2"/>
          <p:cNvSpPr>
            <a:spLocks noGrp="1"/>
          </p:cNvSpPr>
          <p:nvPr>
            <p:ph idx="12" hasCustomPrompt="1"/>
          </p:nvPr>
        </p:nvSpPr>
        <p:spPr>
          <a:xfrm>
            <a:off x="457200" y="1600200"/>
            <a:ext cx="8218488" cy="1756792"/>
          </a:xfrm>
        </p:spPr>
        <p:txBody>
          <a:bodyPr/>
          <a:lstStyle>
            <a:lvl1pPr marL="0" indent="0">
              <a:buFontTx/>
              <a:buNone/>
              <a:defRPr/>
            </a:lvl1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Slide text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1442" y="6456514"/>
            <a:ext cx="1662286" cy="365125"/>
          </a:xfrm>
          <a:prstGeom prst="rect">
            <a:avLst/>
          </a:prstGeom>
        </p:spPr>
        <p:txBody>
          <a:bodyPr vert="horz" lIns="0" tIns="45720" rIns="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Confidential </a:t>
            </a:r>
          </a:p>
        </p:txBody>
      </p:sp>
    </p:spTree>
    <p:extLst>
      <p:ext uri="{BB962C8B-B14F-4D97-AF65-F5344CB8AC3E}">
        <p14:creationId xmlns:p14="http://schemas.microsoft.com/office/powerpoint/2010/main" val="35446811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Confidential </a:t>
            </a:r>
            <a:endParaRPr lang="en-US" dirty="0" smtClean="0"/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12"/>
          </p:nvPr>
        </p:nvSpPr>
        <p:spPr>
          <a:xfrm>
            <a:off x="566739" y="2349502"/>
            <a:ext cx="4860925" cy="29241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55394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92288" y="5081738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Picture Title</a:t>
            </a:r>
            <a:endParaRPr lang="ru-RU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8"/>
            <a:ext cx="5486400" cy="440040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564847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Picture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1442" y="6456514"/>
            <a:ext cx="1662286" cy="365125"/>
          </a:xfrm>
          <a:prstGeom prst="rect">
            <a:avLst/>
          </a:prstGeom>
        </p:spPr>
        <p:txBody>
          <a:bodyPr vert="horz" lIns="0" tIns="45720" rIns="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Confidential </a:t>
            </a:r>
          </a:p>
        </p:txBody>
      </p:sp>
    </p:spTree>
    <p:extLst>
      <p:ext uri="{BB962C8B-B14F-4D97-AF65-F5344CB8AC3E}">
        <p14:creationId xmlns:p14="http://schemas.microsoft.com/office/powerpoint/2010/main" val="2526117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ngv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msk\DavWWWRoot\ru\marcom\pm\Documents\Public\Brand Book Update 2013\Presentations\Product Presentation\Background for Product Presentation\4208e_LingvoDictionary_3562x1417.jp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015200"/>
            <a:ext cx="9144000" cy="3635010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 userDrawn="1"/>
        </p:nvSpPr>
        <p:spPr>
          <a:xfrm>
            <a:off x="0" y="2492897"/>
            <a:ext cx="7790080" cy="1656183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Subtitle 2"/>
          <p:cNvSpPr>
            <a:spLocks noGrp="1"/>
          </p:cNvSpPr>
          <p:nvPr>
            <p:ph type="subTitle" idx="11" hasCustomPrompt="1"/>
          </p:nvPr>
        </p:nvSpPr>
        <p:spPr>
          <a:xfrm>
            <a:off x="460650" y="3368048"/>
            <a:ext cx="7350980" cy="735313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Product version</a:t>
            </a:r>
            <a:endParaRPr lang="ru-RU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452264" y="6453336"/>
            <a:ext cx="2895600" cy="293117"/>
          </a:xfrm>
        </p:spPr>
        <p:txBody>
          <a:bodyPr lIns="0" rIns="0"/>
          <a:lstStyle/>
          <a:p>
            <a:r>
              <a:rPr lang="en-US" dirty="0" smtClean="0"/>
              <a:t>Confidential             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© Copyright 2013 ABBYY</a:t>
            </a:r>
          </a:p>
          <a:p>
            <a:endParaRPr lang="ru-RU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0" y="4103361"/>
            <a:ext cx="7790080" cy="45719"/>
          </a:xfrm>
          <a:prstGeom prst="rect">
            <a:avLst/>
          </a:prstGeom>
          <a:solidFill>
            <a:srgbClr val="C60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68312" y="5157192"/>
            <a:ext cx="6263928" cy="342038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600"/>
              </a:spcBef>
              <a:buNone/>
              <a:defRPr sz="20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The Author Name</a:t>
            </a:r>
          </a:p>
        </p:txBody>
      </p:sp>
      <p:sp>
        <p:nvSpPr>
          <p:cNvPr id="21" name="Title 1"/>
          <p:cNvSpPr>
            <a:spLocks noGrp="1"/>
          </p:cNvSpPr>
          <p:nvPr>
            <p:ph type="ctrTitle" hasCustomPrompt="1"/>
          </p:nvPr>
        </p:nvSpPr>
        <p:spPr>
          <a:xfrm>
            <a:off x="476250" y="2489486"/>
            <a:ext cx="7336110" cy="878562"/>
          </a:xfrm>
        </p:spPr>
        <p:txBody>
          <a:bodyPr lIns="0" tIns="0" rIns="0" bIns="0" anchor="b">
            <a:normAutofit/>
          </a:bodyPr>
          <a:lstStyle>
            <a:lvl1pPr algn="l">
              <a:defRPr sz="48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ABBYY Lingvo x5*</a:t>
            </a:r>
            <a:endParaRPr lang="ru-RU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3" hasCustomPrompt="1"/>
          </p:nvPr>
        </p:nvSpPr>
        <p:spPr>
          <a:xfrm>
            <a:off x="475740" y="5544235"/>
            <a:ext cx="6263928" cy="315035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600"/>
              </a:spcBef>
              <a:buNone/>
              <a:defRPr sz="20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ABBYY Office 2013</a:t>
            </a:r>
          </a:p>
        </p:txBody>
      </p:sp>
    </p:spTree>
    <p:extLst>
      <p:ext uri="{BB962C8B-B14F-4D97-AF65-F5344CB8AC3E}">
        <p14:creationId xmlns:p14="http://schemas.microsoft.com/office/powerpoint/2010/main" val="35379042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_Normal Titl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268763"/>
            <a:ext cx="6732240" cy="1440161"/>
          </a:xfrm>
          <a:prstGeom prst="rect">
            <a:avLst/>
          </a:prstGeom>
          <a:solidFill>
            <a:schemeClr val="tx1">
              <a:lumMod val="50000"/>
              <a:lumOff val="50000"/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Rectangle 7"/>
          <p:cNvSpPr/>
          <p:nvPr userDrawn="1"/>
        </p:nvSpPr>
        <p:spPr>
          <a:xfrm>
            <a:off x="0" y="2663205"/>
            <a:ext cx="6732240" cy="45719"/>
          </a:xfrm>
          <a:prstGeom prst="rect">
            <a:avLst/>
          </a:prstGeom>
          <a:solidFill>
            <a:srgbClr val="C60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67547" y="1988841"/>
            <a:ext cx="6263927" cy="720080"/>
          </a:xfrm>
        </p:spPr>
        <p:txBody>
          <a:bodyPr lIns="0" tIns="0" rIns="0" bIns="0" anchor="t">
            <a:normAutofit/>
          </a:bodyPr>
          <a:lstStyle>
            <a:lvl1pPr>
              <a:defRPr sz="40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 smtClean="0"/>
              <a:t>Presentation title</a:t>
            </a:r>
            <a:endParaRPr lang="ru-R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7545" y="5301208"/>
            <a:ext cx="4104456" cy="1008112"/>
          </a:xfr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ABBYY Office 2013</a:t>
            </a:r>
            <a:endParaRPr lang="ru-RU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467544" y="1268760"/>
            <a:ext cx="6264695" cy="720080"/>
          </a:xfrm>
        </p:spPr>
        <p:txBody>
          <a:bodyPr lIns="0" tIns="46800" rIns="0" bIns="46800" anchor="b"/>
          <a:lstStyle>
            <a:lvl1pPr marL="0" indent="0">
              <a:buNone/>
              <a:defRPr sz="2000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Author name, title</a:t>
            </a:r>
          </a:p>
        </p:txBody>
      </p:sp>
      <p:sp>
        <p:nvSpPr>
          <p:cNvPr id="13" name="Subtitle 2"/>
          <p:cNvSpPr txBox="1">
            <a:spLocks/>
          </p:cNvSpPr>
          <p:nvPr userDrawn="1"/>
        </p:nvSpPr>
        <p:spPr>
          <a:xfrm>
            <a:off x="474045" y="6453336"/>
            <a:ext cx="3384374" cy="288032"/>
          </a:xfrm>
          <a:prstGeom prst="rect">
            <a:avLst/>
          </a:prstGeom>
        </p:spPr>
        <p:txBody>
          <a:bodyPr vert="horz" lIns="0" tIns="46800" rIns="0" bIns="46800" rtlCol="0">
            <a:normAutofit/>
          </a:bodyPr>
          <a:lstStyle>
            <a:lvl1pPr marL="0" indent="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rgbClr val="C60C30"/>
              </a:buClr>
              <a:buFont typeface="Arial" pitchFamily="34" charset="0"/>
              <a:buNone/>
              <a:defRPr lang="en-US" sz="2000" kern="120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ts val="400"/>
              </a:spcBef>
              <a:buClr>
                <a:schemeClr val="bg1">
                  <a:lumMod val="50000"/>
                </a:schemeClr>
              </a:buClr>
              <a:buFont typeface="Calibri" pitchFamily="34" charset="0"/>
              <a:buNone/>
              <a:defRPr sz="2000" b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Calibri" pitchFamily="34" charset="0"/>
              <a:buNone/>
              <a:defRPr sz="1600" b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Calibri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©</a:t>
            </a:r>
            <a:r>
              <a:rPr lang="en-US" sz="1200" baseline="0" dirty="0" smtClean="0">
                <a:solidFill>
                  <a:schemeClr val="bg1">
                    <a:lumMod val="50000"/>
                  </a:schemeClr>
                </a:solidFill>
              </a:rPr>
              <a:t> Copyright 201</a:t>
            </a:r>
            <a:r>
              <a:rPr lang="ru-RU" sz="1200" baseline="0" dirty="0" smtClean="0">
                <a:solidFill>
                  <a:schemeClr val="bg1">
                    <a:lumMod val="50000"/>
                  </a:schemeClr>
                </a:solidFill>
              </a:rPr>
              <a:t>7</a:t>
            </a:r>
            <a:r>
              <a:rPr lang="en-US" sz="1200" baseline="0" dirty="0" smtClean="0">
                <a:solidFill>
                  <a:schemeClr val="bg1">
                    <a:lumMod val="50000"/>
                  </a:schemeClr>
                </a:solidFill>
              </a:rPr>
              <a:t> ABBYY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8839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Font typeface="Calibri" pitchFamily="34" charset="0"/>
              <a:buChar char="•"/>
              <a:defRPr/>
            </a:lvl1pPr>
            <a:lvl2pPr marL="628650" indent="-271463">
              <a:buFont typeface="Calibri" pitchFamily="34" charset="0"/>
              <a:buChar char="•"/>
              <a:defRPr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ru-RU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947496" y="6453188"/>
            <a:ext cx="1728192" cy="288032"/>
          </a:xfrm>
          <a:ln/>
        </p:spPr>
        <p:txBody>
          <a:bodyPr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pPr>
              <a:defRPr/>
            </a:pPr>
            <a:fld id="{16A1A21F-8288-4945-BB00-20CBE76A02B3}" type="slidenum">
              <a:rPr lang="de-DE" smtClean="0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694423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neReader 11: Licesing&amp;Prot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Font typeface="Calibri" pitchFamily="34" charset="0"/>
              <a:buChar char="•"/>
              <a:defRPr/>
            </a:lvl1pPr>
            <a:lvl2pPr marL="628650" indent="-271463">
              <a:buFont typeface="Calibri" pitchFamily="34" charset="0"/>
              <a:buChar char="•"/>
              <a:defRPr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ru-RU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316789" y="6578601"/>
            <a:ext cx="1395412" cy="2063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54849D-271E-47CA-BAE0-E1B882825792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Vishnyakova\Documents\2. FINEREADER GROUP\1. PDF Ftransformer 4.0 ВЫПУСК\Веб-вижуал\RU\5990r_PDFT+_ppt.jp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20229"/>
            <a:ext cx="9144000" cy="3636963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 userDrawn="1"/>
        </p:nvSpPr>
        <p:spPr>
          <a:xfrm>
            <a:off x="0" y="2492897"/>
            <a:ext cx="6732240" cy="1656183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0650" y="3368048"/>
            <a:ext cx="6271590" cy="735313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544" y="2492898"/>
            <a:ext cx="6264696" cy="878562"/>
          </a:xfrm>
        </p:spPr>
        <p:txBody>
          <a:bodyPr lIns="0" tIns="0" rIns="0" bIns="0" anchor="b">
            <a:normAutofit/>
          </a:bodyPr>
          <a:lstStyle>
            <a:lvl1pPr algn="l">
              <a:defRPr sz="48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</a:t>
            </a:r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lIns="0" rIns="0"/>
          <a:lstStyle/>
          <a:p>
            <a:r>
              <a:rPr lang="en-US" dirty="0" smtClean="0"/>
              <a:t>© Copyright 2013 ABBYY</a:t>
            </a:r>
            <a:endParaRPr lang="ru-RU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4103361"/>
            <a:ext cx="6732240" cy="45719"/>
          </a:xfrm>
          <a:prstGeom prst="rect">
            <a:avLst/>
          </a:prstGeom>
          <a:solidFill>
            <a:srgbClr val="C60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468312" y="5157192"/>
            <a:ext cx="3383607" cy="1080120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214174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Vishnyakova\Documents\2. FINEREADER GROUP\1. PDF Ftransformer 4.0 ВЫПУСК\Веб-вижуал\RU\5990r_PDFT+_ppt.jp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20229"/>
            <a:ext cx="9144000" cy="3636963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 userDrawn="1"/>
        </p:nvSpPr>
        <p:spPr>
          <a:xfrm>
            <a:off x="0" y="2492897"/>
            <a:ext cx="6732240" cy="1656183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0650" y="3368048"/>
            <a:ext cx="6271590" cy="735313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544" y="2492898"/>
            <a:ext cx="6264696" cy="878562"/>
          </a:xfrm>
        </p:spPr>
        <p:txBody>
          <a:bodyPr lIns="0" tIns="0" rIns="0" bIns="0" anchor="b">
            <a:normAutofit/>
          </a:bodyPr>
          <a:lstStyle>
            <a:lvl1pPr algn="l">
              <a:defRPr sz="48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</a:t>
            </a:r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lIns="0" rIns="0"/>
          <a:lstStyle/>
          <a:p>
            <a:r>
              <a:rPr lang="en-US" dirty="0" smtClean="0"/>
              <a:t>© Copyright 201</a:t>
            </a:r>
            <a:r>
              <a:rPr lang="ru-RU" dirty="0" smtClean="0"/>
              <a:t>7</a:t>
            </a:r>
            <a:r>
              <a:rPr lang="en-US" dirty="0" smtClean="0"/>
              <a:t> ABBYY</a:t>
            </a:r>
            <a:endParaRPr lang="ru-RU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4103361"/>
            <a:ext cx="6732240" cy="45719"/>
          </a:xfrm>
          <a:prstGeom prst="rect">
            <a:avLst/>
          </a:prstGeom>
          <a:solidFill>
            <a:srgbClr val="C60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468312" y="5157192"/>
            <a:ext cx="3383607" cy="1080120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52546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pter Separato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" y="1015559"/>
            <a:ext cx="9144000" cy="3637577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0" y="2492897"/>
            <a:ext cx="6732240" cy="1656183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Subtitle 2"/>
          <p:cNvSpPr>
            <a:spLocks noGrp="1"/>
          </p:cNvSpPr>
          <p:nvPr>
            <p:ph type="subTitle" idx="11" hasCustomPrompt="1"/>
          </p:nvPr>
        </p:nvSpPr>
        <p:spPr>
          <a:xfrm>
            <a:off x="460650" y="3368048"/>
            <a:ext cx="6271590" cy="735313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Product version</a:t>
            </a:r>
            <a:endParaRPr lang="ru-RU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0" y="4103361"/>
            <a:ext cx="6732240" cy="45719"/>
          </a:xfrm>
          <a:prstGeom prst="rect">
            <a:avLst/>
          </a:prstGeom>
          <a:solidFill>
            <a:srgbClr val="C60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68312" y="5157192"/>
            <a:ext cx="6263928" cy="342038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600"/>
              </a:spcBef>
              <a:buNone/>
              <a:defRPr sz="20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The Author Name</a:t>
            </a:r>
          </a:p>
        </p:txBody>
      </p:sp>
      <p:sp>
        <p:nvSpPr>
          <p:cNvPr id="21" name="Title 1"/>
          <p:cNvSpPr>
            <a:spLocks noGrp="1"/>
          </p:cNvSpPr>
          <p:nvPr>
            <p:ph type="ctrTitle" hasCustomPrompt="1"/>
          </p:nvPr>
        </p:nvSpPr>
        <p:spPr>
          <a:xfrm>
            <a:off x="476250" y="2489486"/>
            <a:ext cx="6264696" cy="878562"/>
          </a:xfrm>
        </p:spPr>
        <p:txBody>
          <a:bodyPr lIns="0" tIns="0" rIns="0" bIns="0" anchor="b">
            <a:normAutofit/>
          </a:bodyPr>
          <a:lstStyle>
            <a:lvl1pPr algn="l">
              <a:defRPr sz="48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Product Name</a:t>
            </a:r>
            <a:endParaRPr lang="ru-RU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3" hasCustomPrompt="1"/>
          </p:nvPr>
        </p:nvSpPr>
        <p:spPr>
          <a:xfrm>
            <a:off x="475740" y="5544235"/>
            <a:ext cx="6263928" cy="315035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600"/>
              </a:spcBef>
              <a:buNone/>
              <a:defRPr sz="20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ABBYY Office 2013</a:t>
            </a:r>
          </a:p>
        </p:txBody>
      </p:sp>
      <p:sp>
        <p:nvSpPr>
          <p:cNvPr id="23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452264" y="6453336"/>
            <a:ext cx="2895600" cy="293117"/>
          </a:xfrm>
        </p:spPr>
        <p:txBody>
          <a:bodyPr lIns="0" rIns="0"/>
          <a:lstStyle/>
          <a:p>
            <a:r>
              <a:rPr lang="en-US" dirty="0" smtClean="0"/>
              <a:t>Confidential             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© Copyright 2013 ABBYY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444119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hapter Separato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2492896"/>
            <a:ext cx="6732240" cy="1656183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Rectangle 8"/>
          <p:cNvSpPr/>
          <p:nvPr userDrawn="1"/>
        </p:nvSpPr>
        <p:spPr>
          <a:xfrm>
            <a:off x="0" y="4103360"/>
            <a:ext cx="6732240" cy="45720"/>
          </a:xfrm>
          <a:prstGeom prst="rect">
            <a:avLst/>
          </a:prstGeom>
          <a:solidFill>
            <a:srgbClr val="C60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67545" y="3212976"/>
            <a:ext cx="6264696" cy="936104"/>
          </a:xfrm>
        </p:spPr>
        <p:txBody>
          <a:bodyPr tIns="0" bIns="0" anchor="t">
            <a:normAutofit/>
          </a:bodyPr>
          <a:lstStyle>
            <a:lvl1pPr algn="l">
              <a:defRPr sz="4400" b="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Chapter title</a:t>
            </a:r>
            <a:endParaRPr lang="ru-RU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67545" y="2492895"/>
            <a:ext cx="6264695" cy="720080"/>
          </a:xfrm>
        </p:spPr>
        <p:txBody>
          <a:bodyPr tIns="0" bIns="0" anchor="b"/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The Name of the Product</a:t>
            </a:r>
          </a:p>
        </p:txBody>
      </p:sp>
    </p:spTree>
    <p:extLst>
      <p:ext uri="{BB962C8B-B14F-4D97-AF65-F5344CB8AC3E}">
        <p14:creationId xmlns:p14="http://schemas.microsoft.com/office/powerpoint/2010/main" val="27810403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65426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orm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08309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4305"/>
            <a:ext cx="9144000" cy="3636264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2492897"/>
            <a:ext cx="5247075" cy="1656183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0650" y="3368048"/>
            <a:ext cx="6559622" cy="735313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544" y="2492898"/>
            <a:ext cx="5004556" cy="878562"/>
          </a:xfrm>
        </p:spPr>
        <p:txBody>
          <a:bodyPr lIns="0" tIns="0" rIns="0" bIns="0" anchor="b">
            <a:normAutofit/>
          </a:bodyPr>
          <a:lstStyle>
            <a:lvl1pPr algn="l">
              <a:defRPr sz="48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</a:t>
            </a:r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lIns="0" rIns="0"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© Copyright 2015 ABBYY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 flipV="1">
            <a:off x="0" y="4149079"/>
            <a:ext cx="5247075" cy="45719"/>
          </a:xfrm>
          <a:prstGeom prst="rect">
            <a:avLst/>
          </a:prstGeom>
          <a:solidFill>
            <a:srgbClr val="C60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468312" y="5157192"/>
            <a:ext cx="3383607" cy="1080120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73221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DF transformer 3.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Vishnyakova\Desktop\visual.jp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15200"/>
            <a:ext cx="9144000" cy="3635010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 userDrawn="1"/>
        </p:nvSpPr>
        <p:spPr>
          <a:xfrm>
            <a:off x="0" y="2492898"/>
            <a:ext cx="7812360" cy="1610464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Subtitle 2"/>
          <p:cNvSpPr>
            <a:spLocks noGrp="1"/>
          </p:cNvSpPr>
          <p:nvPr>
            <p:ph type="subTitle" idx="11" hasCustomPrompt="1"/>
          </p:nvPr>
        </p:nvSpPr>
        <p:spPr>
          <a:xfrm>
            <a:off x="460650" y="3368048"/>
            <a:ext cx="7351710" cy="735313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Product version</a:t>
            </a:r>
            <a:endParaRPr lang="ru-RU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452264" y="6453336"/>
            <a:ext cx="2895600" cy="293117"/>
          </a:xfrm>
        </p:spPr>
        <p:txBody>
          <a:bodyPr lIns="0" rIns="0"/>
          <a:lstStyle/>
          <a:p>
            <a:r>
              <a:rPr lang="en-US" dirty="0" smtClean="0"/>
              <a:t>Confidential             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© Copyright 2013 ABBYY</a:t>
            </a:r>
          </a:p>
          <a:p>
            <a:endParaRPr lang="ru-RU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0" y="4103361"/>
            <a:ext cx="7812360" cy="45719"/>
          </a:xfrm>
          <a:prstGeom prst="rect">
            <a:avLst/>
          </a:prstGeom>
          <a:solidFill>
            <a:srgbClr val="C60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68312" y="5157192"/>
            <a:ext cx="6263928" cy="342038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600"/>
              </a:spcBef>
              <a:buNone/>
              <a:defRPr sz="20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The Author Name</a:t>
            </a:r>
          </a:p>
        </p:txBody>
      </p:sp>
      <p:sp>
        <p:nvSpPr>
          <p:cNvPr id="21" name="Title 1"/>
          <p:cNvSpPr>
            <a:spLocks noGrp="1"/>
          </p:cNvSpPr>
          <p:nvPr>
            <p:ph type="ctrTitle" hasCustomPrompt="1"/>
          </p:nvPr>
        </p:nvSpPr>
        <p:spPr>
          <a:xfrm>
            <a:off x="476250" y="2489486"/>
            <a:ext cx="7336110" cy="878562"/>
          </a:xfrm>
        </p:spPr>
        <p:txBody>
          <a:bodyPr lIns="0" tIns="0" rIns="0" bIns="0" anchor="b">
            <a:normAutofit/>
          </a:bodyPr>
          <a:lstStyle>
            <a:lvl1pPr algn="l">
              <a:defRPr sz="48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ABBYY PDF Transformer 3.0</a:t>
            </a:r>
            <a:endParaRPr lang="ru-RU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3" hasCustomPrompt="1"/>
          </p:nvPr>
        </p:nvSpPr>
        <p:spPr>
          <a:xfrm>
            <a:off x="475740" y="5544235"/>
            <a:ext cx="6263928" cy="315035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600"/>
              </a:spcBef>
              <a:buNone/>
              <a:defRPr sz="20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ABBYY Office 2013</a:t>
            </a:r>
          </a:p>
        </p:txBody>
      </p:sp>
    </p:spTree>
    <p:extLst>
      <p:ext uri="{BB962C8B-B14F-4D97-AF65-F5344CB8AC3E}">
        <p14:creationId xmlns:p14="http://schemas.microsoft.com/office/powerpoint/2010/main" val="35379042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252CE-8D2D-4C49-872A-05065F1BD663}" type="datetimeFigureOut">
              <a:rPr lang="ru-RU" smtClean="0"/>
              <a:t>29.05.2017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FE8D0-1397-4C5E-AF1F-6B8FA6A898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92836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252CE-8D2D-4C49-872A-05065F1BD663}" type="datetimeFigureOut">
              <a:rPr lang="ru-RU" smtClean="0"/>
              <a:t>29.05.2017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FE8D0-1397-4C5E-AF1F-6B8FA6A898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64875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252CE-8D2D-4C49-872A-05065F1BD663}" type="datetimeFigureOut">
              <a:rPr lang="ru-RU" smtClean="0"/>
              <a:t>29.05.2017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FE8D0-1397-4C5E-AF1F-6B8FA6A898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10240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252CE-8D2D-4C49-872A-05065F1BD663}" type="datetimeFigureOut">
              <a:rPr lang="ru-RU" smtClean="0"/>
              <a:t>29.05.2017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FE8D0-1397-4C5E-AF1F-6B8FA6A898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269285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252CE-8D2D-4C49-872A-05065F1BD663}" type="datetimeFigureOut">
              <a:rPr lang="ru-RU" smtClean="0"/>
              <a:t>29.05.2017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FE8D0-1397-4C5E-AF1F-6B8FA6A898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977227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252CE-8D2D-4C49-872A-05065F1BD663}" type="datetimeFigureOut">
              <a:rPr lang="ru-RU" smtClean="0"/>
              <a:t>29.05.2017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FE8D0-1397-4C5E-AF1F-6B8FA6A898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68756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252CE-8D2D-4C49-872A-05065F1BD663}" type="datetimeFigureOut">
              <a:rPr lang="ru-RU" smtClean="0"/>
              <a:t>29.05.2017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FE8D0-1397-4C5E-AF1F-6B8FA6A898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811106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252CE-8D2D-4C49-872A-05065F1BD663}" type="datetimeFigureOut">
              <a:rPr lang="ru-RU" smtClean="0"/>
              <a:t>29.05.2017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FE8D0-1397-4C5E-AF1F-6B8FA6A898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094887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252CE-8D2D-4C49-872A-05065F1BD663}" type="datetimeFigureOut">
              <a:rPr lang="ru-RU" smtClean="0"/>
              <a:t>29.05.2017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FE8D0-1397-4C5E-AF1F-6B8FA6A898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42573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252CE-8D2D-4C49-872A-05065F1BD663}" type="datetimeFigureOut">
              <a:rPr lang="ru-RU" smtClean="0"/>
              <a:t>29.05.2017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FE8D0-1397-4C5E-AF1F-6B8FA6A898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8114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siness Card R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\\Lingvo\Abbyy\Marketing Department\Product Management Group\Publishing Service\Deposit\5424r\for www\5424r_BCR_956x155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15200"/>
            <a:ext cx="9144001" cy="3635010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 userDrawn="1"/>
        </p:nvSpPr>
        <p:spPr>
          <a:xfrm>
            <a:off x="0" y="2492897"/>
            <a:ext cx="7790080" cy="1656183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Subtitle 2"/>
          <p:cNvSpPr>
            <a:spLocks noGrp="1"/>
          </p:cNvSpPr>
          <p:nvPr>
            <p:ph type="subTitle" idx="11" hasCustomPrompt="1"/>
          </p:nvPr>
        </p:nvSpPr>
        <p:spPr>
          <a:xfrm>
            <a:off x="460650" y="3368048"/>
            <a:ext cx="7350980" cy="735313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Product version</a:t>
            </a:r>
            <a:endParaRPr lang="ru-RU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452264" y="6453336"/>
            <a:ext cx="2895600" cy="293117"/>
          </a:xfrm>
        </p:spPr>
        <p:txBody>
          <a:bodyPr lIns="0" rIns="0"/>
          <a:lstStyle/>
          <a:p>
            <a:r>
              <a:rPr lang="en-US" dirty="0" smtClean="0"/>
              <a:t>Confidential             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© Copyright 2013 ABBYY</a:t>
            </a:r>
          </a:p>
          <a:p>
            <a:endParaRPr lang="ru-RU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0" y="4103361"/>
            <a:ext cx="7790080" cy="45719"/>
          </a:xfrm>
          <a:prstGeom prst="rect">
            <a:avLst/>
          </a:prstGeom>
          <a:solidFill>
            <a:srgbClr val="C60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68312" y="5157192"/>
            <a:ext cx="6263928" cy="342038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600"/>
              </a:spcBef>
              <a:buNone/>
              <a:defRPr sz="20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The Author Name</a:t>
            </a:r>
          </a:p>
        </p:txBody>
      </p:sp>
      <p:sp>
        <p:nvSpPr>
          <p:cNvPr id="21" name="Title 1"/>
          <p:cNvSpPr>
            <a:spLocks noGrp="1"/>
          </p:cNvSpPr>
          <p:nvPr>
            <p:ph type="ctrTitle" hasCustomPrompt="1"/>
          </p:nvPr>
        </p:nvSpPr>
        <p:spPr>
          <a:xfrm>
            <a:off x="476250" y="2489486"/>
            <a:ext cx="7336110" cy="878562"/>
          </a:xfrm>
        </p:spPr>
        <p:txBody>
          <a:bodyPr lIns="0" tIns="0" rIns="0" bIns="0" anchor="b">
            <a:normAutofit/>
          </a:bodyPr>
          <a:lstStyle>
            <a:lvl1pPr algn="l">
              <a:defRPr sz="48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ABBYY Business Card Reader</a:t>
            </a:r>
            <a:endParaRPr lang="ru-RU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3" hasCustomPrompt="1"/>
          </p:nvPr>
        </p:nvSpPr>
        <p:spPr>
          <a:xfrm>
            <a:off x="475740" y="5544235"/>
            <a:ext cx="6263928" cy="315035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600"/>
              </a:spcBef>
              <a:buNone/>
              <a:defRPr sz="20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ABBYY Office 2013</a:t>
            </a:r>
          </a:p>
        </p:txBody>
      </p:sp>
    </p:spTree>
    <p:extLst>
      <p:ext uri="{BB962C8B-B14F-4D97-AF65-F5344CB8AC3E}">
        <p14:creationId xmlns:p14="http://schemas.microsoft.com/office/powerpoint/2010/main" val="35379042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252CE-8D2D-4C49-872A-05065F1BD663}" type="datetimeFigureOut">
              <a:rPr lang="ru-RU" smtClean="0"/>
              <a:t>29.05.2017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FE8D0-1397-4C5E-AF1F-6B8FA6A898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570912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eReader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" y="1015559"/>
            <a:ext cx="9144000" cy="3637577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0" y="2492897"/>
            <a:ext cx="7790080" cy="1656183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Subtitle 2"/>
          <p:cNvSpPr>
            <a:spLocks noGrp="1"/>
          </p:cNvSpPr>
          <p:nvPr>
            <p:ph type="subTitle" idx="11"/>
          </p:nvPr>
        </p:nvSpPr>
        <p:spPr>
          <a:xfrm>
            <a:off x="460650" y="3368048"/>
            <a:ext cx="7350980" cy="735313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ru-RU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0" y="4103361"/>
            <a:ext cx="7790080" cy="45719"/>
          </a:xfrm>
          <a:prstGeom prst="rect">
            <a:avLst/>
          </a:prstGeom>
          <a:solidFill>
            <a:srgbClr val="C60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68312" y="5157192"/>
            <a:ext cx="6263928" cy="342038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600"/>
              </a:spcBef>
              <a:buNone/>
              <a:defRPr sz="20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The Author Name</a:t>
            </a:r>
          </a:p>
        </p:txBody>
      </p:sp>
      <p:sp>
        <p:nvSpPr>
          <p:cNvPr id="21" name="Title 1"/>
          <p:cNvSpPr>
            <a:spLocks noGrp="1"/>
          </p:cNvSpPr>
          <p:nvPr>
            <p:ph type="ctrTitle" hasCustomPrompt="1"/>
          </p:nvPr>
        </p:nvSpPr>
        <p:spPr>
          <a:xfrm>
            <a:off x="476250" y="2489486"/>
            <a:ext cx="7336110" cy="878562"/>
          </a:xfrm>
        </p:spPr>
        <p:txBody>
          <a:bodyPr lIns="0" tIns="0" rIns="0" bIns="0" anchor="b">
            <a:normAutofit/>
          </a:bodyPr>
          <a:lstStyle>
            <a:lvl1pPr algn="l">
              <a:defRPr sz="48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ABBYY FineReader 11</a:t>
            </a:r>
            <a:endParaRPr lang="ru-RU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3" hasCustomPrompt="1"/>
          </p:nvPr>
        </p:nvSpPr>
        <p:spPr>
          <a:xfrm>
            <a:off x="475740" y="5544235"/>
            <a:ext cx="6263928" cy="315035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600"/>
              </a:spcBef>
              <a:buNone/>
              <a:defRPr sz="20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ABBYY Office 2013</a:t>
            </a:r>
          </a:p>
        </p:txBody>
      </p:sp>
      <p:sp>
        <p:nvSpPr>
          <p:cNvPr id="23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452264" y="6453336"/>
            <a:ext cx="2895600" cy="293117"/>
          </a:xfrm>
        </p:spPr>
        <p:txBody>
          <a:bodyPr lIns="0" rIns="0"/>
          <a:lstStyle/>
          <a:p>
            <a:r>
              <a:rPr lang="en-US" dirty="0" smtClean="0"/>
              <a:t>Confidential             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© Copyright 2013 ABBYY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58637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eReader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lingvo\Abbyy\Marketing Department\Product Management Group\Publishing Service\Deposit\Corporate Design\Brand_Book\ABBYY BrandBook_2013\Presentation\Product Presentation\Background for Product Presentation\Small Size 1252x498\FR12_1252x498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" y="997358"/>
            <a:ext cx="9143998" cy="363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 userDrawn="1"/>
        </p:nvSpPr>
        <p:spPr>
          <a:xfrm>
            <a:off x="0" y="4103361"/>
            <a:ext cx="6728346" cy="59206"/>
          </a:xfrm>
          <a:prstGeom prst="rect">
            <a:avLst/>
          </a:prstGeom>
          <a:solidFill>
            <a:srgbClr val="C60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68312" y="5157192"/>
            <a:ext cx="6263928" cy="342038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600"/>
              </a:spcBef>
              <a:buNone/>
              <a:defRPr sz="20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The Author Name</a:t>
            </a:r>
          </a:p>
        </p:txBody>
      </p:sp>
      <p:sp>
        <p:nvSpPr>
          <p:cNvPr id="11" name="Rectangle 12"/>
          <p:cNvSpPr/>
          <p:nvPr userDrawn="1"/>
        </p:nvSpPr>
        <p:spPr>
          <a:xfrm>
            <a:off x="0" y="2492897"/>
            <a:ext cx="6732240" cy="1656183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3" hasCustomPrompt="1"/>
          </p:nvPr>
        </p:nvSpPr>
        <p:spPr>
          <a:xfrm>
            <a:off x="475740" y="5544235"/>
            <a:ext cx="6263928" cy="315035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600"/>
              </a:spcBef>
              <a:buNone/>
              <a:defRPr sz="20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ABBYY Office 2013</a:t>
            </a:r>
          </a:p>
        </p:txBody>
      </p:sp>
      <p:sp>
        <p:nvSpPr>
          <p:cNvPr id="23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452264" y="6453336"/>
            <a:ext cx="2895600" cy="293117"/>
          </a:xfrm>
        </p:spPr>
        <p:txBody>
          <a:bodyPr lIns="0" rIns="0"/>
          <a:lstStyle/>
          <a:p>
            <a:r>
              <a:rPr lang="en-US" dirty="0" smtClean="0"/>
              <a:t>Confidential             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© Copyright 2017 ABBYY</a:t>
            </a:r>
          </a:p>
          <a:p>
            <a:endParaRPr lang="ru-RU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1"/>
          </p:nvPr>
        </p:nvSpPr>
        <p:spPr>
          <a:xfrm>
            <a:off x="460650" y="3368048"/>
            <a:ext cx="6267696" cy="735313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ru-RU" dirty="0"/>
          </a:p>
        </p:txBody>
      </p:sp>
      <p:sp>
        <p:nvSpPr>
          <p:cNvPr id="21" name="Title 1"/>
          <p:cNvSpPr>
            <a:spLocks noGrp="1"/>
          </p:cNvSpPr>
          <p:nvPr>
            <p:ph type="ctrTitle" hasCustomPrompt="1"/>
          </p:nvPr>
        </p:nvSpPr>
        <p:spPr>
          <a:xfrm>
            <a:off x="476250" y="2489486"/>
            <a:ext cx="6255990" cy="878562"/>
          </a:xfrm>
        </p:spPr>
        <p:txBody>
          <a:bodyPr lIns="0" tIns="0" rIns="0" bIns="0" anchor="b">
            <a:normAutofit/>
          </a:bodyPr>
          <a:lstStyle>
            <a:lvl1pPr algn="l">
              <a:defRPr sz="48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ABBYY FineReader 1</a:t>
            </a:r>
            <a:r>
              <a:rPr lang="ru-RU" dirty="0" smtClean="0"/>
              <a:t>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0698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ngv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msk\DavWWWRoot\ru\marcom\pm\Documents\Public\Brand Book Update 2013\Presentations\Product Presentation\Background for Product Presentation\4208e_LingvoDictionary_3562x1417.jp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015200"/>
            <a:ext cx="9144000" cy="3635010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 userDrawn="1"/>
        </p:nvSpPr>
        <p:spPr>
          <a:xfrm>
            <a:off x="0" y="2492897"/>
            <a:ext cx="7790080" cy="1656183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Subtitle 2"/>
          <p:cNvSpPr>
            <a:spLocks noGrp="1"/>
          </p:cNvSpPr>
          <p:nvPr>
            <p:ph type="subTitle" idx="11" hasCustomPrompt="1"/>
          </p:nvPr>
        </p:nvSpPr>
        <p:spPr>
          <a:xfrm>
            <a:off x="460650" y="3368048"/>
            <a:ext cx="7350980" cy="735313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Product version</a:t>
            </a:r>
            <a:endParaRPr lang="ru-RU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452264" y="6453336"/>
            <a:ext cx="2895600" cy="293117"/>
          </a:xfrm>
        </p:spPr>
        <p:txBody>
          <a:bodyPr lIns="0" rIns="0"/>
          <a:lstStyle/>
          <a:p>
            <a:r>
              <a:rPr lang="en-US" dirty="0" smtClean="0"/>
              <a:t>Confidential             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© Copyright 2013 ABBYY</a:t>
            </a:r>
          </a:p>
          <a:p>
            <a:endParaRPr lang="ru-RU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0" y="4103361"/>
            <a:ext cx="7790080" cy="45719"/>
          </a:xfrm>
          <a:prstGeom prst="rect">
            <a:avLst/>
          </a:prstGeom>
          <a:solidFill>
            <a:srgbClr val="C60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68312" y="5157192"/>
            <a:ext cx="6263928" cy="342038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600"/>
              </a:spcBef>
              <a:buNone/>
              <a:defRPr sz="20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The Author Name</a:t>
            </a:r>
          </a:p>
        </p:txBody>
      </p:sp>
      <p:sp>
        <p:nvSpPr>
          <p:cNvPr id="21" name="Title 1"/>
          <p:cNvSpPr>
            <a:spLocks noGrp="1"/>
          </p:cNvSpPr>
          <p:nvPr>
            <p:ph type="ctrTitle" hasCustomPrompt="1"/>
          </p:nvPr>
        </p:nvSpPr>
        <p:spPr>
          <a:xfrm>
            <a:off x="476250" y="2489486"/>
            <a:ext cx="7336110" cy="878562"/>
          </a:xfrm>
        </p:spPr>
        <p:txBody>
          <a:bodyPr lIns="0" tIns="0" rIns="0" bIns="0" anchor="b">
            <a:normAutofit/>
          </a:bodyPr>
          <a:lstStyle>
            <a:lvl1pPr algn="l">
              <a:defRPr sz="48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ABBYY Lingvo x5*</a:t>
            </a:r>
            <a:endParaRPr lang="ru-RU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3" hasCustomPrompt="1"/>
          </p:nvPr>
        </p:nvSpPr>
        <p:spPr>
          <a:xfrm>
            <a:off x="475740" y="5544235"/>
            <a:ext cx="6263928" cy="315035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600"/>
              </a:spcBef>
              <a:buNone/>
              <a:defRPr sz="20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ABBYY Office 2013</a:t>
            </a:r>
          </a:p>
        </p:txBody>
      </p:sp>
    </p:spTree>
    <p:extLst>
      <p:ext uri="{BB962C8B-B14F-4D97-AF65-F5344CB8AC3E}">
        <p14:creationId xmlns:p14="http://schemas.microsoft.com/office/powerpoint/2010/main" val="3512496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DF transformer 3.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Vishnyakova\Desktop\visual.jp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15200"/>
            <a:ext cx="9144000" cy="3635010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 userDrawn="1"/>
        </p:nvSpPr>
        <p:spPr>
          <a:xfrm>
            <a:off x="0" y="2492898"/>
            <a:ext cx="7812360" cy="1610464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Subtitle 2"/>
          <p:cNvSpPr>
            <a:spLocks noGrp="1"/>
          </p:cNvSpPr>
          <p:nvPr>
            <p:ph type="subTitle" idx="11" hasCustomPrompt="1"/>
          </p:nvPr>
        </p:nvSpPr>
        <p:spPr>
          <a:xfrm>
            <a:off x="460650" y="3368048"/>
            <a:ext cx="7351710" cy="735313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Product version</a:t>
            </a:r>
            <a:endParaRPr lang="ru-RU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452264" y="6453336"/>
            <a:ext cx="2895600" cy="293117"/>
          </a:xfrm>
        </p:spPr>
        <p:txBody>
          <a:bodyPr lIns="0" rIns="0"/>
          <a:lstStyle/>
          <a:p>
            <a:r>
              <a:rPr lang="en-US" dirty="0" smtClean="0"/>
              <a:t>Confidential             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© Copyright 2013 ABBYY</a:t>
            </a:r>
          </a:p>
          <a:p>
            <a:endParaRPr lang="ru-RU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0" y="4103361"/>
            <a:ext cx="7812360" cy="45719"/>
          </a:xfrm>
          <a:prstGeom prst="rect">
            <a:avLst/>
          </a:prstGeom>
          <a:solidFill>
            <a:srgbClr val="C60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68312" y="5157192"/>
            <a:ext cx="6263928" cy="342038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600"/>
              </a:spcBef>
              <a:buNone/>
              <a:defRPr sz="20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The Author Name</a:t>
            </a:r>
          </a:p>
        </p:txBody>
      </p:sp>
      <p:sp>
        <p:nvSpPr>
          <p:cNvPr id="21" name="Title 1"/>
          <p:cNvSpPr>
            <a:spLocks noGrp="1"/>
          </p:cNvSpPr>
          <p:nvPr>
            <p:ph type="ctrTitle" hasCustomPrompt="1"/>
          </p:nvPr>
        </p:nvSpPr>
        <p:spPr>
          <a:xfrm>
            <a:off x="476250" y="2489486"/>
            <a:ext cx="7336110" cy="878562"/>
          </a:xfrm>
        </p:spPr>
        <p:txBody>
          <a:bodyPr lIns="0" tIns="0" rIns="0" bIns="0" anchor="b">
            <a:normAutofit/>
          </a:bodyPr>
          <a:lstStyle>
            <a:lvl1pPr algn="l">
              <a:defRPr sz="48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ABBYY PDF Transformer 3.0</a:t>
            </a:r>
            <a:endParaRPr lang="ru-RU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3" hasCustomPrompt="1"/>
          </p:nvPr>
        </p:nvSpPr>
        <p:spPr>
          <a:xfrm>
            <a:off x="475740" y="5544235"/>
            <a:ext cx="6263928" cy="315035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600"/>
              </a:spcBef>
              <a:buNone/>
              <a:defRPr sz="20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ABBYY Office 2013</a:t>
            </a:r>
          </a:p>
        </p:txBody>
      </p:sp>
    </p:spTree>
    <p:extLst>
      <p:ext uri="{BB962C8B-B14F-4D97-AF65-F5344CB8AC3E}">
        <p14:creationId xmlns:p14="http://schemas.microsoft.com/office/powerpoint/2010/main" val="10179294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siness Card R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\\Lingvo\Abbyy\Marketing Department\Product Management Group\Publishing Service\Deposit\5424r\for www\5424r_BCR_956x155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15200"/>
            <a:ext cx="9144001" cy="3635010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 userDrawn="1"/>
        </p:nvSpPr>
        <p:spPr>
          <a:xfrm>
            <a:off x="0" y="2492897"/>
            <a:ext cx="7790080" cy="1656183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Subtitle 2"/>
          <p:cNvSpPr>
            <a:spLocks noGrp="1"/>
          </p:cNvSpPr>
          <p:nvPr>
            <p:ph type="subTitle" idx="11" hasCustomPrompt="1"/>
          </p:nvPr>
        </p:nvSpPr>
        <p:spPr>
          <a:xfrm>
            <a:off x="460650" y="3368048"/>
            <a:ext cx="7350980" cy="735313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Product version</a:t>
            </a:r>
            <a:endParaRPr lang="ru-RU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452264" y="6453336"/>
            <a:ext cx="2895600" cy="293117"/>
          </a:xfrm>
        </p:spPr>
        <p:txBody>
          <a:bodyPr lIns="0" rIns="0"/>
          <a:lstStyle/>
          <a:p>
            <a:r>
              <a:rPr lang="en-US" dirty="0" smtClean="0"/>
              <a:t>Confidential             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© Copyright 2013 ABBYY</a:t>
            </a:r>
          </a:p>
          <a:p>
            <a:endParaRPr lang="ru-RU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0" y="4103361"/>
            <a:ext cx="7790080" cy="45719"/>
          </a:xfrm>
          <a:prstGeom prst="rect">
            <a:avLst/>
          </a:prstGeom>
          <a:solidFill>
            <a:srgbClr val="C60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68312" y="5157192"/>
            <a:ext cx="6263928" cy="342038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600"/>
              </a:spcBef>
              <a:buNone/>
              <a:defRPr sz="20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The Author Name</a:t>
            </a:r>
          </a:p>
        </p:txBody>
      </p:sp>
      <p:sp>
        <p:nvSpPr>
          <p:cNvPr id="21" name="Title 1"/>
          <p:cNvSpPr>
            <a:spLocks noGrp="1"/>
          </p:cNvSpPr>
          <p:nvPr>
            <p:ph type="ctrTitle" hasCustomPrompt="1"/>
          </p:nvPr>
        </p:nvSpPr>
        <p:spPr>
          <a:xfrm>
            <a:off x="476250" y="2489486"/>
            <a:ext cx="7336110" cy="878562"/>
          </a:xfrm>
        </p:spPr>
        <p:txBody>
          <a:bodyPr lIns="0" tIns="0" rIns="0" bIns="0" anchor="b">
            <a:normAutofit/>
          </a:bodyPr>
          <a:lstStyle>
            <a:lvl1pPr algn="l">
              <a:defRPr sz="48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ABBYY Business Card Reader</a:t>
            </a:r>
            <a:endParaRPr lang="ru-RU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3" hasCustomPrompt="1"/>
          </p:nvPr>
        </p:nvSpPr>
        <p:spPr>
          <a:xfrm>
            <a:off x="475740" y="5544235"/>
            <a:ext cx="6263928" cy="315035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600"/>
              </a:spcBef>
              <a:buNone/>
              <a:defRPr sz="20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ABBYY Office 2013</a:t>
            </a:r>
          </a:p>
        </p:txBody>
      </p:sp>
    </p:spTree>
    <p:extLst>
      <p:ext uri="{BB962C8B-B14F-4D97-AF65-F5344CB8AC3E}">
        <p14:creationId xmlns:p14="http://schemas.microsoft.com/office/powerpoint/2010/main" val="12946375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2"/>
          <a:stretch/>
        </p:blipFill>
        <p:spPr>
          <a:xfrm>
            <a:off x="16789" y="1256477"/>
            <a:ext cx="9130457" cy="5601523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2492897"/>
            <a:ext cx="6732240" cy="1656183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0650" y="3368048"/>
            <a:ext cx="6271590" cy="735313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Standard / Business / Enterprise</a:t>
            </a:r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67544" y="2492898"/>
            <a:ext cx="6264696" cy="878562"/>
          </a:xfrm>
        </p:spPr>
        <p:txBody>
          <a:bodyPr lIns="0" tIns="0" rIns="0" bIns="0" anchor="b">
            <a:normAutofit/>
          </a:bodyPr>
          <a:lstStyle>
            <a:lvl1pPr algn="l">
              <a:defRPr sz="48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ABBYY FineReader 14</a:t>
            </a:r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lIns="0" rIns="0"/>
          <a:lstStyle/>
          <a:p>
            <a:r>
              <a:rPr lang="en-US" dirty="0" smtClean="0"/>
              <a:t>© Copyright 2013 ABBYY</a:t>
            </a:r>
            <a:endParaRPr lang="ru-RU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4103361"/>
            <a:ext cx="6732240" cy="45719"/>
          </a:xfrm>
          <a:prstGeom prst="rect">
            <a:avLst/>
          </a:prstGeom>
          <a:solidFill>
            <a:srgbClr val="C60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468312" y="5157192"/>
            <a:ext cx="3383607" cy="1080120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5509101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итель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2492896"/>
            <a:ext cx="6732240" cy="1656183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Rectangle 8"/>
          <p:cNvSpPr/>
          <p:nvPr userDrawn="1"/>
        </p:nvSpPr>
        <p:spPr>
          <a:xfrm>
            <a:off x="0" y="4103360"/>
            <a:ext cx="6732240" cy="45720"/>
          </a:xfrm>
          <a:prstGeom prst="rect">
            <a:avLst/>
          </a:prstGeom>
          <a:solidFill>
            <a:srgbClr val="C60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67545" y="3212976"/>
            <a:ext cx="6264696" cy="936104"/>
          </a:xfrm>
        </p:spPr>
        <p:txBody>
          <a:bodyPr tIns="0" bIns="0" anchor="t">
            <a:normAutofit/>
          </a:bodyPr>
          <a:lstStyle>
            <a:lvl1pPr algn="l">
              <a:defRPr sz="4400" b="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Chapter title</a:t>
            </a:r>
            <a:endParaRPr lang="ru-RU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67545" y="2492895"/>
            <a:ext cx="6264695" cy="720080"/>
          </a:xfrm>
        </p:spPr>
        <p:txBody>
          <a:bodyPr tIns="0" bIns="0" anchor="b"/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The Name of the Product</a:t>
            </a:r>
          </a:p>
        </p:txBody>
      </p:sp>
    </p:spTree>
    <p:extLst>
      <p:ext uri="{BB962C8B-B14F-4D97-AF65-F5344CB8AC3E}">
        <p14:creationId xmlns:p14="http://schemas.microsoft.com/office/powerpoint/2010/main" val="36042630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hapter Separato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1763816"/>
            <a:ext cx="6732240" cy="2385264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Rectangle 8"/>
          <p:cNvSpPr/>
          <p:nvPr userDrawn="1"/>
        </p:nvSpPr>
        <p:spPr>
          <a:xfrm>
            <a:off x="0" y="4103360"/>
            <a:ext cx="6732240" cy="45720"/>
          </a:xfrm>
          <a:prstGeom prst="rect">
            <a:avLst/>
          </a:prstGeom>
          <a:solidFill>
            <a:srgbClr val="C60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67545" y="2483896"/>
            <a:ext cx="6264696" cy="1656184"/>
          </a:xfrm>
        </p:spPr>
        <p:txBody>
          <a:bodyPr tIns="0" bIns="0" anchor="t">
            <a:normAutofit/>
          </a:bodyPr>
          <a:lstStyle>
            <a:lvl1pPr algn="l">
              <a:defRPr sz="4400" b="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Chapter title </a:t>
            </a:r>
            <a:br>
              <a:rPr lang="en-US" dirty="0" smtClean="0"/>
            </a:br>
            <a:r>
              <a:rPr lang="en-US" dirty="0" smtClean="0"/>
              <a:t>large</a:t>
            </a:r>
            <a:endParaRPr lang="ru-RU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67545" y="1763815"/>
            <a:ext cx="6264695" cy="720080"/>
          </a:xfrm>
        </p:spPr>
        <p:txBody>
          <a:bodyPr tIns="0" bIns="0" anchor="b"/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The Name of the Product</a:t>
            </a:r>
          </a:p>
        </p:txBody>
      </p:sp>
    </p:spTree>
    <p:extLst>
      <p:ext uri="{BB962C8B-B14F-4D97-AF65-F5344CB8AC3E}">
        <p14:creationId xmlns:p14="http://schemas.microsoft.com/office/powerpoint/2010/main" val="22083310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8314" y="368240"/>
            <a:ext cx="7427913" cy="1188552"/>
          </a:xfrm>
        </p:spPr>
        <p:txBody>
          <a:bodyPr anchor="t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Slide Title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00200"/>
            <a:ext cx="8218488" cy="4853136"/>
          </a:xfrm>
        </p:spPr>
        <p:txBody>
          <a:bodyPr>
            <a:noAutofit/>
          </a:bodyPr>
          <a:lstStyle>
            <a:lvl1pPr marL="342900" indent="-342900">
              <a:spcAft>
                <a:spcPts val="200"/>
              </a:spcAft>
              <a:buFont typeface="Calibri" pitchFamily="34" charset="0"/>
              <a:buChar char="•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28650" indent="-271463">
              <a:spcBef>
                <a:spcPts val="400"/>
              </a:spcBef>
              <a:buFont typeface="Calibri" pitchFamily="34" charset="0"/>
              <a:buChar char="•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947496" y="6456514"/>
            <a:ext cx="1728192" cy="288032"/>
          </a:xfrm>
        </p:spPr>
        <p:txBody>
          <a:bodyPr/>
          <a:lstStyle/>
          <a:p>
            <a:fld id="{7C64A3CC-9215-4D44-A91D-3C56E408671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081235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итель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2492896"/>
            <a:ext cx="6732240" cy="1656183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Rectangle 8"/>
          <p:cNvSpPr/>
          <p:nvPr userDrawn="1"/>
        </p:nvSpPr>
        <p:spPr>
          <a:xfrm>
            <a:off x="0" y="4103360"/>
            <a:ext cx="6732240" cy="45720"/>
          </a:xfrm>
          <a:prstGeom prst="rect">
            <a:avLst/>
          </a:prstGeom>
          <a:solidFill>
            <a:srgbClr val="C60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67545" y="3212976"/>
            <a:ext cx="6264696" cy="936104"/>
          </a:xfrm>
        </p:spPr>
        <p:txBody>
          <a:bodyPr tIns="0" bIns="0" anchor="t">
            <a:normAutofit/>
          </a:bodyPr>
          <a:lstStyle>
            <a:lvl1pPr algn="l">
              <a:defRPr sz="4400" b="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Chapter title</a:t>
            </a:r>
            <a:endParaRPr lang="ru-RU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67545" y="2492895"/>
            <a:ext cx="6264695" cy="720080"/>
          </a:xfrm>
        </p:spPr>
        <p:txBody>
          <a:bodyPr tIns="0" bIns="0" anchor="b"/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The Name of the Product</a:t>
            </a:r>
          </a:p>
        </p:txBody>
      </p:sp>
    </p:spTree>
    <p:extLst>
      <p:ext uri="{BB962C8B-B14F-4D97-AF65-F5344CB8AC3E}">
        <p14:creationId xmlns:p14="http://schemas.microsoft.com/office/powerpoint/2010/main" val="10715522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hapter Separato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" y="1015559"/>
            <a:ext cx="9144000" cy="3637577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0" y="2492897"/>
            <a:ext cx="6732240" cy="1656183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Subtitle 2"/>
          <p:cNvSpPr>
            <a:spLocks noGrp="1"/>
          </p:cNvSpPr>
          <p:nvPr>
            <p:ph type="subTitle" idx="11" hasCustomPrompt="1"/>
          </p:nvPr>
        </p:nvSpPr>
        <p:spPr>
          <a:xfrm>
            <a:off x="460650" y="3368048"/>
            <a:ext cx="6271590" cy="735313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 smtClean="0"/>
              <a:t>Abbyy</a:t>
            </a:r>
            <a:r>
              <a:rPr lang="en-US" dirty="0" smtClean="0"/>
              <a:t> Office</a:t>
            </a:r>
            <a:endParaRPr lang="ru-RU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0" y="4103361"/>
            <a:ext cx="6732240" cy="45719"/>
          </a:xfrm>
          <a:prstGeom prst="rect">
            <a:avLst/>
          </a:prstGeom>
          <a:solidFill>
            <a:srgbClr val="C60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itle 1"/>
          <p:cNvSpPr>
            <a:spLocks noGrp="1"/>
          </p:cNvSpPr>
          <p:nvPr>
            <p:ph type="ctrTitle" hasCustomPrompt="1"/>
          </p:nvPr>
        </p:nvSpPr>
        <p:spPr>
          <a:xfrm>
            <a:off x="476250" y="2489486"/>
            <a:ext cx="6264696" cy="878562"/>
          </a:xfrm>
        </p:spPr>
        <p:txBody>
          <a:bodyPr lIns="0" tIns="0" rIns="0" bIns="0" anchor="b">
            <a:normAutofit/>
          </a:bodyPr>
          <a:lstStyle>
            <a:lvl1pPr algn="l">
              <a:defRPr sz="48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Contacts</a:t>
            </a:r>
            <a:endParaRPr lang="ru-RU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3" hasCustomPrompt="1"/>
          </p:nvPr>
        </p:nvSpPr>
        <p:spPr>
          <a:xfrm>
            <a:off x="475740" y="4869160"/>
            <a:ext cx="6263928" cy="1710190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600"/>
              </a:spcBef>
              <a:buNone/>
              <a:defRPr sz="1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err="1" smtClean="0"/>
              <a:t>Adress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575279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акты Обще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2492897"/>
            <a:ext cx="6732240" cy="1656183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Subtitle 2"/>
          <p:cNvSpPr>
            <a:spLocks noGrp="1"/>
          </p:cNvSpPr>
          <p:nvPr>
            <p:ph type="subTitle" idx="11" hasCustomPrompt="1"/>
          </p:nvPr>
        </p:nvSpPr>
        <p:spPr>
          <a:xfrm>
            <a:off x="460650" y="3368048"/>
            <a:ext cx="6271590" cy="735313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 smtClean="0"/>
              <a:t>Abbyy</a:t>
            </a:r>
            <a:r>
              <a:rPr lang="en-US" dirty="0" smtClean="0"/>
              <a:t> Office</a:t>
            </a:r>
            <a:endParaRPr lang="ru-RU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0" y="4103361"/>
            <a:ext cx="6732240" cy="45719"/>
          </a:xfrm>
          <a:prstGeom prst="rect">
            <a:avLst/>
          </a:prstGeom>
          <a:solidFill>
            <a:srgbClr val="C60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itle 1"/>
          <p:cNvSpPr>
            <a:spLocks noGrp="1"/>
          </p:cNvSpPr>
          <p:nvPr>
            <p:ph type="ctrTitle" hasCustomPrompt="1"/>
          </p:nvPr>
        </p:nvSpPr>
        <p:spPr>
          <a:xfrm>
            <a:off x="476250" y="2489486"/>
            <a:ext cx="6264696" cy="878562"/>
          </a:xfrm>
        </p:spPr>
        <p:txBody>
          <a:bodyPr lIns="0" tIns="0" rIns="0" bIns="0" anchor="b">
            <a:normAutofit/>
          </a:bodyPr>
          <a:lstStyle>
            <a:lvl1pPr algn="l">
              <a:defRPr sz="48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Contacts</a:t>
            </a:r>
            <a:endParaRPr lang="ru-RU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3" hasCustomPrompt="1"/>
          </p:nvPr>
        </p:nvSpPr>
        <p:spPr>
          <a:xfrm>
            <a:off x="475740" y="4869160"/>
            <a:ext cx="6263928" cy="1710190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600"/>
              </a:spcBef>
              <a:buNone/>
              <a:defRPr sz="1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err="1" smtClean="0"/>
              <a:t>Adress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119098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7544" y="548680"/>
            <a:ext cx="3665489" cy="4320480"/>
          </a:xfrm>
        </p:spPr>
        <p:txBody>
          <a:bodyPr anchor="t"/>
          <a:lstStyle>
            <a:lvl1pPr algn="l">
              <a:defRPr sz="4000" b="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Slide title</a:t>
            </a:r>
            <a:endParaRPr lang="ru-RU" dirty="0"/>
          </a:p>
        </p:txBody>
      </p:sp>
      <p:sp>
        <p:nvSpPr>
          <p:cNvPr id="4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4133034" y="1268760"/>
            <a:ext cx="4542655" cy="5400328"/>
          </a:xfrm>
        </p:spPr>
        <p:txBody>
          <a:bodyPr/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164288" y="6453336"/>
            <a:ext cx="1728192" cy="288032"/>
          </a:xfrm>
        </p:spPr>
        <p:txBody>
          <a:bodyPr/>
          <a:lstStyle/>
          <a:p>
            <a:fld id="{7C64A3CC-9215-4D44-A91D-3C56E408671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1442" y="6456514"/>
            <a:ext cx="1662286" cy="365125"/>
          </a:xfrm>
          <a:prstGeom prst="rect">
            <a:avLst/>
          </a:prstGeom>
        </p:spPr>
        <p:txBody>
          <a:bodyPr vert="horz" lIns="0" tIns="45720" rIns="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Confidential </a:t>
            </a:r>
          </a:p>
        </p:txBody>
      </p:sp>
    </p:spTree>
    <p:extLst>
      <p:ext uri="{BB962C8B-B14F-4D97-AF65-F5344CB8AC3E}">
        <p14:creationId xmlns:p14="http://schemas.microsoft.com/office/powerpoint/2010/main" val="16434084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7547" y="1988842"/>
            <a:ext cx="7200801" cy="3780135"/>
          </a:xfrm>
        </p:spPr>
        <p:txBody>
          <a:bodyPr anchor="t"/>
          <a:lstStyle>
            <a:lvl1pPr algn="l">
              <a:defRPr sz="4000" b="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Slide title</a:t>
            </a:r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67547" y="1268760"/>
            <a:ext cx="7200801" cy="720080"/>
          </a:xfrm>
        </p:spPr>
        <p:txBody>
          <a:bodyPr anchor="b"/>
          <a:lstStyle>
            <a:lvl1pPr marL="0" indent="0">
              <a:buNone/>
              <a:defRPr sz="20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Slide subtitle</a:t>
            </a: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164288" y="6453336"/>
            <a:ext cx="1728192" cy="288032"/>
          </a:xfrm>
        </p:spPr>
        <p:txBody>
          <a:bodyPr/>
          <a:lstStyle/>
          <a:p>
            <a:fld id="{7C64A3CC-9215-4D44-A91D-3C56E408671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1442" y="6456514"/>
            <a:ext cx="1662286" cy="365125"/>
          </a:xfrm>
          <a:prstGeom prst="rect">
            <a:avLst/>
          </a:prstGeom>
        </p:spPr>
        <p:txBody>
          <a:bodyPr vert="horz" lIns="0" tIns="45720" rIns="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Confidential </a:t>
            </a:r>
          </a:p>
        </p:txBody>
      </p:sp>
    </p:spTree>
    <p:extLst>
      <p:ext uri="{BB962C8B-B14F-4D97-AF65-F5344CB8AC3E}">
        <p14:creationId xmlns:p14="http://schemas.microsoft.com/office/powerpoint/2010/main" val="9695596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7545" y="332656"/>
            <a:ext cx="4320481" cy="3096344"/>
          </a:xfrm>
        </p:spPr>
        <p:txBody>
          <a:bodyPr anchor="b"/>
          <a:lstStyle>
            <a:lvl1pPr algn="l">
              <a:defRPr sz="4000" b="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Slide title</a:t>
            </a:r>
            <a:endParaRPr lang="ru-RU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67545" y="3429000"/>
            <a:ext cx="4320481" cy="2160240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Slide text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1442" y="6456514"/>
            <a:ext cx="1662286" cy="365125"/>
          </a:xfrm>
          <a:prstGeom prst="rect">
            <a:avLst/>
          </a:prstGeom>
        </p:spPr>
        <p:txBody>
          <a:bodyPr vert="horz" lIns="0" tIns="45720" rIns="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Confidential 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164288" y="6453336"/>
            <a:ext cx="1728192" cy="288032"/>
          </a:xfrm>
        </p:spPr>
        <p:txBody>
          <a:bodyPr/>
          <a:lstStyle/>
          <a:p>
            <a:fld id="{7C64A3CC-9215-4D44-A91D-3C56E408671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439192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7547" y="1988842"/>
            <a:ext cx="7200801" cy="3780135"/>
          </a:xfrm>
        </p:spPr>
        <p:txBody>
          <a:bodyPr anchor="t"/>
          <a:lstStyle>
            <a:lvl1pPr algn="l">
              <a:defRPr sz="4000" b="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Slide title</a:t>
            </a:r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67547" y="1268760"/>
            <a:ext cx="7200801" cy="720080"/>
          </a:xfrm>
        </p:spPr>
        <p:txBody>
          <a:bodyPr anchor="b"/>
          <a:lstStyle>
            <a:lvl1pPr marL="0" indent="0">
              <a:buNone/>
              <a:defRPr sz="20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Slide subtitle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1442" y="6456514"/>
            <a:ext cx="1662286" cy="365125"/>
          </a:xfrm>
          <a:prstGeom prst="rect">
            <a:avLst/>
          </a:prstGeom>
        </p:spPr>
        <p:txBody>
          <a:bodyPr vert="horz" lIns="0" tIns="45720" rIns="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Confidential 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164288" y="6453336"/>
            <a:ext cx="1728192" cy="288032"/>
          </a:xfrm>
        </p:spPr>
        <p:txBody>
          <a:bodyPr/>
          <a:lstStyle/>
          <a:p>
            <a:fld id="{7C64A3CC-9215-4D44-A91D-3C56E408671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09980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Slide Title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600200"/>
            <a:ext cx="4038600" cy="4781128"/>
          </a:xfrm>
        </p:spPr>
        <p:txBody>
          <a:bodyPr/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1442" y="6456514"/>
            <a:ext cx="1662286" cy="365125"/>
          </a:xfrm>
          <a:prstGeom prst="rect">
            <a:avLst/>
          </a:prstGeom>
        </p:spPr>
        <p:txBody>
          <a:bodyPr vert="horz" lIns="0" tIns="45720" rIns="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Confidential </a:t>
            </a:r>
          </a:p>
        </p:txBody>
      </p:sp>
    </p:spTree>
    <p:extLst>
      <p:ext uri="{BB962C8B-B14F-4D97-AF65-F5344CB8AC3E}">
        <p14:creationId xmlns:p14="http://schemas.microsoft.com/office/powerpoint/2010/main" val="33568234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56458" y="368240"/>
            <a:ext cx="7427913" cy="118855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Slide Title</a:t>
            </a:r>
            <a:endParaRPr lang="ru-RU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1535115"/>
            <a:ext cx="3754760" cy="639763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1st column title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57200" y="2174877"/>
            <a:ext cx="3754760" cy="420645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ru-RU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932040" y="1535115"/>
            <a:ext cx="3754760" cy="639763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2nd column title</a:t>
            </a:r>
          </a:p>
        </p:txBody>
      </p:sp>
      <p:sp>
        <p:nvSpPr>
          <p:cNvPr id="8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932040" y="2174877"/>
            <a:ext cx="3754760" cy="4206453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ru-RU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1442" y="6456514"/>
            <a:ext cx="1662286" cy="365125"/>
          </a:xfrm>
          <a:prstGeom prst="rect">
            <a:avLst/>
          </a:prstGeom>
        </p:spPr>
        <p:txBody>
          <a:bodyPr vert="horz" lIns="0" tIns="45720" rIns="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Confidential </a:t>
            </a:r>
          </a:p>
        </p:txBody>
      </p:sp>
    </p:spTree>
    <p:extLst>
      <p:ext uri="{BB962C8B-B14F-4D97-AF65-F5344CB8AC3E}">
        <p14:creationId xmlns:p14="http://schemas.microsoft.com/office/powerpoint/2010/main" val="3788971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Slide Title</a:t>
            </a:r>
            <a:endParaRPr lang="ru-RU" dirty="0"/>
          </a:p>
        </p:txBody>
      </p:sp>
      <p:sp>
        <p:nvSpPr>
          <p:cNvPr id="6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00200"/>
            <a:ext cx="8218488" cy="4853136"/>
          </a:xfrm>
        </p:spPr>
        <p:txBody>
          <a:bodyPr/>
          <a:lstStyle>
            <a:lvl1pPr marL="0" indent="0">
              <a:buNone/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Slide text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947496" y="6453336"/>
            <a:ext cx="1728192" cy="288032"/>
          </a:xfrm>
        </p:spPr>
        <p:txBody>
          <a:bodyPr/>
          <a:lstStyle/>
          <a:p>
            <a:fld id="{7C64A3CC-9215-4D44-A91D-3C56E408671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19746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4211960" y="1600201"/>
            <a:ext cx="4464496" cy="48529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457200" y="1600201"/>
            <a:ext cx="3106688" cy="4852988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Slide Title</a:t>
            </a:r>
            <a:endParaRPr lang="ru-R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C64A3CC-9215-4D44-A91D-3C56E408671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1442" y="6456514"/>
            <a:ext cx="1662286" cy="365125"/>
          </a:xfrm>
          <a:prstGeom prst="rect">
            <a:avLst/>
          </a:prstGeom>
        </p:spPr>
        <p:txBody>
          <a:bodyPr vert="horz" lIns="0" tIns="45720" rIns="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Confidential </a:t>
            </a:r>
          </a:p>
        </p:txBody>
      </p:sp>
    </p:spTree>
    <p:extLst>
      <p:ext uri="{BB962C8B-B14F-4D97-AF65-F5344CB8AC3E}">
        <p14:creationId xmlns:p14="http://schemas.microsoft.com/office/powerpoint/2010/main" val="34164736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hapter Separato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1763816"/>
            <a:ext cx="6732240" cy="2385264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Rectangle 8"/>
          <p:cNvSpPr/>
          <p:nvPr userDrawn="1"/>
        </p:nvSpPr>
        <p:spPr>
          <a:xfrm>
            <a:off x="0" y="4103360"/>
            <a:ext cx="6732240" cy="45720"/>
          </a:xfrm>
          <a:prstGeom prst="rect">
            <a:avLst/>
          </a:prstGeom>
          <a:solidFill>
            <a:srgbClr val="C60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67545" y="2483896"/>
            <a:ext cx="6264696" cy="1656184"/>
          </a:xfrm>
        </p:spPr>
        <p:txBody>
          <a:bodyPr tIns="0" bIns="0" anchor="t">
            <a:normAutofit/>
          </a:bodyPr>
          <a:lstStyle>
            <a:lvl1pPr algn="l">
              <a:defRPr sz="4400" b="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Chapter title </a:t>
            </a:r>
            <a:br>
              <a:rPr lang="en-US" dirty="0" smtClean="0"/>
            </a:br>
            <a:r>
              <a:rPr lang="en-US" dirty="0" smtClean="0"/>
              <a:t>large</a:t>
            </a:r>
            <a:endParaRPr lang="ru-RU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67545" y="1763815"/>
            <a:ext cx="6264695" cy="720080"/>
          </a:xfrm>
        </p:spPr>
        <p:txBody>
          <a:bodyPr tIns="0" bIns="0" anchor="b"/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The Name of the Product</a:t>
            </a:r>
          </a:p>
        </p:txBody>
      </p:sp>
    </p:spTree>
    <p:extLst>
      <p:ext uri="{BB962C8B-B14F-4D97-AF65-F5344CB8AC3E}">
        <p14:creationId xmlns:p14="http://schemas.microsoft.com/office/powerpoint/2010/main" val="4286898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idx="1"/>
          </p:nvPr>
        </p:nvSpPr>
        <p:spPr>
          <a:xfrm>
            <a:off x="467544" y="1600201"/>
            <a:ext cx="4464496" cy="48529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5" name="Content Placeholder 2"/>
          <p:cNvSpPr>
            <a:spLocks noGrp="1"/>
          </p:cNvSpPr>
          <p:nvPr>
            <p:ph idx="10" hasCustomPrompt="1"/>
          </p:nvPr>
        </p:nvSpPr>
        <p:spPr>
          <a:xfrm>
            <a:off x="5652121" y="1600201"/>
            <a:ext cx="3003362" cy="4852988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Slide Title</a:t>
            </a:r>
            <a:endParaRPr lang="ru-R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C64A3CC-9215-4D44-A91D-3C56E408671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1442" y="6456514"/>
            <a:ext cx="1662286" cy="365125"/>
          </a:xfrm>
          <a:prstGeom prst="rect">
            <a:avLst/>
          </a:prstGeom>
        </p:spPr>
        <p:txBody>
          <a:bodyPr vert="horz" lIns="0" tIns="45720" rIns="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Confidential </a:t>
            </a:r>
          </a:p>
        </p:txBody>
      </p:sp>
    </p:spTree>
    <p:extLst>
      <p:ext uri="{BB962C8B-B14F-4D97-AF65-F5344CB8AC3E}">
        <p14:creationId xmlns:p14="http://schemas.microsoft.com/office/powerpoint/2010/main" val="27724389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600201"/>
            <a:ext cx="3034680" cy="48529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Slide Title</a:t>
            </a:r>
            <a:endParaRPr lang="ru-R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C64A3CC-9215-4D44-A91D-3C56E408671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Content Placeholder 2"/>
          <p:cNvSpPr>
            <a:spLocks noGrp="1"/>
          </p:cNvSpPr>
          <p:nvPr>
            <p:ph idx="10" hasCustomPrompt="1"/>
          </p:nvPr>
        </p:nvSpPr>
        <p:spPr>
          <a:xfrm>
            <a:off x="4211960" y="1600201"/>
            <a:ext cx="4463728" cy="4852988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1442" y="6456514"/>
            <a:ext cx="1662286" cy="365125"/>
          </a:xfrm>
          <a:prstGeom prst="rect">
            <a:avLst/>
          </a:prstGeom>
        </p:spPr>
        <p:txBody>
          <a:bodyPr vert="horz" lIns="0" tIns="45720" rIns="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Confidential </a:t>
            </a:r>
          </a:p>
        </p:txBody>
      </p:sp>
    </p:spTree>
    <p:extLst>
      <p:ext uri="{BB962C8B-B14F-4D97-AF65-F5344CB8AC3E}">
        <p14:creationId xmlns:p14="http://schemas.microsoft.com/office/powerpoint/2010/main" val="14938534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652120" y="1600201"/>
            <a:ext cx="3023568" cy="48529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Slide Title</a:t>
            </a:r>
            <a:endParaRPr lang="ru-R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C64A3CC-9215-4D44-A91D-3C56E408671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Content Placeholder 2"/>
          <p:cNvSpPr>
            <a:spLocks noGrp="1"/>
          </p:cNvSpPr>
          <p:nvPr>
            <p:ph idx="10" hasCustomPrompt="1"/>
          </p:nvPr>
        </p:nvSpPr>
        <p:spPr>
          <a:xfrm>
            <a:off x="457200" y="1600201"/>
            <a:ext cx="4474840" cy="4852988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1442" y="6456514"/>
            <a:ext cx="1662286" cy="365125"/>
          </a:xfrm>
          <a:prstGeom prst="rect">
            <a:avLst/>
          </a:prstGeom>
        </p:spPr>
        <p:txBody>
          <a:bodyPr vert="horz" lIns="0" tIns="45720" rIns="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Confidential </a:t>
            </a:r>
          </a:p>
        </p:txBody>
      </p:sp>
    </p:spTree>
    <p:extLst>
      <p:ext uri="{BB962C8B-B14F-4D97-AF65-F5344CB8AC3E}">
        <p14:creationId xmlns:p14="http://schemas.microsoft.com/office/powerpoint/2010/main" val="37251570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6424498" y="1600200"/>
            <a:ext cx="2251193" cy="290892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Slide Title</a:t>
            </a:r>
            <a:endParaRPr lang="ru-R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C64A3CC-9215-4D44-A91D-3C56E408671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Content Placeholder 2"/>
          <p:cNvSpPr>
            <a:spLocks noGrp="1"/>
          </p:cNvSpPr>
          <p:nvPr>
            <p:ph idx="10" hasCustomPrompt="1"/>
          </p:nvPr>
        </p:nvSpPr>
        <p:spPr>
          <a:xfrm>
            <a:off x="457200" y="1600201"/>
            <a:ext cx="5266928" cy="4852988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1442" y="6456514"/>
            <a:ext cx="1662286" cy="365125"/>
          </a:xfrm>
          <a:prstGeom prst="rect">
            <a:avLst/>
          </a:prstGeom>
        </p:spPr>
        <p:txBody>
          <a:bodyPr vert="horz" lIns="0" tIns="45720" rIns="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Confidential 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2" hasCustomPrompt="1"/>
          </p:nvPr>
        </p:nvSpPr>
        <p:spPr>
          <a:xfrm>
            <a:off x="6424498" y="4704679"/>
            <a:ext cx="2251193" cy="452515"/>
          </a:xfrm>
        </p:spPr>
        <p:txBody>
          <a:bodyPr tIns="0" bIns="0"/>
          <a:lstStyle>
            <a:lvl1pPr marL="0" indent="0">
              <a:buFontTx/>
              <a:buNone/>
              <a:defRPr sz="2400"/>
            </a:lvl1pPr>
            <a:lvl2pPr marL="357187" indent="0">
              <a:buFontTx/>
              <a:buNone/>
              <a:defRPr/>
            </a:lvl2pPr>
            <a:lvl3pPr marL="628650" indent="0">
              <a:buFontTx/>
              <a:buNone/>
              <a:defRPr/>
            </a:lvl3pPr>
            <a:lvl4pPr marL="896937" indent="0">
              <a:buFontTx/>
              <a:buNone/>
              <a:defRPr/>
            </a:lvl4pPr>
            <a:lvl5pPr marL="1077912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Picture title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3" hasCustomPrompt="1"/>
          </p:nvPr>
        </p:nvSpPr>
        <p:spPr>
          <a:xfrm>
            <a:off x="6424498" y="5157193"/>
            <a:ext cx="2251193" cy="1295996"/>
          </a:xfrm>
        </p:spPr>
        <p:txBody>
          <a:bodyPr tIns="0" bIns="0">
            <a:normAutofit/>
          </a:bodyPr>
          <a:lstStyle>
            <a:lvl1pPr marL="0" indent="0">
              <a:buFontTx/>
              <a:buNone/>
              <a:defRPr sz="1800" i="1" baseline="0">
                <a:solidFill>
                  <a:schemeClr val="bg1">
                    <a:lumMod val="50000"/>
                  </a:schemeClr>
                </a:solidFill>
              </a:defRPr>
            </a:lvl1pPr>
            <a:lvl2pPr marL="357187" indent="0">
              <a:buFontTx/>
              <a:buNone/>
              <a:defRPr/>
            </a:lvl2pPr>
            <a:lvl3pPr marL="628650" indent="0">
              <a:buFontTx/>
              <a:buNone/>
              <a:defRPr/>
            </a:lvl3pPr>
            <a:lvl4pPr marL="896937" indent="0">
              <a:buFontTx/>
              <a:buNone/>
              <a:defRPr/>
            </a:lvl4pPr>
            <a:lvl5pPr marL="1077912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Picture title details</a:t>
            </a:r>
          </a:p>
        </p:txBody>
      </p:sp>
    </p:spTree>
    <p:extLst>
      <p:ext uri="{BB962C8B-B14F-4D97-AF65-F5344CB8AC3E}">
        <p14:creationId xmlns:p14="http://schemas.microsoft.com/office/powerpoint/2010/main" val="15658560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Slide Title</a:t>
            </a:r>
            <a:endParaRPr lang="ru-R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C64A3CC-9215-4D44-A91D-3C56E408671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1442" y="6456514"/>
            <a:ext cx="1662286" cy="365125"/>
          </a:xfrm>
          <a:prstGeom prst="rect">
            <a:avLst/>
          </a:prstGeom>
        </p:spPr>
        <p:txBody>
          <a:bodyPr vert="horz" lIns="0" tIns="45720" rIns="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Confidential 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idx="14"/>
          </p:nvPr>
        </p:nvSpPr>
        <p:spPr>
          <a:xfrm>
            <a:off x="468314" y="1600475"/>
            <a:ext cx="1250806" cy="16163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8315" y="4704952"/>
            <a:ext cx="1250807" cy="1604368"/>
          </a:xfrm>
        </p:spPr>
        <p:txBody>
          <a:bodyPr tIns="0" bIns="0">
            <a:normAutofit/>
          </a:bodyPr>
          <a:lstStyle>
            <a:lvl1pPr marL="0" indent="0">
              <a:buFontTx/>
              <a:buNone/>
              <a:defRPr sz="1400"/>
            </a:lvl1pPr>
            <a:lvl2pPr marL="357187" indent="0">
              <a:buFontTx/>
              <a:buNone/>
              <a:defRPr/>
            </a:lvl2pPr>
            <a:lvl3pPr marL="628650" indent="0">
              <a:buFontTx/>
              <a:buNone/>
              <a:defRPr/>
            </a:lvl3pPr>
            <a:lvl4pPr marL="896937" indent="0">
              <a:buFontTx/>
              <a:buNone/>
              <a:defRPr/>
            </a:lvl4pPr>
            <a:lvl5pPr marL="1077912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Click to edit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idx="20"/>
          </p:nvPr>
        </p:nvSpPr>
        <p:spPr>
          <a:xfrm>
            <a:off x="469491" y="3418768"/>
            <a:ext cx="1249630" cy="189651"/>
          </a:xfrm>
        </p:spPr>
        <p:txBody>
          <a:bodyPr tIns="0" bIns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500"/>
            </a:lvl1pPr>
            <a:lvl2pPr marL="357187" indent="0">
              <a:buFontTx/>
              <a:buNone/>
              <a:defRPr/>
            </a:lvl2pPr>
            <a:lvl3pPr marL="628650" indent="0">
              <a:buFontTx/>
              <a:buNone/>
              <a:defRPr/>
            </a:lvl3pPr>
            <a:lvl4pPr marL="896937" indent="0">
              <a:buFontTx/>
              <a:buNone/>
              <a:defRPr/>
            </a:lvl4pPr>
            <a:lvl5pPr marL="1077912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Click to edit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idx="21"/>
          </p:nvPr>
        </p:nvSpPr>
        <p:spPr>
          <a:xfrm>
            <a:off x="461445" y="3659715"/>
            <a:ext cx="1257679" cy="998172"/>
          </a:xfrm>
        </p:spPr>
        <p:txBody>
          <a:bodyPr tIns="0" bIns="0">
            <a:normAutofit/>
          </a:bodyPr>
          <a:lstStyle>
            <a:lvl1pPr marL="0" indent="0">
              <a:buFontTx/>
              <a:buNone/>
              <a:defRPr sz="1400" i="1">
                <a:solidFill>
                  <a:schemeClr val="bg1">
                    <a:lumMod val="50000"/>
                  </a:schemeClr>
                </a:solidFill>
              </a:defRPr>
            </a:lvl1pPr>
            <a:lvl2pPr marL="357187" indent="0">
              <a:buFontTx/>
              <a:buNone/>
              <a:defRPr/>
            </a:lvl2pPr>
            <a:lvl3pPr marL="628650" indent="0">
              <a:buFontTx/>
              <a:buNone/>
              <a:defRPr/>
            </a:lvl3pPr>
            <a:lvl4pPr marL="896937" indent="0">
              <a:buFontTx/>
              <a:buNone/>
              <a:defRPr/>
            </a:lvl4pPr>
            <a:lvl5pPr marL="1077912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Click to edit</a:t>
            </a:r>
          </a:p>
        </p:txBody>
      </p:sp>
      <p:cxnSp>
        <p:nvCxnSpPr>
          <p:cNvPr id="23" name="Straight Connector 22"/>
          <p:cNvCxnSpPr/>
          <p:nvPr userDrawn="1"/>
        </p:nvCxnSpPr>
        <p:spPr>
          <a:xfrm>
            <a:off x="461442" y="4657887"/>
            <a:ext cx="1257678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icture Placeholder 2"/>
          <p:cNvSpPr>
            <a:spLocks noGrp="1"/>
          </p:cNvSpPr>
          <p:nvPr>
            <p:ph type="pic" idx="22"/>
          </p:nvPr>
        </p:nvSpPr>
        <p:spPr>
          <a:xfrm>
            <a:off x="2202608" y="1600475"/>
            <a:ext cx="1250806" cy="16163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26" name="Content Placeholder 2"/>
          <p:cNvSpPr>
            <a:spLocks noGrp="1"/>
          </p:cNvSpPr>
          <p:nvPr>
            <p:ph idx="23"/>
          </p:nvPr>
        </p:nvSpPr>
        <p:spPr>
          <a:xfrm>
            <a:off x="2202608" y="4704952"/>
            <a:ext cx="1250807" cy="1604368"/>
          </a:xfrm>
        </p:spPr>
        <p:txBody>
          <a:bodyPr tIns="0" bIns="0">
            <a:normAutofit/>
          </a:bodyPr>
          <a:lstStyle>
            <a:lvl1pPr marL="0" indent="0">
              <a:buFontTx/>
              <a:buNone/>
              <a:defRPr sz="1400"/>
            </a:lvl1pPr>
            <a:lvl2pPr marL="357187" indent="0">
              <a:buFontTx/>
              <a:buNone/>
              <a:defRPr/>
            </a:lvl2pPr>
            <a:lvl3pPr marL="628650" indent="0">
              <a:buFontTx/>
              <a:buNone/>
              <a:defRPr/>
            </a:lvl3pPr>
            <a:lvl4pPr marL="896937" indent="0">
              <a:buFontTx/>
              <a:buNone/>
              <a:defRPr/>
            </a:lvl4pPr>
            <a:lvl5pPr marL="1077912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Click to edit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4"/>
          </p:nvPr>
        </p:nvSpPr>
        <p:spPr>
          <a:xfrm>
            <a:off x="2203785" y="3418768"/>
            <a:ext cx="1249630" cy="189651"/>
          </a:xfrm>
        </p:spPr>
        <p:txBody>
          <a:bodyPr tIns="0" bIns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500"/>
            </a:lvl1pPr>
            <a:lvl2pPr marL="357187" indent="0">
              <a:buFontTx/>
              <a:buNone/>
              <a:defRPr/>
            </a:lvl2pPr>
            <a:lvl3pPr marL="628650" indent="0">
              <a:buFontTx/>
              <a:buNone/>
              <a:defRPr/>
            </a:lvl3pPr>
            <a:lvl4pPr marL="896937" indent="0">
              <a:buFontTx/>
              <a:buNone/>
              <a:defRPr/>
            </a:lvl4pPr>
            <a:lvl5pPr marL="1077912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Click to edit</a:t>
            </a:r>
          </a:p>
        </p:txBody>
      </p:sp>
      <p:sp>
        <p:nvSpPr>
          <p:cNvPr id="28" name="Content Placeholder 2"/>
          <p:cNvSpPr>
            <a:spLocks noGrp="1"/>
          </p:cNvSpPr>
          <p:nvPr>
            <p:ph idx="25"/>
          </p:nvPr>
        </p:nvSpPr>
        <p:spPr>
          <a:xfrm>
            <a:off x="2195739" y="3659715"/>
            <a:ext cx="1257679" cy="998172"/>
          </a:xfrm>
        </p:spPr>
        <p:txBody>
          <a:bodyPr tIns="0" bIns="0">
            <a:normAutofit/>
          </a:bodyPr>
          <a:lstStyle>
            <a:lvl1pPr marL="0" indent="0">
              <a:buFontTx/>
              <a:buNone/>
              <a:defRPr sz="1400" i="1">
                <a:solidFill>
                  <a:schemeClr val="bg1">
                    <a:lumMod val="50000"/>
                  </a:schemeClr>
                </a:solidFill>
              </a:defRPr>
            </a:lvl1pPr>
            <a:lvl2pPr marL="357187" indent="0">
              <a:buFontTx/>
              <a:buNone/>
              <a:defRPr/>
            </a:lvl2pPr>
            <a:lvl3pPr marL="628650" indent="0">
              <a:buFontTx/>
              <a:buNone/>
              <a:defRPr/>
            </a:lvl3pPr>
            <a:lvl4pPr marL="896937" indent="0">
              <a:buFontTx/>
              <a:buNone/>
              <a:defRPr/>
            </a:lvl4pPr>
            <a:lvl5pPr marL="1077912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Click to edit</a:t>
            </a:r>
          </a:p>
        </p:txBody>
      </p:sp>
      <p:cxnSp>
        <p:nvCxnSpPr>
          <p:cNvPr id="29" name="Straight Connector 28"/>
          <p:cNvCxnSpPr/>
          <p:nvPr userDrawn="1"/>
        </p:nvCxnSpPr>
        <p:spPr>
          <a:xfrm>
            <a:off x="2195736" y="4662428"/>
            <a:ext cx="1257678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Picture Placeholder 2"/>
          <p:cNvSpPr>
            <a:spLocks noGrp="1"/>
          </p:cNvSpPr>
          <p:nvPr>
            <p:ph type="pic" idx="26"/>
          </p:nvPr>
        </p:nvSpPr>
        <p:spPr>
          <a:xfrm>
            <a:off x="3930801" y="1600475"/>
            <a:ext cx="1250806" cy="16163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31" name="Content Placeholder 2"/>
          <p:cNvSpPr>
            <a:spLocks noGrp="1"/>
          </p:cNvSpPr>
          <p:nvPr>
            <p:ph idx="27"/>
          </p:nvPr>
        </p:nvSpPr>
        <p:spPr>
          <a:xfrm>
            <a:off x="3930801" y="4704952"/>
            <a:ext cx="1250807" cy="1604368"/>
          </a:xfrm>
        </p:spPr>
        <p:txBody>
          <a:bodyPr tIns="0" bIns="0">
            <a:normAutofit/>
          </a:bodyPr>
          <a:lstStyle>
            <a:lvl1pPr marL="0" indent="0">
              <a:buFontTx/>
              <a:buNone/>
              <a:defRPr sz="1400"/>
            </a:lvl1pPr>
            <a:lvl2pPr marL="357187" indent="0">
              <a:buFontTx/>
              <a:buNone/>
              <a:defRPr/>
            </a:lvl2pPr>
            <a:lvl3pPr marL="628650" indent="0">
              <a:buFontTx/>
              <a:buNone/>
              <a:defRPr/>
            </a:lvl3pPr>
            <a:lvl4pPr marL="896937" indent="0">
              <a:buFontTx/>
              <a:buNone/>
              <a:defRPr/>
            </a:lvl4pPr>
            <a:lvl5pPr marL="1077912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Click to edit</a:t>
            </a:r>
          </a:p>
        </p:txBody>
      </p:sp>
      <p:sp>
        <p:nvSpPr>
          <p:cNvPr id="32" name="Content Placeholder 2"/>
          <p:cNvSpPr>
            <a:spLocks noGrp="1"/>
          </p:cNvSpPr>
          <p:nvPr>
            <p:ph idx="28"/>
          </p:nvPr>
        </p:nvSpPr>
        <p:spPr>
          <a:xfrm>
            <a:off x="3931977" y="3418768"/>
            <a:ext cx="1249630" cy="189651"/>
          </a:xfrm>
        </p:spPr>
        <p:txBody>
          <a:bodyPr tIns="0" bIns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500"/>
            </a:lvl1pPr>
            <a:lvl2pPr marL="357187" indent="0">
              <a:buFontTx/>
              <a:buNone/>
              <a:defRPr/>
            </a:lvl2pPr>
            <a:lvl3pPr marL="628650" indent="0">
              <a:buFontTx/>
              <a:buNone/>
              <a:defRPr/>
            </a:lvl3pPr>
            <a:lvl4pPr marL="896937" indent="0">
              <a:buFontTx/>
              <a:buNone/>
              <a:defRPr/>
            </a:lvl4pPr>
            <a:lvl5pPr marL="1077912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Click to edit</a:t>
            </a:r>
          </a:p>
        </p:txBody>
      </p:sp>
      <p:sp>
        <p:nvSpPr>
          <p:cNvPr id="33" name="Content Placeholder 2"/>
          <p:cNvSpPr>
            <a:spLocks noGrp="1"/>
          </p:cNvSpPr>
          <p:nvPr>
            <p:ph idx="29"/>
          </p:nvPr>
        </p:nvSpPr>
        <p:spPr>
          <a:xfrm>
            <a:off x="3923931" y="3659715"/>
            <a:ext cx="1257679" cy="998172"/>
          </a:xfrm>
        </p:spPr>
        <p:txBody>
          <a:bodyPr tIns="0" bIns="0">
            <a:normAutofit/>
          </a:bodyPr>
          <a:lstStyle>
            <a:lvl1pPr marL="0" indent="0">
              <a:buFontTx/>
              <a:buNone/>
              <a:defRPr sz="1400" i="1">
                <a:solidFill>
                  <a:schemeClr val="bg1">
                    <a:lumMod val="50000"/>
                  </a:schemeClr>
                </a:solidFill>
              </a:defRPr>
            </a:lvl1pPr>
            <a:lvl2pPr marL="357187" indent="0">
              <a:buFontTx/>
              <a:buNone/>
              <a:defRPr/>
            </a:lvl2pPr>
            <a:lvl3pPr marL="628650" indent="0">
              <a:buFontTx/>
              <a:buNone/>
              <a:defRPr/>
            </a:lvl3pPr>
            <a:lvl4pPr marL="896937" indent="0">
              <a:buFontTx/>
              <a:buNone/>
              <a:defRPr/>
            </a:lvl4pPr>
            <a:lvl5pPr marL="1077912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Click to edit</a:t>
            </a:r>
          </a:p>
        </p:txBody>
      </p:sp>
      <p:cxnSp>
        <p:nvCxnSpPr>
          <p:cNvPr id="34" name="Straight Connector 33"/>
          <p:cNvCxnSpPr/>
          <p:nvPr userDrawn="1"/>
        </p:nvCxnSpPr>
        <p:spPr>
          <a:xfrm>
            <a:off x="3923928" y="4664197"/>
            <a:ext cx="1257678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Picture Placeholder 2"/>
          <p:cNvSpPr>
            <a:spLocks noGrp="1"/>
          </p:cNvSpPr>
          <p:nvPr>
            <p:ph type="pic" idx="30"/>
          </p:nvPr>
        </p:nvSpPr>
        <p:spPr>
          <a:xfrm>
            <a:off x="5658992" y="1600475"/>
            <a:ext cx="1250806" cy="16163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36" name="Content Placeholder 2"/>
          <p:cNvSpPr>
            <a:spLocks noGrp="1"/>
          </p:cNvSpPr>
          <p:nvPr>
            <p:ph idx="31"/>
          </p:nvPr>
        </p:nvSpPr>
        <p:spPr>
          <a:xfrm>
            <a:off x="5658994" y="4704952"/>
            <a:ext cx="1250807" cy="1604368"/>
          </a:xfrm>
        </p:spPr>
        <p:txBody>
          <a:bodyPr tIns="0" bIns="0">
            <a:normAutofit/>
          </a:bodyPr>
          <a:lstStyle>
            <a:lvl1pPr marL="0" indent="0">
              <a:buFontTx/>
              <a:buNone/>
              <a:defRPr sz="1400"/>
            </a:lvl1pPr>
            <a:lvl2pPr marL="357187" indent="0">
              <a:buFontTx/>
              <a:buNone/>
              <a:defRPr/>
            </a:lvl2pPr>
            <a:lvl3pPr marL="628650" indent="0">
              <a:buFontTx/>
              <a:buNone/>
              <a:defRPr/>
            </a:lvl3pPr>
            <a:lvl4pPr marL="896937" indent="0">
              <a:buFontTx/>
              <a:buNone/>
              <a:defRPr/>
            </a:lvl4pPr>
            <a:lvl5pPr marL="1077912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Click to edit</a:t>
            </a:r>
          </a:p>
        </p:txBody>
      </p:sp>
      <p:sp>
        <p:nvSpPr>
          <p:cNvPr id="37" name="Content Placeholder 2"/>
          <p:cNvSpPr>
            <a:spLocks noGrp="1"/>
          </p:cNvSpPr>
          <p:nvPr>
            <p:ph idx="32"/>
          </p:nvPr>
        </p:nvSpPr>
        <p:spPr>
          <a:xfrm>
            <a:off x="5660169" y="3418768"/>
            <a:ext cx="1249630" cy="189651"/>
          </a:xfrm>
        </p:spPr>
        <p:txBody>
          <a:bodyPr tIns="0" bIns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500"/>
            </a:lvl1pPr>
            <a:lvl2pPr marL="357187" indent="0">
              <a:buFontTx/>
              <a:buNone/>
              <a:defRPr/>
            </a:lvl2pPr>
            <a:lvl3pPr marL="628650" indent="0">
              <a:buFontTx/>
              <a:buNone/>
              <a:defRPr/>
            </a:lvl3pPr>
            <a:lvl4pPr marL="896937" indent="0">
              <a:buFontTx/>
              <a:buNone/>
              <a:defRPr/>
            </a:lvl4pPr>
            <a:lvl5pPr marL="1077912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Click to edit</a:t>
            </a:r>
          </a:p>
        </p:txBody>
      </p:sp>
      <p:sp>
        <p:nvSpPr>
          <p:cNvPr id="38" name="Content Placeholder 2"/>
          <p:cNvSpPr>
            <a:spLocks noGrp="1"/>
          </p:cNvSpPr>
          <p:nvPr>
            <p:ph idx="33"/>
          </p:nvPr>
        </p:nvSpPr>
        <p:spPr>
          <a:xfrm>
            <a:off x="5652123" y="3659715"/>
            <a:ext cx="1257679" cy="998172"/>
          </a:xfrm>
        </p:spPr>
        <p:txBody>
          <a:bodyPr tIns="0" bIns="0">
            <a:normAutofit/>
          </a:bodyPr>
          <a:lstStyle>
            <a:lvl1pPr marL="0" indent="0">
              <a:buFontTx/>
              <a:buNone/>
              <a:defRPr sz="1400" i="1">
                <a:solidFill>
                  <a:schemeClr val="bg1">
                    <a:lumMod val="50000"/>
                  </a:schemeClr>
                </a:solidFill>
              </a:defRPr>
            </a:lvl1pPr>
            <a:lvl2pPr marL="357187" indent="0">
              <a:buFontTx/>
              <a:buNone/>
              <a:defRPr/>
            </a:lvl2pPr>
            <a:lvl3pPr marL="628650" indent="0">
              <a:buFontTx/>
              <a:buNone/>
              <a:defRPr/>
            </a:lvl3pPr>
            <a:lvl4pPr marL="896937" indent="0">
              <a:buFontTx/>
              <a:buNone/>
              <a:defRPr/>
            </a:lvl4pPr>
            <a:lvl5pPr marL="1077912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Click to edit</a:t>
            </a:r>
          </a:p>
        </p:txBody>
      </p:sp>
      <p:cxnSp>
        <p:nvCxnSpPr>
          <p:cNvPr id="39" name="Straight Connector 38"/>
          <p:cNvCxnSpPr/>
          <p:nvPr userDrawn="1"/>
        </p:nvCxnSpPr>
        <p:spPr>
          <a:xfrm>
            <a:off x="5652120" y="4664197"/>
            <a:ext cx="1257678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Picture Placeholder 2"/>
          <p:cNvSpPr>
            <a:spLocks noGrp="1"/>
          </p:cNvSpPr>
          <p:nvPr>
            <p:ph type="pic" idx="34"/>
          </p:nvPr>
        </p:nvSpPr>
        <p:spPr>
          <a:xfrm>
            <a:off x="7459193" y="1600475"/>
            <a:ext cx="1250806" cy="16163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1" name="Content Placeholder 2"/>
          <p:cNvSpPr>
            <a:spLocks noGrp="1"/>
          </p:cNvSpPr>
          <p:nvPr>
            <p:ph idx="35"/>
          </p:nvPr>
        </p:nvSpPr>
        <p:spPr>
          <a:xfrm>
            <a:off x="7459193" y="4704952"/>
            <a:ext cx="1250807" cy="1604368"/>
          </a:xfrm>
        </p:spPr>
        <p:txBody>
          <a:bodyPr tIns="0" bIns="0">
            <a:normAutofit/>
          </a:bodyPr>
          <a:lstStyle>
            <a:lvl1pPr marL="0" indent="0">
              <a:buFontTx/>
              <a:buNone/>
              <a:defRPr sz="1400"/>
            </a:lvl1pPr>
            <a:lvl2pPr marL="357187" indent="0">
              <a:buFontTx/>
              <a:buNone/>
              <a:defRPr/>
            </a:lvl2pPr>
            <a:lvl3pPr marL="628650" indent="0">
              <a:buFontTx/>
              <a:buNone/>
              <a:defRPr/>
            </a:lvl3pPr>
            <a:lvl4pPr marL="896937" indent="0">
              <a:buFontTx/>
              <a:buNone/>
              <a:defRPr/>
            </a:lvl4pPr>
            <a:lvl5pPr marL="1077912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Click to edit</a:t>
            </a:r>
          </a:p>
        </p:txBody>
      </p:sp>
      <p:sp>
        <p:nvSpPr>
          <p:cNvPr id="42" name="Content Placeholder 2"/>
          <p:cNvSpPr>
            <a:spLocks noGrp="1"/>
          </p:cNvSpPr>
          <p:nvPr>
            <p:ph idx="36"/>
          </p:nvPr>
        </p:nvSpPr>
        <p:spPr>
          <a:xfrm>
            <a:off x="7460369" y="3418768"/>
            <a:ext cx="1249630" cy="189651"/>
          </a:xfrm>
        </p:spPr>
        <p:txBody>
          <a:bodyPr tIns="0" bIns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500"/>
            </a:lvl1pPr>
            <a:lvl2pPr marL="357187" indent="0">
              <a:buFontTx/>
              <a:buNone/>
              <a:defRPr/>
            </a:lvl2pPr>
            <a:lvl3pPr marL="628650" indent="0">
              <a:buFontTx/>
              <a:buNone/>
              <a:defRPr/>
            </a:lvl3pPr>
            <a:lvl4pPr marL="896937" indent="0">
              <a:buFontTx/>
              <a:buNone/>
              <a:defRPr/>
            </a:lvl4pPr>
            <a:lvl5pPr marL="1077912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Click to edit</a:t>
            </a:r>
          </a:p>
        </p:txBody>
      </p:sp>
      <p:sp>
        <p:nvSpPr>
          <p:cNvPr id="43" name="Content Placeholder 2"/>
          <p:cNvSpPr>
            <a:spLocks noGrp="1"/>
          </p:cNvSpPr>
          <p:nvPr>
            <p:ph idx="37"/>
          </p:nvPr>
        </p:nvSpPr>
        <p:spPr>
          <a:xfrm>
            <a:off x="7452323" y="3659715"/>
            <a:ext cx="1257679" cy="998172"/>
          </a:xfrm>
        </p:spPr>
        <p:txBody>
          <a:bodyPr tIns="0" bIns="0">
            <a:normAutofit/>
          </a:bodyPr>
          <a:lstStyle>
            <a:lvl1pPr marL="0" indent="0">
              <a:buFontTx/>
              <a:buNone/>
              <a:defRPr sz="1400" i="1">
                <a:solidFill>
                  <a:schemeClr val="bg1">
                    <a:lumMod val="50000"/>
                  </a:schemeClr>
                </a:solidFill>
              </a:defRPr>
            </a:lvl1pPr>
            <a:lvl2pPr marL="357187" indent="0">
              <a:buFontTx/>
              <a:buNone/>
              <a:defRPr/>
            </a:lvl2pPr>
            <a:lvl3pPr marL="628650" indent="0">
              <a:buFontTx/>
              <a:buNone/>
              <a:defRPr/>
            </a:lvl3pPr>
            <a:lvl4pPr marL="896937" indent="0">
              <a:buFontTx/>
              <a:buNone/>
              <a:defRPr/>
            </a:lvl4pPr>
            <a:lvl5pPr marL="1077912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Click to edit</a:t>
            </a:r>
          </a:p>
        </p:txBody>
      </p:sp>
      <p:cxnSp>
        <p:nvCxnSpPr>
          <p:cNvPr id="44" name="Straight Connector 43"/>
          <p:cNvCxnSpPr/>
          <p:nvPr userDrawn="1"/>
        </p:nvCxnSpPr>
        <p:spPr>
          <a:xfrm>
            <a:off x="7452320" y="4675051"/>
            <a:ext cx="1257678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5642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457201" y="1600201"/>
            <a:ext cx="3034680" cy="254044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4211960" y="1600201"/>
            <a:ext cx="4464496" cy="4852988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Slide Title</a:t>
            </a:r>
            <a:endParaRPr lang="ru-R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C64A3CC-9215-4D44-A91D-3C56E408671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1442" y="6456514"/>
            <a:ext cx="1662286" cy="365125"/>
          </a:xfrm>
          <a:prstGeom prst="rect">
            <a:avLst/>
          </a:prstGeom>
        </p:spPr>
        <p:txBody>
          <a:bodyPr vert="horz" lIns="0" tIns="45720" rIns="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Confidential </a:t>
            </a:r>
          </a:p>
        </p:txBody>
      </p:sp>
    </p:spTree>
    <p:extLst>
      <p:ext uri="{BB962C8B-B14F-4D97-AF65-F5344CB8AC3E}">
        <p14:creationId xmlns:p14="http://schemas.microsoft.com/office/powerpoint/2010/main" val="28431506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idx="1"/>
          </p:nvPr>
        </p:nvSpPr>
        <p:spPr>
          <a:xfrm>
            <a:off x="0" y="2276873"/>
            <a:ext cx="9144000" cy="417631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8314" y="368240"/>
            <a:ext cx="7427913" cy="1188552"/>
          </a:xfrm>
        </p:spPr>
        <p:txBody>
          <a:bodyPr anchor="t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Slide Title</a:t>
            </a:r>
            <a:endParaRPr lang="ru-R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79427" y="1700808"/>
            <a:ext cx="5486400" cy="504056"/>
          </a:xfrm>
        </p:spPr>
        <p:txBody>
          <a:bodyPr/>
          <a:lstStyle>
            <a:lvl1pPr marL="0" indent="0">
              <a:buNone/>
              <a:defRPr sz="14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Slide subtitle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1442" y="6456514"/>
            <a:ext cx="1662286" cy="365125"/>
          </a:xfrm>
          <a:prstGeom prst="rect">
            <a:avLst/>
          </a:prstGeom>
        </p:spPr>
        <p:txBody>
          <a:bodyPr vert="horz" lIns="0" tIns="45720" rIns="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Confidential </a:t>
            </a:r>
          </a:p>
        </p:txBody>
      </p:sp>
    </p:spTree>
    <p:extLst>
      <p:ext uri="{BB962C8B-B14F-4D97-AF65-F5344CB8AC3E}">
        <p14:creationId xmlns:p14="http://schemas.microsoft.com/office/powerpoint/2010/main" val="20643894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652120" y="1608638"/>
            <a:ext cx="3023568" cy="254044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457200" y="1600201"/>
            <a:ext cx="4474840" cy="4852988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Slide Title</a:t>
            </a:r>
            <a:endParaRPr lang="ru-R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C64A3CC-9215-4D44-A91D-3C56E408671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1442" y="6456514"/>
            <a:ext cx="1662286" cy="365125"/>
          </a:xfrm>
          <a:prstGeom prst="rect">
            <a:avLst/>
          </a:prstGeom>
        </p:spPr>
        <p:txBody>
          <a:bodyPr vert="horz" lIns="0" tIns="45720" rIns="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Confidential </a:t>
            </a:r>
          </a:p>
        </p:txBody>
      </p:sp>
    </p:spTree>
    <p:extLst>
      <p:ext uri="{BB962C8B-B14F-4D97-AF65-F5344CB8AC3E}">
        <p14:creationId xmlns:p14="http://schemas.microsoft.com/office/powerpoint/2010/main" val="42278017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652120" y="3429149"/>
            <a:ext cx="3023568" cy="30241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457200" y="3429149"/>
            <a:ext cx="4474840" cy="3024188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Slide Title</a:t>
            </a:r>
            <a:endParaRPr lang="ru-R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C64A3CC-9215-4D44-A91D-3C56E408671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Content Placeholder 2"/>
          <p:cNvSpPr>
            <a:spLocks noGrp="1"/>
          </p:cNvSpPr>
          <p:nvPr>
            <p:ph idx="12" hasCustomPrompt="1"/>
          </p:nvPr>
        </p:nvSpPr>
        <p:spPr>
          <a:xfrm>
            <a:off x="457200" y="1600200"/>
            <a:ext cx="8218488" cy="1756792"/>
          </a:xfrm>
        </p:spPr>
        <p:txBody>
          <a:bodyPr/>
          <a:lstStyle>
            <a:lvl1pPr marL="0" indent="0">
              <a:buFontTx/>
              <a:buNone/>
              <a:defRPr/>
            </a:lvl1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Slide text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1442" y="6456514"/>
            <a:ext cx="1662286" cy="365125"/>
          </a:xfrm>
          <a:prstGeom prst="rect">
            <a:avLst/>
          </a:prstGeom>
        </p:spPr>
        <p:txBody>
          <a:bodyPr vert="horz" lIns="0" tIns="45720" rIns="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Confidential </a:t>
            </a:r>
          </a:p>
        </p:txBody>
      </p:sp>
    </p:spTree>
    <p:extLst>
      <p:ext uri="{BB962C8B-B14F-4D97-AF65-F5344CB8AC3E}">
        <p14:creationId xmlns:p14="http://schemas.microsoft.com/office/powerpoint/2010/main" val="22835244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Confidential </a:t>
            </a:r>
            <a:endParaRPr lang="en-US" dirty="0" smtClean="0"/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12"/>
          </p:nvPr>
        </p:nvSpPr>
        <p:spPr>
          <a:xfrm>
            <a:off x="566739" y="2349502"/>
            <a:ext cx="4860925" cy="29241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07741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8314" y="368240"/>
            <a:ext cx="7427913" cy="1188552"/>
          </a:xfrm>
        </p:spPr>
        <p:txBody>
          <a:bodyPr anchor="t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Slide Title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00200"/>
            <a:ext cx="8218488" cy="4853136"/>
          </a:xfrm>
        </p:spPr>
        <p:txBody>
          <a:bodyPr>
            <a:noAutofit/>
          </a:bodyPr>
          <a:lstStyle>
            <a:lvl1pPr marL="342900" indent="-342900">
              <a:spcAft>
                <a:spcPts val="200"/>
              </a:spcAft>
              <a:buFont typeface="Calibri" pitchFamily="34" charset="0"/>
              <a:buChar char="•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28650" indent="-271463">
              <a:spcBef>
                <a:spcPts val="400"/>
              </a:spcBef>
              <a:buFont typeface="Calibri" pitchFamily="34" charset="0"/>
              <a:buChar char="•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947496" y="6456514"/>
            <a:ext cx="1728192" cy="288032"/>
          </a:xfrm>
        </p:spPr>
        <p:txBody>
          <a:bodyPr/>
          <a:lstStyle/>
          <a:p>
            <a:fld id="{7C64A3CC-9215-4D44-A91D-3C56E408671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94731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92288" y="5081738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Picture Title</a:t>
            </a:r>
            <a:endParaRPr lang="ru-RU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8"/>
            <a:ext cx="5486400" cy="440040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564847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Picture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1442" y="6456514"/>
            <a:ext cx="1662286" cy="365125"/>
          </a:xfrm>
          <a:prstGeom prst="rect">
            <a:avLst/>
          </a:prstGeom>
        </p:spPr>
        <p:txBody>
          <a:bodyPr vert="horz" lIns="0" tIns="45720" rIns="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Confidential </a:t>
            </a:r>
          </a:p>
        </p:txBody>
      </p:sp>
    </p:spTree>
    <p:extLst>
      <p:ext uri="{BB962C8B-B14F-4D97-AF65-F5344CB8AC3E}">
        <p14:creationId xmlns:p14="http://schemas.microsoft.com/office/powerpoint/2010/main" val="37517051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_Normal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268763"/>
            <a:ext cx="6732240" cy="1440161"/>
          </a:xfrm>
          <a:prstGeom prst="rect">
            <a:avLst/>
          </a:prstGeom>
          <a:solidFill>
            <a:schemeClr val="tx1">
              <a:lumMod val="50000"/>
              <a:lumOff val="50000"/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Rectangle 7"/>
          <p:cNvSpPr/>
          <p:nvPr userDrawn="1"/>
        </p:nvSpPr>
        <p:spPr>
          <a:xfrm>
            <a:off x="0" y="2663205"/>
            <a:ext cx="6732240" cy="45719"/>
          </a:xfrm>
          <a:prstGeom prst="rect">
            <a:avLst/>
          </a:prstGeom>
          <a:solidFill>
            <a:srgbClr val="C60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67547" y="1988841"/>
            <a:ext cx="6263927" cy="720080"/>
          </a:xfrm>
        </p:spPr>
        <p:txBody>
          <a:bodyPr lIns="0" tIns="0" rIns="0" bIns="0" anchor="t">
            <a:normAutofit/>
          </a:bodyPr>
          <a:lstStyle>
            <a:lvl1pPr>
              <a:defRPr sz="40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 smtClean="0"/>
              <a:t>Presentation title</a:t>
            </a:r>
            <a:endParaRPr lang="ru-R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7545" y="5301208"/>
            <a:ext cx="4104456" cy="1008112"/>
          </a:xfr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ABBYY Office 2013</a:t>
            </a:r>
            <a:endParaRPr lang="ru-RU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467544" y="1268760"/>
            <a:ext cx="6264695" cy="720080"/>
          </a:xfrm>
        </p:spPr>
        <p:txBody>
          <a:bodyPr lIns="0" tIns="46800" rIns="0" bIns="46800" anchor="b"/>
          <a:lstStyle>
            <a:lvl1pPr marL="0" indent="0">
              <a:buNone/>
              <a:defRPr sz="2000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Author name, title</a:t>
            </a:r>
          </a:p>
        </p:txBody>
      </p:sp>
      <p:sp>
        <p:nvSpPr>
          <p:cNvPr id="13" name="Subtitle 2"/>
          <p:cNvSpPr txBox="1">
            <a:spLocks/>
          </p:cNvSpPr>
          <p:nvPr userDrawn="1"/>
        </p:nvSpPr>
        <p:spPr>
          <a:xfrm>
            <a:off x="474045" y="6453336"/>
            <a:ext cx="3384374" cy="288032"/>
          </a:xfrm>
          <a:prstGeom prst="rect">
            <a:avLst/>
          </a:prstGeom>
        </p:spPr>
        <p:txBody>
          <a:bodyPr vert="horz" lIns="0" tIns="46800" rIns="0" bIns="46800" rtlCol="0">
            <a:normAutofit/>
          </a:bodyPr>
          <a:lstStyle>
            <a:lvl1pPr marL="0" indent="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rgbClr val="C60C30"/>
              </a:buClr>
              <a:buFont typeface="Arial" pitchFamily="34" charset="0"/>
              <a:buNone/>
              <a:defRPr lang="en-US" sz="2000" kern="120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ts val="400"/>
              </a:spcBef>
              <a:buClr>
                <a:schemeClr val="bg1">
                  <a:lumMod val="50000"/>
                </a:schemeClr>
              </a:buClr>
              <a:buFont typeface="Calibri" pitchFamily="34" charset="0"/>
              <a:buNone/>
              <a:defRPr sz="2000" b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Calibri" pitchFamily="34" charset="0"/>
              <a:buNone/>
              <a:defRPr sz="1600" b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Calibri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©</a:t>
            </a:r>
            <a:r>
              <a:rPr lang="en-US" sz="1200" baseline="0" dirty="0" smtClean="0">
                <a:solidFill>
                  <a:schemeClr val="bg1">
                    <a:lumMod val="50000"/>
                  </a:schemeClr>
                </a:solidFill>
              </a:rPr>
              <a:t> Copyright 201</a:t>
            </a:r>
            <a:r>
              <a:rPr lang="ru-RU" sz="1200" baseline="0" dirty="0" smtClean="0">
                <a:solidFill>
                  <a:schemeClr val="bg1">
                    <a:lumMod val="50000"/>
                  </a:schemeClr>
                </a:solidFill>
              </a:rPr>
              <a:t>7</a:t>
            </a:r>
            <a:r>
              <a:rPr lang="en-US" sz="1200" baseline="0" dirty="0" smtClean="0">
                <a:solidFill>
                  <a:schemeClr val="bg1">
                    <a:lumMod val="50000"/>
                  </a:schemeClr>
                </a:solidFill>
              </a:rPr>
              <a:t> ABBYY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171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Font typeface="Calibri" pitchFamily="34" charset="0"/>
              <a:buChar char="•"/>
              <a:defRPr/>
            </a:lvl1pPr>
            <a:lvl2pPr marL="628650" indent="-271463">
              <a:buFont typeface="Calibri" pitchFamily="34" charset="0"/>
              <a:buChar char="•"/>
              <a:defRPr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ru-RU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947496" y="6453188"/>
            <a:ext cx="1728192" cy="288032"/>
          </a:xfrm>
          <a:ln/>
        </p:spPr>
        <p:txBody>
          <a:bodyPr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pPr>
              <a:defRPr/>
            </a:pPr>
            <a:fld id="{16A1A21F-8288-4945-BB00-20CBE76A02B3}" type="slidenum">
              <a:rPr lang="de-DE" smtClean="0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901141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neReader 11: Licesing&amp;Prot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Font typeface="Calibri" pitchFamily="34" charset="0"/>
              <a:buChar char="•"/>
              <a:defRPr/>
            </a:lvl1pPr>
            <a:lvl2pPr marL="628650" indent="-271463">
              <a:buFont typeface="Calibri" pitchFamily="34" charset="0"/>
              <a:buChar char="•"/>
              <a:defRPr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ru-RU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316789" y="6578601"/>
            <a:ext cx="1395412" cy="2063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54849D-271E-47CA-BAE0-E1B882825792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78715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pter Separato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" y="1015559"/>
            <a:ext cx="9144000" cy="3637577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0" y="2492897"/>
            <a:ext cx="6732240" cy="1656183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Subtitle 2"/>
          <p:cNvSpPr>
            <a:spLocks noGrp="1"/>
          </p:cNvSpPr>
          <p:nvPr>
            <p:ph type="subTitle" idx="11" hasCustomPrompt="1"/>
          </p:nvPr>
        </p:nvSpPr>
        <p:spPr>
          <a:xfrm>
            <a:off x="460650" y="3368048"/>
            <a:ext cx="6271590" cy="735313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Product version</a:t>
            </a:r>
            <a:endParaRPr lang="ru-RU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0" y="4103361"/>
            <a:ext cx="6732240" cy="45719"/>
          </a:xfrm>
          <a:prstGeom prst="rect">
            <a:avLst/>
          </a:prstGeom>
          <a:solidFill>
            <a:srgbClr val="C60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68312" y="5157192"/>
            <a:ext cx="6263928" cy="342038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600"/>
              </a:spcBef>
              <a:buNone/>
              <a:defRPr sz="20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The Author Name</a:t>
            </a:r>
          </a:p>
        </p:txBody>
      </p:sp>
      <p:sp>
        <p:nvSpPr>
          <p:cNvPr id="21" name="Title 1"/>
          <p:cNvSpPr>
            <a:spLocks noGrp="1"/>
          </p:cNvSpPr>
          <p:nvPr>
            <p:ph type="ctrTitle" hasCustomPrompt="1"/>
          </p:nvPr>
        </p:nvSpPr>
        <p:spPr>
          <a:xfrm>
            <a:off x="476250" y="2489486"/>
            <a:ext cx="6264696" cy="878562"/>
          </a:xfrm>
        </p:spPr>
        <p:txBody>
          <a:bodyPr lIns="0" tIns="0" rIns="0" bIns="0" anchor="b">
            <a:normAutofit/>
          </a:bodyPr>
          <a:lstStyle>
            <a:lvl1pPr algn="l">
              <a:defRPr sz="48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Product Name</a:t>
            </a:r>
            <a:endParaRPr lang="ru-RU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3" hasCustomPrompt="1"/>
          </p:nvPr>
        </p:nvSpPr>
        <p:spPr>
          <a:xfrm>
            <a:off x="475740" y="5544235"/>
            <a:ext cx="6263928" cy="315035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600"/>
              </a:spcBef>
              <a:buNone/>
              <a:defRPr sz="20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ABBYY Office 2013</a:t>
            </a:r>
          </a:p>
        </p:txBody>
      </p:sp>
      <p:sp>
        <p:nvSpPr>
          <p:cNvPr id="23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452264" y="6453336"/>
            <a:ext cx="2895600" cy="293117"/>
          </a:xfrm>
        </p:spPr>
        <p:txBody>
          <a:bodyPr lIns="0" rIns="0"/>
          <a:lstStyle/>
          <a:p>
            <a:r>
              <a:rPr lang="en-US" dirty="0" smtClean="0"/>
              <a:t>Confidential             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© Copyright 2013 ABBYY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64407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hapter Separato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2492896"/>
            <a:ext cx="6732240" cy="1656183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Rectangle 8"/>
          <p:cNvSpPr/>
          <p:nvPr userDrawn="1"/>
        </p:nvSpPr>
        <p:spPr>
          <a:xfrm>
            <a:off x="0" y="4103360"/>
            <a:ext cx="6732240" cy="45720"/>
          </a:xfrm>
          <a:prstGeom prst="rect">
            <a:avLst/>
          </a:prstGeom>
          <a:solidFill>
            <a:srgbClr val="C60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67545" y="3212976"/>
            <a:ext cx="6264696" cy="936104"/>
          </a:xfrm>
        </p:spPr>
        <p:txBody>
          <a:bodyPr tIns="0" bIns="0" anchor="t">
            <a:normAutofit/>
          </a:bodyPr>
          <a:lstStyle>
            <a:lvl1pPr algn="l">
              <a:defRPr sz="4400" b="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Chapter title</a:t>
            </a:r>
            <a:endParaRPr lang="ru-RU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67545" y="2492895"/>
            <a:ext cx="6264695" cy="720080"/>
          </a:xfrm>
        </p:spPr>
        <p:txBody>
          <a:bodyPr tIns="0" bIns="0" anchor="b"/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The Name of the Product</a:t>
            </a:r>
          </a:p>
        </p:txBody>
      </p:sp>
    </p:spTree>
    <p:extLst>
      <p:ext uri="{BB962C8B-B14F-4D97-AF65-F5344CB8AC3E}">
        <p14:creationId xmlns:p14="http://schemas.microsoft.com/office/powerpoint/2010/main" val="4838579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099571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orm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982504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4305"/>
            <a:ext cx="9144000" cy="3636264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2492897"/>
            <a:ext cx="5247075" cy="1656183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0650" y="3368048"/>
            <a:ext cx="6559622" cy="735313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544" y="2492898"/>
            <a:ext cx="5004556" cy="878562"/>
          </a:xfrm>
        </p:spPr>
        <p:txBody>
          <a:bodyPr lIns="0" tIns="0" rIns="0" bIns="0" anchor="b">
            <a:normAutofit/>
          </a:bodyPr>
          <a:lstStyle>
            <a:lvl1pPr algn="l">
              <a:defRPr sz="48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</a:t>
            </a:r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lIns="0" rIns="0"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© Copyright 2015 ABBYY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 flipV="1">
            <a:off x="0" y="4149079"/>
            <a:ext cx="5247075" cy="45719"/>
          </a:xfrm>
          <a:prstGeom prst="rect">
            <a:avLst/>
          </a:prstGeom>
          <a:solidFill>
            <a:srgbClr val="C60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468312" y="5157192"/>
            <a:ext cx="3383607" cy="1080120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1602114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hapter Separator 3_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96874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hapter Separato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" y="1015559"/>
            <a:ext cx="9144000" cy="3637577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0" y="2492897"/>
            <a:ext cx="6732240" cy="1656183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Subtitle 2"/>
          <p:cNvSpPr>
            <a:spLocks noGrp="1"/>
          </p:cNvSpPr>
          <p:nvPr>
            <p:ph type="subTitle" idx="11" hasCustomPrompt="1"/>
          </p:nvPr>
        </p:nvSpPr>
        <p:spPr>
          <a:xfrm>
            <a:off x="460650" y="3368048"/>
            <a:ext cx="6271590" cy="735313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 smtClean="0"/>
              <a:t>Abbyy</a:t>
            </a:r>
            <a:r>
              <a:rPr lang="en-US" dirty="0" smtClean="0"/>
              <a:t> Office</a:t>
            </a:r>
            <a:endParaRPr lang="ru-RU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0" y="4103361"/>
            <a:ext cx="6732240" cy="45719"/>
          </a:xfrm>
          <a:prstGeom prst="rect">
            <a:avLst/>
          </a:prstGeom>
          <a:solidFill>
            <a:srgbClr val="C60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itle 1"/>
          <p:cNvSpPr>
            <a:spLocks noGrp="1"/>
          </p:cNvSpPr>
          <p:nvPr>
            <p:ph type="ctrTitle" hasCustomPrompt="1"/>
          </p:nvPr>
        </p:nvSpPr>
        <p:spPr>
          <a:xfrm>
            <a:off x="476250" y="2489486"/>
            <a:ext cx="6264696" cy="878562"/>
          </a:xfrm>
        </p:spPr>
        <p:txBody>
          <a:bodyPr lIns="0" tIns="0" rIns="0" bIns="0" anchor="b">
            <a:normAutofit/>
          </a:bodyPr>
          <a:lstStyle>
            <a:lvl1pPr algn="l">
              <a:defRPr sz="48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Contacts</a:t>
            </a:r>
            <a:endParaRPr lang="ru-RU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3" hasCustomPrompt="1"/>
          </p:nvPr>
        </p:nvSpPr>
        <p:spPr>
          <a:xfrm>
            <a:off x="475740" y="4869160"/>
            <a:ext cx="6263928" cy="1710190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600"/>
              </a:spcBef>
              <a:buNone/>
              <a:defRPr sz="1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err="1" smtClean="0"/>
              <a:t>Adress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1440823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5260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eReader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" y="1015559"/>
            <a:ext cx="9144000" cy="3637577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0" y="2492897"/>
            <a:ext cx="7790080" cy="1656183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4" name="Subtitle 2"/>
          <p:cNvSpPr>
            <a:spLocks noGrp="1"/>
          </p:cNvSpPr>
          <p:nvPr>
            <p:ph type="subTitle" idx="11"/>
          </p:nvPr>
        </p:nvSpPr>
        <p:spPr>
          <a:xfrm>
            <a:off x="460650" y="3368048"/>
            <a:ext cx="7350980" cy="735313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ru-RU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0" y="4103361"/>
            <a:ext cx="7790080" cy="45719"/>
          </a:xfrm>
          <a:prstGeom prst="rect">
            <a:avLst/>
          </a:prstGeom>
          <a:solidFill>
            <a:srgbClr val="C60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68312" y="5157192"/>
            <a:ext cx="6263928" cy="342038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600"/>
              </a:spcBef>
              <a:buNone/>
              <a:defRPr sz="20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The Author Name</a:t>
            </a:r>
          </a:p>
        </p:txBody>
      </p:sp>
      <p:sp>
        <p:nvSpPr>
          <p:cNvPr id="21" name="Title 1"/>
          <p:cNvSpPr>
            <a:spLocks noGrp="1"/>
          </p:cNvSpPr>
          <p:nvPr>
            <p:ph type="ctrTitle" hasCustomPrompt="1"/>
          </p:nvPr>
        </p:nvSpPr>
        <p:spPr>
          <a:xfrm>
            <a:off x="476250" y="2489486"/>
            <a:ext cx="7336110" cy="878562"/>
          </a:xfrm>
        </p:spPr>
        <p:txBody>
          <a:bodyPr lIns="0" tIns="0" rIns="0" bIns="0" anchor="b">
            <a:normAutofit/>
          </a:bodyPr>
          <a:lstStyle>
            <a:lvl1pPr algn="l">
              <a:defRPr sz="48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ABBYY FineReader 11</a:t>
            </a:r>
            <a:endParaRPr lang="ru-RU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3" hasCustomPrompt="1"/>
          </p:nvPr>
        </p:nvSpPr>
        <p:spPr>
          <a:xfrm>
            <a:off x="475740" y="5544235"/>
            <a:ext cx="6263928" cy="315035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600"/>
              </a:spcBef>
              <a:buNone/>
              <a:defRPr sz="20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ABBYY Office 2013</a:t>
            </a:r>
          </a:p>
        </p:txBody>
      </p:sp>
      <p:sp>
        <p:nvSpPr>
          <p:cNvPr id="23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452264" y="6453336"/>
            <a:ext cx="2895600" cy="293117"/>
          </a:xfrm>
        </p:spPr>
        <p:txBody>
          <a:bodyPr lIns="0" rIns="0"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5631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ngv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691" y="1015200"/>
            <a:ext cx="9138619" cy="3635010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 userDrawn="1"/>
        </p:nvSpPr>
        <p:spPr>
          <a:xfrm>
            <a:off x="0" y="2492897"/>
            <a:ext cx="7790080" cy="1656183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4" name="Subtitle 2"/>
          <p:cNvSpPr>
            <a:spLocks noGrp="1"/>
          </p:cNvSpPr>
          <p:nvPr>
            <p:ph type="subTitle" idx="11" hasCustomPrompt="1"/>
          </p:nvPr>
        </p:nvSpPr>
        <p:spPr>
          <a:xfrm>
            <a:off x="460650" y="3368048"/>
            <a:ext cx="7350980" cy="735313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Product version</a:t>
            </a:r>
            <a:endParaRPr lang="ru-RU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452264" y="6453336"/>
            <a:ext cx="2895600" cy="293117"/>
          </a:xfrm>
        </p:spPr>
        <p:txBody>
          <a:bodyPr lIns="0" rIns="0"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0" y="4103361"/>
            <a:ext cx="7790080" cy="45719"/>
          </a:xfrm>
          <a:prstGeom prst="rect">
            <a:avLst/>
          </a:prstGeom>
          <a:solidFill>
            <a:srgbClr val="C60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68312" y="5157192"/>
            <a:ext cx="6263928" cy="342038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600"/>
              </a:spcBef>
              <a:buNone/>
              <a:defRPr sz="20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The Author Name</a:t>
            </a:r>
          </a:p>
        </p:txBody>
      </p:sp>
      <p:sp>
        <p:nvSpPr>
          <p:cNvPr id="21" name="Title 1"/>
          <p:cNvSpPr>
            <a:spLocks noGrp="1"/>
          </p:cNvSpPr>
          <p:nvPr>
            <p:ph type="ctrTitle" hasCustomPrompt="1"/>
          </p:nvPr>
        </p:nvSpPr>
        <p:spPr>
          <a:xfrm>
            <a:off x="476250" y="2489486"/>
            <a:ext cx="7336110" cy="878562"/>
          </a:xfrm>
        </p:spPr>
        <p:txBody>
          <a:bodyPr lIns="0" tIns="0" rIns="0" bIns="0" anchor="b">
            <a:normAutofit/>
          </a:bodyPr>
          <a:lstStyle>
            <a:lvl1pPr algn="l">
              <a:defRPr sz="48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ABBYY Lingvo x5*</a:t>
            </a:r>
            <a:endParaRPr lang="ru-RU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3" hasCustomPrompt="1"/>
          </p:nvPr>
        </p:nvSpPr>
        <p:spPr>
          <a:xfrm>
            <a:off x="475740" y="5544235"/>
            <a:ext cx="6263928" cy="315035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600"/>
              </a:spcBef>
              <a:buNone/>
              <a:defRPr sz="20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ABBYY Office 2013</a:t>
            </a:r>
          </a:p>
        </p:txBody>
      </p:sp>
    </p:spTree>
    <p:extLst>
      <p:ext uri="{BB962C8B-B14F-4D97-AF65-F5344CB8AC3E}">
        <p14:creationId xmlns:p14="http://schemas.microsoft.com/office/powerpoint/2010/main" val="9762738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DF transformer 3.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Vishnyakova\Desktop\visual.jp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15200"/>
            <a:ext cx="9144000" cy="3635010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 userDrawn="1"/>
        </p:nvSpPr>
        <p:spPr>
          <a:xfrm>
            <a:off x="0" y="2492898"/>
            <a:ext cx="7812360" cy="1610464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4" name="Subtitle 2"/>
          <p:cNvSpPr>
            <a:spLocks noGrp="1"/>
          </p:cNvSpPr>
          <p:nvPr>
            <p:ph type="subTitle" idx="11" hasCustomPrompt="1"/>
          </p:nvPr>
        </p:nvSpPr>
        <p:spPr>
          <a:xfrm>
            <a:off x="460650" y="3368048"/>
            <a:ext cx="7351710" cy="735313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Product version</a:t>
            </a:r>
            <a:endParaRPr lang="ru-RU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452264" y="6453336"/>
            <a:ext cx="2895600" cy="293117"/>
          </a:xfrm>
        </p:spPr>
        <p:txBody>
          <a:bodyPr lIns="0" rIns="0"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0" y="4103361"/>
            <a:ext cx="7812360" cy="45719"/>
          </a:xfrm>
          <a:prstGeom prst="rect">
            <a:avLst/>
          </a:prstGeom>
          <a:solidFill>
            <a:srgbClr val="C60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68312" y="5157192"/>
            <a:ext cx="6263928" cy="342038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600"/>
              </a:spcBef>
              <a:buNone/>
              <a:defRPr sz="20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The Author Name</a:t>
            </a:r>
          </a:p>
        </p:txBody>
      </p:sp>
      <p:sp>
        <p:nvSpPr>
          <p:cNvPr id="21" name="Title 1"/>
          <p:cNvSpPr>
            <a:spLocks noGrp="1"/>
          </p:cNvSpPr>
          <p:nvPr>
            <p:ph type="ctrTitle" hasCustomPrompt="1"/>
          </p:nvPr>
        </p:nvSpPr>
        <p:spPr>
          <a:xfrm>
            <a:off x="476250" y="2489486"/>
            <a:ext cx="7336110" cy="878562"/>
          </a:xfrm>
        </p:spPr>
        <p:txBody>
          <a:bodyPr lIns="0" tIns="0" rIns="0" bIns="0" anchor="b">
            <a:normAutofit/>
          </a:bodyPr>
          <a:lstStyle>
            <a:lvl1pPr algn="l">
              <a:defRPr sz="48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ABBYY PDF Transformer 3.0</a:t>
            </a:r>
            <a:endParaRPr lang="ru-RU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3" hasCustomPrompt="1"/>
          </p:nvPr>
        </p:nvSpPr>
        <p:spPr>
          <a:xfrm>
            <a:off x="475740" y="5544235"/>
            <a:ext cx="6263928" cy="315035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600"/>
              </a:spcBef>
              <a:buNone/>
              <a:defRPr sz="20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ABBYY Office 2013</a:t>
            </a:r>
          </a:p>
        </p:txBody>
      </p:sp>
    </p:spTree>
    <p:extLst>
      <p:ext uri="{BB962C8B-B14F-4D97-AF65-F5344CB8AC3E}">
        <p14:creationId xmlns:p14="http://schemas.microsoft.com/office/powerpoint/2010/main" val="27280819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siness Card R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\\Lingvo\Abbyy\Marketing Department\Product Management Group\Publishing Service\Deposit\5424r\for www\5424r_BCR_956x155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15200"/>
            <a:ext cx="9144001" cy="3635010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 userDrawn="1"/>
        </p:nvSpPr>
        <p:spPr>
          <a:xfrm>
            <a:off x="0" y="2492897"/>
            <a:ext cx="7790080" cy="1656183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4" name="Subtitle 2"/>
          <p:cNvSpPr>
            <a:spLocks noGrp="1"/>
          </p:cNvSpPr>
          <p:nvPr>
            <p:ph type="subTitle" idx="11" hasCustomPrompt="1"/>
          </p:nvPr>
        </p:nvSpPr>
        <p:spPr>
          <a:xfrm>
            <a:off x="460650" y="3368048"/>
            <a:ext cx="7350980" cy="735313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Product version</a:t>
            </a:r>
            <a:endParaRPr lang="ru-RU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452264" y="6453336"/>
            <a:ext cx="2895600" cy="293117"/>
          </a:xfrm>
        </p:spPr>
        <p:txBody>
          <a:bodyPr lIns="0" rIns="0"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0" y="4103361"/>
            <a:ext cx="7790080" cy="45719"/>
          </a:xfrm>
          <a:prstGeom prst="rect">
            <a:avLst/>
          </a:prstGeom>
          <a:solidFill>
            <a:srgbClr val="C60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68312" y="5157192"/>
            <a:ext cx="6263928" cy="342038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600"/>
              </a:spcBef>
              <a:buNone/>
              <a:defRPr sz="20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The Author Name</a:t>
            </a:r>
          </a:p>
        </p:txBody>
      </p:sp>
      <p:sp>
        <p:nvSpPr>
          <p:cNvPr id="21" name="Title 1"/>
          <p:cNvSpPr>
            <a:spLocks noGrp="1"/>
          </p:cNvSpPr>
          <p:nvPr>
            <p:ph type="ctrTitle" hasCustomPrompt="1"/>
          </p:nvPr>
        </p:nvSpPr>
        <p:spPr>
          <a:xfrm>
            <a:off x="476250" y="2489486"/>
            <a:ext cx="7336110" cy="878562"/>
          </a:xfrm>
        </p:spPr>
        <p:txBody>
          <a:bodyPr lIns="0" tIns="0" rIns="0" bIns="0" anchor="b">
            <a:normAutofit/>
          </a:bodyPr>
          <a:lstStyle>
            <a:lvl1pPr algn="l">
              <a:defRPr sz="48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ABBYY Business Card Reader</a:t>
            </a:r>
            <a:endParaRPr lang="ru-RU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3" hasCustomPrompt="1"/>
          </p:nvPr>
        </p:nvSpPr>
        <p:spPr>
          <a:xfrm>
            <a:off x="475740" y="5544235"/>
            <a:ext cx="6263928" cy="315035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600"/>
              </a:spcBef>
              <a:buNone/>
              <a:defRPr sz="20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ABBYY Office 2013</a:t>
            </a:r>
          </a:p>
        </p:txBody>
      </p:sp>
    </p:spTree>
    <p:extLst>
      <p:ext uri="{BB962C8B-B14F-4D97-AF65-F5344CB8AC3E}">
        <p14:creationId xmlns:p14="http://schemas.microsoft.com/office/powerpoint/2010/main" val="8930926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итель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2492896"/>
            <a:ext cx="6732240" cy="1656183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4103360"/>
            <a:ext cx="6732240" cy="45720"/>
          </a:xfrm>
          <a:prstGeom prst="rect">
            <a:avLst/>
          </a:prstGeom>
          <a:solidFill>
            <a:srgbClr val="C60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67545" y="3212976"/>
            <a:ext cx="6264696" cy="936104"/>
          </a:xfrm>
        </p:spPr>
        <p:txBody>
          <a:bodyPr tIns="0" bIns="0" anchor="t">
            <a:normAutofit/>
          </a:bodyPr>
          <a:lstStyle>
            <a:lvl1pPr algn="l">
              <a:defRPr sz="4400" b="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Chapter title</a:t>
            </a:r>
            <a:endParaRPr lang="ru-RU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67545" y="2492895"/>
            <a:ext cx="6264695" cy="720080"/>
          </a:xfrm>
        </p:spPr>
        <p:txBody>
          <a:bodyPr tIns="0" bIns="0" anchor="b"/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The Name of the Product</a:t>
            </a:r>
          </a:p>
        </p:txBody>
      </p:sp>
    </p:spTree>
    <p:extLst>
      <p:ext uri="{BB962C8B-B14F-4D97-AF65-F5344CB8AC3E}">
        <p14:creationId xmlns:p14="http://schemas.microsoft.com/office/powerpoint/2010/main" val="31734800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hapter Separato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1763816"/>
            <a:ext cx="6732240" cy="2385264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4103360"/>
            <a:ext cx="6732240" cy="45720"/>
          </a:xfrm>
          <a:prstGeom prst="rect">
            <a:avLst/>
          </a:prstGeom>
          <a:solidFill>
            <a:srgbClr val="C60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67545" y="2483896"/>
            <a:ext cx="6264696" cy="1656184"/>
          </a:xfrm>
        </p:spPr>
        <p:txBody>
          <a:bodyPr tIns="0" bIns="0" anchor="t">
            <a:normAutofit/>
          </a:bodyPr>
          <a:lstStyle>
            <a:lvl1pPr algn="l">
              <a:defRPr sz="4400" b="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Chapter title </a:t>
            </a:r>
            <a:br>
              <a:rPr lang="en-US" dirty="0" smtClean="0"/>
            </a:br>
            <a:r>
              <a:rPr lang="en-US" dirty="0" smtClean="0"/>
              <a:t>large</a:t>
            </a:r>
            <a:endParaRPr lang="ru-RU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67545" y="1763815"/>
            <a:ext cx="6264695" cy="720080"/>
          </a:xfrm>
        </p:spPr>
        <p:txBody>
          <a:bodyPr tIns="0" bIns="0" anchor="b"/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The Name of the Product</a:t>
            </a:r>
          </a:p>
        </p:txBody>
      </p:sp>
    </p:spTree>
    <p:extLst>
      <p:ext uri="{BB962C8B-B14F-4D97-AF65-F5344CB8AC3E}">
        <p14:creationId xmlns:p14="http://schemas.microsoft.com/office/powerpoint/2010/main" val="24399832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8314" y="368240"/>
            <a:ext cx="7427913" cy="1188552"/>
          </a:xfrm>
        </p:spPr>
        <p:txBody>
          <a:bodyPr anchor="t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Slide Title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00200"/>
            <a:ext cx="8218488" cy="4853136"/>
          </a:xfrm>
        </p:spPr>
        <p:txBody>
          <a:bodyPr>
            <a:noAutofit/>
          </a:bodyPr>
          <a:lstStyle>
            <a:lvl1pPr marL="342900" indent="-342900">
              <a:spcAft>
                <a:spcPts val="200"/>
              </a:spcAft>
              <a:buFont typeface="Calibri" pitchFamily="34" charset="0"/>
              <a:buChar char="•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28650" indent="-271463">
              <a:spcBef>
                <a:spcPts val="400"/>
              </a:spcBef>
              <a:buFont typeface="Calibri" pitchFamily="34" charset="0"/>
              <a:buChar char="•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947496" y="6456514"/>
            <a:ext cx="1728192" cy="288032"/>
          </a:xfrm>
        </p:spPr>
        <p:txBody>
          <a:bodyPr/>
          <a:lstStyle/>
          <a:p>
            <a:fld id="{7C64A3CC-9215-4D44-A91D-3C56E40867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5627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hapter Separato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" y="1015559"/>
            <a:ext cx="9144000" cy="3637577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0" y="2492897"/>
            <a:ext cx="6732240" cy="1656183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4" name="Subtitle 2"/>
          <p:cNvSpPr>
            <a:spLocks noGrp="1"/>
          </p:cNvSpPr>
          <p:nvPr>
            <p:ph type="subTitle" idx="11" hasCustomPrompt="1"/>
          </p:nvPr>
        </p:nvSpPr>
        <p:spPr>
          <a:xfrm>
            <a:off x="460650" y="3368048"/>
            <a:ext cx="6271590" cy="735313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 smtClean="0"/>
              <a:t>Abbyy</a:t>
            </a:r>
            <a:r>
              <a:rPr lang="en-US" dirty="0" smtClean="0"/>
              <a:t> Office</a:t>
            </a:r>
            <a:endParaRPr lang="ru-RU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0" y="4103361"/>
            <a:ext cx="6732240" cy="45719"/>
          </a:xfrm>
          <a:prstGeom prst="rect">
            <a:avLst/>
          </a:prstGeom>
          <a:solidFill>
            <a:srgbClr val="C60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1" name="Title 1"/>
          <p:cNvSpPr>
            <a:spLocks noGrp="1"/>
          </p:cNvSpPr>
          <p:nvPr>
            <p:ph type="ctrTitle" hasCustomPrompt="1"/>
          </p:nvPr>
        </p:nvSpPr>
        <p:spPr>
          <a:xfrm>
            <a:off x="476250" y="2489486"/>
            <a:ext cx="6264696" cy="878562"/>
          </a:xfrm>
        </p:spPr>
        <p:txBody>
          <a:bodyPr lIns="0" tIns="0" rIns="0" bIns="0" anchor="b">
            <a:normAutofit/>
          </a:bodyPr>
          <a:lstStyle>
            <a:lvl1pPr algn="l">
              <a:defRPr sz="48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Contacts</a:t>
            </a:r>
            <a:endParaRPr lang="ru-RU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3" hasCustomPrompt="1"/>
          </p:nvPr>
        </p:nvSpPr>
        <p:spPr>
          <a:xfrm>
            <a:off x="475740" y="4869160"/>
            <a:ext cx="6263928" cy="1710190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600"/>
              </a:spcBef>
              <a:buNone/>
              <a:defRPr sz="1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err="1" smtClean="0"/>
              <a:t>Adress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780807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акты Обще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2492897"/>
            <a:ext cx="6732240" cy="1656183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4" name="Subtitle 2"/>
          <p:cNvSpPr>
            <a:spLocks noGrp="1"/>
          </p:cNvSpPr>
          <p:nvPr>
            <p:ph type="subTitle" idx="11" hasCustomPrompt="1"/>
          </p:nvPr>
        </p:nvSpPr>
        <p:spPr>
          <a:xfrm>
            <a:off x="460650" y="3368048"/>
            <a:ext cx="6271590" cy="735313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 smtClean="0"/>
              <a:t>Abbyy</a:t>
            </a:r>
            <a:r>
              <a:rPr lang="en-US" dirty="0" smtClean="0"/>
              <a:t> Office</a:t>
            </a:r>
            <a:endParaRPr lang="ru-RU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0" y="4103361"/>
            <a:ext cx="6732240" cy="45719"/>
          </a:xfrm>
          <a:prstGeom prst="rect">
            <a:avLst/>
          </a:prstGeom>
          <a:solidFill>
            <a:srgbClr val="C60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1" name="Title 1"/>
          <p:cNvSpPr>
            <a:spLocks noGrp="1"/>
          </p:cNvSpPr>
          <p:nvPr>
            <p:ph type="ctrTitle" hasCustomPrompt="1"/>
          </p:nvPr>
        </p:nvSpPr>
        <p:spPr>
          <a:xfrm>
            <a:off x="476250" y="2489486"/>
            <a:ext cx="6264696" cy="878562"/>
          </a:xfrm>
        </p:spPr>
        <p:txBody>
          <a:bodyPr lIns="0" tIns="0" rIns="0" bIns="0" anchor="b">
            <a:normAutofit/>
          </a:bodyPr>
          <a:lstStyle>
            <a:lvl1pPr algn="l">
              <a:defRPr sz="48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Contacts</a:t>
            </a:r>
            <a:endParaRPr lang="ru-RU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3" hasCustomPrompt="1"/>
          </p:nvPr>
        </p:nvSpPr>
        <p:spPr>
          <a:xfrm>
            <a:off x="475740" y="4869160"/>
            <a:ext cx="6263928" cy="1710190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600"/>
              </a:spcBef>
              <a:buNone/>
              <a:defRPr sz="1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err="1" smtClean="0"/>
              <a:t>Adress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023799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slideLayout" Target="../slideLayouts/slideLayout68.xml"/><Relationship Id="rId26" Type="http://schemas.openxmlformats.org/officeDocument/2006/relationships/slideLayout" Target="../slideLayouts/slideLayout76.xml"/><Relationship Id="rId39" Type="http://schemas.openxmlformats.org/officeDocument/2006/relationships/slideLayout" Target="../slideLayouts/slideLayout89.xml"/><Relationship Id="rId3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71.xml"/><Relationship Id="rId34" Type="http://schemas.openxmlformats.org/officeDocument/2006/relationships/slideLayout" Target="../slideLayouts/slideLayout84.xml"/><Relationship Id="rId42" Type="http://schemas.openxmlformats.org/officeDocument/2006/relationships/image" Target="../media/image1.png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slideLayout" Target="../slideLayouts/slideLayout67.xml"/><Relationship Id="rId25" Type="http://schemas.openxmlformats.org/officeDocument/2006/relationships/slideLayout" Target="../slideLayouts/slideLayout75.xml"/><Relationship Id="rId33" Type="http://schemas.openxmlformats.org/officeDocument/2006/relationships/slideLayout" Target="../slideLayouts/slideLayout83.xml"/><Relationship Id="rId38" Type="http://schemas.openxmlformats.org/officeDocument/2006/relationships/slideLayout" Target="../slideLayouts/slideLayout88.xml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20" Type="http://schemas.openxmlformats.org/officeDocument/2006/relationships/slideLayout" Target="../slideLayouts/slideLayout70.xml"/><Relationship Id="rId29" Type="http://schemas.openxmlformats.org/officeDocument/2006/relationships/slideLayout" Target="../slideLayouts/slideLayout79.xml"/><Relationship Id="rId41" Type="http://schemas.openxmlformats.org/officeDocument/2006/relationships/theme" Target="../theme/theme3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24" Type="http://schemas.openxmlformats.org/officeDocument/2006/relationships/slideLayout" Target="../slideLayouts/slideLayout74.xml"/><Relationship Id="rId32" Type="http://schemas.openxmlformats.org/officeDocument/2006/relationships/slideLayout" Target="../slideLayouts/slideLayout82.xml"/><Relationship Id="rId37" Type="http://schemas.openxmlformats.org/officeDocument/2006/relationships/slideLayout" Target="../slideLayouts/slideLayout87.xml"/><Relationship Id="rId40" Type="http://schemas.openxmlformats.org/officeDocument/2006/relationships/slideLayout" Target="../slideLayouts/slideLayout90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23" Type="http://schemas.openxmlformats.org/officeDocument/2006/relationships/slideLayout" Target="../slideLayouts/slideLayout73.xml"/><Relationship Id="rId28" Type="http://schemas.openxmlformats.org/officeDocument/2006/relationships/slideLayout" Target="../slideLayouts/slideLayout78.xml"/><Relationship Id="rId36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60.xml"/><Relationship Id="rId19" Type="http://schemas.openxmlformats.org/officeDocument/2006/relationships/slideLayout" Target="../slideLayouts/slideLayout69.xml"/><Relationship Id="rId31" Type="http://schemas.openxmlformats.org/officeDocument/2006/relationships/slideLayout" Target="../slideLayouts/slideLayout81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Relationship Id="rId22" Type="http://schemas.openxmlformats.org/officeDocument/2006/relationships/slideLayout" Target="../slideLayouts/slideLayout72.xml"/><Relationship Id="rId27" Type="http://schemas.openxmlformats.org/officeDocument/2006/relationships/slideLayout" Target="../slideLayouts/slideLayout77.xml"/><Relationship Id="rId30" Type="http://schemas.openxmlformats.org/officeDocument/2006/relationships/slideLayout" Target="../slideLayouts/slideLayout80.xml"/><Relationship Id="rId35" Type="http://schemas.openxmlformats.org/officeDocument/2006/relationships/slideLayout" Target="../slideLayouts/slideLayout8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slideLayout" Target="../slideLayouts/slideLayout103.xml"/><Relationship Id="rId18" Type="http://schemas.openxmlformats.org/officeDocument/2006/relationships/slideLayout" Target="../slideLayouts/slideLayout108.xml"/><Relationship Id="rId26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93.xml"/><Relationship Id="rId21" Type="http://schemas.openxmlformats.org/officeDocument/2006/relationships/slideLayout" Target="../slideLayouts/slideLayout111.xml"/><Relationship Id="rId34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2.xml"/><Relationship Id="rId17" Type="http://schemas.openxmlformats.org/officeDocument/2006/relationships/slideLayout" Target="../slideLayouts/slideLayout107.xml"/><Relationship Id="rId25" Type="http://schemas.openxmlformats.org/officeDocument/2006/relationships/slideLayout" Target="../slideLayouts/slideLayout115.xml"/><Relationship Id="rId33" Type="http://schemas.openxmlformats.org/officeDocument/2006/relationships/slideLayout" Target="../slideLayouts/slideLayout123.xml"/><Relationship Id="rId2" Type="http://schemas.openxmlformats.org/officeDocument/2006/relationships/slideLayout" Target="../slideLayouts/slideLayout92.xml"/><Relationship Id="rId16" Type="http://schemas.openxmlformats.org/officeDocument/2006/relationships/slideLayout" Target="../slideLayouts/slideLayout106.xml"/><Relationship Id="rId20" Type="http://schemas.openxmlformats.org/officeDocument/2006/relationships/slideLayout" Target="../slideLayouts/slideLayout110.xml"/><Relationship Id="rId29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24" Type="http://schemas.openxmlformats.org/officeDocument/2006/relationships/slideLayout" Target="../slideLayouts/slideLayout114.xml"/><Relationship Id="rId32" Type="http://schemas.openxmlformats.org/officeDocument/2006/relationships/slideLayout" Target="../slideLayouts/slideLayout122.xml"/><Relationship Id="rId37" Type="http://schemas.openxmlformats.org/officeDocument/2006/relationships/image" Target="../media/image13.png"/><Relationship Id="rId5" Type="http://schemas.openxmlformats.org/officeDocument/2006/relationships/slideLayout" Target="../slideLayouts/slideLayout95.xml"/><Relationship Id="rId15" Type="http://schemas.openxmlformats.org/officeDocument/2006/relationships/slideLayout" Target="../slideLayouts/slideLayout105.xml"/><Relationship Id="rId23" Type="http://schemas.openxmlformats.org/officeDocument/2006/relationships/slideLayout" Target="../slideLayouts/slideLayout113.xml"/><Relationship Id="rId28" Type="http://schemas.openxmlformats.org/officeDocument/2006/relationships/slideLayout" Target="../slideLayouts/slideLayout118.xml"/><Relationship Id="rId36" Type="http://schemas.openxmlformats.org/officeDocument/2006/relationships/theme" Target="../theme/theme4.xml"/><Relationship Id="rId10" Type="http://schemas.openxmlformats.org/officeDocument/2006/relationships/slideLayout" Target="../slideLayouts/slideLayout100.xml"/><Relationship Id="rId19" Type="http://schemas.openxmlformats.org/officeDocument/2006/relationships/slideLayout" Target="../slideLayouts/slideLayout109.xml"/><Relationship Id="rId31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Relationship Id="rId14" Type="http://schemas.openxmlformats.org/officeDocument/2006/relationships/slideLayout" Target="../slideLayouts/slideLayout104.xml"/><Relationship Id="rId22" Type="http://schemas.openxmlformats.org/officeDocument/2006/relationships/slideLayout" Target="../slideLayouts/slideLayout112.xml"/><Relationship Id="rId27" Type="http://schemas.openxmlformats.org/officeDocument/2006/relationships/slideLayout" Target="../slideLayouts/slideLayout117.xml"/><Relationship Id="rId30" Type="http://schemas.openxmlformats.org/officeDocument/2006/relationships/slideLayout" Target="../slideLayouts/slideLayout120.xml"/><Relationship Id="rId35" Type="http://schemas.openxmlformats.org/officeDocument/2006/relationships/slideLayout" Target="../slideLayouts/slideLayout12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43.xml"/><Relationship Id="rId26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28.xml"/><Relationship Id="rId21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42.xml"/><Relationship Id="rId25" Type="http://schemas.openxmlformats.org/officeDocument/2006/relationships/slideLayout" Target="../slideLayouts/slideLayout150.xml"/><Relationship Id="rId33" Type="http://schemas.openxmlformats.org/officeDocument/2006/relationships/image" Target="../media/image1.png"/><Relationship Id="rId2" Type="http://schemas.openxmlformats.org/officeDocument/2006/relationships/slideLayout" Target="../slideLayouts/slideLayout127.xml"/><Relationship Id="rId16" Type="http://schemas.openxmlformats.org/officeDocument/2006/relationships/slideLayout" Target="../slideLayouts/slideLayout141.xml"/><Relationship Id="rId20" Type="http://schemas.openxmlformats.org/officeDocument/2006/relationships/slideLayout" Target="../slideLayouts/slideLayout145.xml"/><Relationship Id="rId29" Type="http://schemas.openxmlformats.org/officeDocument/2006/relationships/slideLayout" Target="../slideLayouts/slideLayout154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24" Type="http://schemas.openxmlformats.org/officeDocument/2006/relationships/slideLayout" Target="../slideLayouts/slideLayout149.xml"/><Relationship Id="rId32" Type="http://schemas.openxmlformats.org/officeDocument/2006/relationships/theme" Target="../theme/theme5.xml"/><Relationship Id="rId5" Type="http://schemas.openxmlformats.org/officeDocument/2006/relationships/slideLayout" Target="../slideLayouts/slideLayout130.xml"/><Relationship Id="rId15" Type="http://schemas.openxmlformats.org/officeDocument/2006/relationships/slideLayout" Target="../slideLayouts/slideLayout140.xml"/><Relationship Id="rId23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53.xml"/><Relationship Id="rId10" Type="http://schemas.openxmlformats.org/officeDocument/2006/relationships/slideLayout" Target="../slideLayouts/slideLayout135.xml"/><Relationship Id="rId19" Type="http://schemas.openxmlformats.org/officeDocument/2006/relationships/slideLayout" Target="../slideLayouts/slideLayout144.xml"/><Relationship Id="rId31" Type="http://schemas.openxmlformats.org/officeDocument/2006/relationships/slideLayout" Target="../slideLayouts/slideLayout156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9.xml"/><Relationship Id="rId22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52.xml"/><Relationship Id="rId30" Type="http://schemas.openxmlformats.org/officeDocument/2006/relationships/slideLayout" Target="../slideLayouts/slideLayout1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13" Type="http://schemas.openxmlformats.org/officeDocument/2006/relationships/slideLayout" Target="../slideLayouts/slideLayout169.xml"/><Relationship Id="rId18" Type="http://schemas.openxmlformats.org/officeDocument/2006/relationships/slideLayout" Target="../slideLayouts/slideLayout174.xml"/><Relationship Id="rId26" Type="http://schemas.openxmlformats.org/officeDocument/2006/relationships/slideLayout" Target="../slideLayouts/slideLayout182.xml"/><Relationship Id="rId39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59.xml"/><Relationship Id="rId21" Type="http://schemas.openxmlformats.org/officeDocument/2006/relationships/slideLayout" Target="../slideLayouts/slideLayout177.xml"/><Relationship Id="rId34" Type="http://schemas.openxmlformats.org/officeDocument/2006/relationships/slideLayout" Target="../slideLayouts/slideLayout190.xml"/><Relationship Id="rId42" Type="http://schemas.openxmlformats.org/officeDocument/2006/relationships/theme" Target="../theme/theme6.xml"/><Relationship Id="rId7" Type="http://schemas.openxmlformats.org/officeDocument/2006/relationships/slideLayout" Target="../slideLayouts/slideLayout163.xml"/><Relationship Id="rId12" Type="http://schemas.openxmlformats.org/officeDocument/2006/relationships/slideLayout" Target="../slideLayouts/slideLayout168.xml"/><Relationship Id="rId17" Type="http://schemas.openxmlformats.org/officeDocument/2006/relationships/slideLayout" Target="../slideLayouts/slideLayout173.xml"/><Relationship Id="rId25" Type="http://schemas.openxmlformats.org/officeDocument/2006/relationships/slideLayout" Target="../slideLayouts/slideLayout181.xml"/><Relationship Id="rId33" Type="http://schemas.openxmlformats.org/officeDocument/2006/relationships/slideLayout" Target="../slideLayouts/slideLayout189.xml"/><Relationship Id="rId38" Type="http://schemas.openxmlformats.org/officeDocument/2006/relationships/slideLayout" Target="../slideLayouts/slideLayout194.xml"/><Relationship Id="rId2" Type="http://schemas.openxmlformats.org/officeDocument/2006/relationships/slideLayout" Target="../slideLayouts/slideLayout158.xml"/><Relationship Id="rId16" Type="http://schemas.openxmlformats.org/officeDocument/2006/relationships/slideLayout" Target="../slideLayouts/slideLayout172.xml"/><Relationship Id="rId20" Type="http://schemas.openxmlformats.org/officeDocument/2006/relationships/slideLayout" Target="../slideLayouts/slideLayout176.xml"/><Relationship Id="rId29" Type="http://schemas.openxmlformats.org/officeDocument/2006/relationships/slideLayout" Target="../slideLayouts/slideLayout185.xml"/><Relationship Id="rId41" Type="http://schemas.openxmlformats.org/officeDocument/2006/relationships/slideLayout" Target="../slideLayouts/slideLayout197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24" Type="http://schemas.openxmlformats.org/officeDocument/2006/relationships/slideLayout" Target="../slideLayouts/slideLayout180.xml"/><Relationship Id="rId32" Type="http://schemas.openxmlformats.org/officeDocument/2006/relationships/slideLayout" Target="../slideLayouts/slideLayout188.xml"/><Relationship Id="rId37" Type="http://schemas.openxmlformats.org/officeDocument/2006/relationships/slideLayout" Target="../slideLayouts/slideLayout193.xml"/><Relationship Id="rId40" Type="http://schemas.openxmlformats.org/officeDocument/2006/relationships/slideLayout" Target="../slideLayouts/slideLayout196.xml"/><Relationship Id="rId5" Type="http://schemas.openxmlformats.org/officeDocument/2006/relationships/slideLayout" Target="../slideLayouts/slideLayout161.xml"/><Relationship Id="rId15" Type="http://schemas.openxmlformats.org/officeDocument/2006/relationships/slideLayout" Target="../slideLayouts/slideLayout171.xml"/><Relationship Id="rId23" Type="http://schemas.openxmlformats.org/officeDocument/2006/relationships/slideLayout" Target="../slideLayouts/slideLayout179.xml"/><Relationship Id="rId28" Type="http://schemas.openxmlformats.org/officeDocument/2006/relationships/slideLayout" Target="../slideLayouts/slideLayout184.xml"/><Relationship Id="rId36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66.xml"/><Relationship Id="rId19" Type="http://schemas.openxmlformats.org/officeDocument/2006/relationships/slideLayout" Target="../slideLayouts/slideLayout175.xml"/><Relationship Id="rId31" Type="http://schemas.openxmlformats.org/officeDocument/2006/relationships/slideLayout" Target="../slideLayouts/slideLayout187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Relationship Id="rId14" Type="http://schemas.openxmlformats.org/officeDocument/2006/relationships/slideLayout" Target="../slideLayouts/slideLayout170.xml"/><Relationship Id="rId22" Type="http://schemas.openxmlformats.org/officeDocument/2006/relationships/slideLayout" Target="../slideLayouts/slideLayout178.xml"/><Relationship Id="rId27" Type="http://schemas.openxmlformats.org/officeDocument/2006/relationships/slideLayout" Target="../slideLayouts/slideLayout183.xml"/><Relationship Id="rId30" Type="http://schemas.openxmlformats.org/officeDocument/2006/relationships/slideLayout" Target="../slideLayouts/slideLayout186.xml"/><Relationship Id="rId35" Type="http://schemas.openxmlformats.org/officeDocument/2006/relationships/slideLayout" Target="../slideLayouts/slideLayout191.xml"/><Relationship Id="rId43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8313" y="368240"/>
            <a:ext cx="7416800" cy="1188552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 dirty="0" smtClean="0"/>
              <a:t>Slide Title</a:t>
            </a:r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18488" cy="485313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ru-RU" dirty="0" smtClean="0"/>
          </a:p>
          <a:p>
            <a:pPr lvl="2"/>
            <a:endParaRPr lang="en-US" dirty="0" smtClean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4943" y="269533"/>
            <a:ext cx="806726" cy="23640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7164288" y="6453336"/>
            <a:ext cx="1728192" cy="288032"/>
          </a:xfrm>
          <a:prstGeom prst="rect">
            <a:avLst/>
          </a:prstGeom>
        </p:spPr>
        <p:txBody>
          <a:bodyPr vert="horz" lIns="0" tIns="45720" rIns="0" bIns="45720" rtlCol="0" anchor="t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64A3CC-9215-4D44-A91D-3C56E408671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1442" y="6456514"/>
            <a:ext cx="1662286" cy="365125"/>
          </a:xfrm>
          <a:prstGeom prst="rect">
            <a:avLst/>
          </a:prstGeom>
        </p:spPr>
        <p:txBody>
          <a:bodyPr vert="horz" lIns="0" tIns="45720" rIns="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Confidential </a:t>
            </a:r>
          </a:p>
        </p:txBody>
      </p:sp>
    </p:spTree>
    <p:extLst>
      <p:ext uri="{BB962C8B-B14F-4D97-AF65-F5344CB8AC3E}">
        <p14:creationId xmlns:p14="http://schemas.microsoft.com/office/powerpoint/2010/main" val="1952630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781" r:id="rId2"/>
    <p:sldLayoutId id="2147483712" r:id="rId3"/>
    <p:sldLayoutId id="2147483717" r:id="rId4"/>
    <p:sldLayoutId id="2147483721" r:id="rId5"/>
    <p:sldLayoutId id="2147483702" r:id="rId6"/>
    <p:sldLayoutId id="2147483707" r:id="rId7"/>
    <p:sldLayoutId id="2147483650" r:id="rId8"/>
    <p:sldLayoutId id="2147483713" r:id="rId9"/>
    <p:sldLayoutId id="2147483722" r:id="rId10"/>
    <p:sldLayoutId id="2147483681" r:id="rId11"/>
    <p:sldLayoutId id="2147483683" r:id="rId12"/>
    <p:sldLayoutId id="2147483682" r:id="rId13"/>
    <p:sldLayoutId id="2147483666" r:id="rId14"/>
    <p:sldLayoutId id="2147483680" r:id="rId15"/>
    <p:sldLayoutId id="2147483672" r:id="rId16"/>
    <p:sldLayoutId id="2147483654" r:id="rId17"/>
    <p:sldLayoutId id="2147483667" r:id="rId18"/>
    <p:sldLayoutId id="2147483668" r:id="rId19"/>
    <p:sldLayoutId id="2147483675" r:id="rId20"/>
    <p:sldLayoutId id="2147483676" r:id="rId21"/>
    <p:sldLayoutId id="2147483698" r:id="rId22"/>
    <p:sldLayoutId id="2147483699" r:id="rId23"/>
    <p:sldLayoutId id="2147483669" r:id="rId24"/>
    <p:sldLayoutId id="2147483670" r:id="rId25"/>
    <p:sldLayoutId id="2147483674" r:id="rId26"/>
    <p:sldLayoutId id="2147483697" r:id="rId27"/>
    <p:sldLayoutId id="2147483700" r:id="rId28"/>
    <p:sldLayoutId id="2147483657" r:id="rId29"/>
    <p:sldLayoutId id="2147483714" r:id="rId30"/>
    <p:sldLayoutId id="2147483715" r:id="rId31"/>
    <p:sldLayoutId id="2147483719" r:id="rId32"/>
    <p:sldLayoutId id="2147483764" r:id="rId33"/>
    <p:sldLayoutId id="2147483832" r:id="rId34"/>
    <p:sldLayoutId id="2147483767" r:id="rId35"/>
    <p:sldLayoutId id="2147483768" r:id="rId36"/>
    <p:sldLayoutId id="2147483782" r:id="rId37"/>
    <p:sldLayoutId id="2147483783" r:id="rId38"/>
    <p:sldLayoutId id="2147483787" r:id="rId39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None/>
        <a:defRPr sz="3600" b="0" kern="0" baseline="0">
          <a:solidFill>
            <a:schemeClr val="tx1">
              <a:lumMod val="75000"/>
              <a:lumOff val="25000"/>
            </a:schemeClr>
          </a:solidFill>
          <a:latin typeface="Calibri" pitchFamily="34" charset="0"/>
          <a:ea typeface="+mj-ea"/>
          <a:cs typeface="Calibri" pitchFamily="34" charset="0"/>
        </a:defRPr>
      </a:lvl1pPr>
    </p:titleStyle>
    <p:bodyStyle>
      <a:lvl1pPr marL="342900" indent="-342900" algn="l" defTabSz="914400" rtl="0" eaLnBrk="1" latinLnBrk="0" hangingPunct="1">
        <a:spcBef>
          <a:spcPts val="576"/>
        </a:spcBef>
        <a:spcAft>
          <a:spcPts val="200"/>
        </a:spcAft>
        <a:buClr>
          <a:srgbClr val="C60C30"/>
        </a:buClr>
        <a:buFont typeface="Calibri" pitchFamily="34" charset="0"/>
        <a:buChar char="●"/>
        <a:defRPr lang="en-US" sz="2400" kern="1200" smtClean="0">
          <a:solidFill>
            <a:schemeClr val="tx1">
              <a:lumMod val="75000"/>
              <a:lumOff val="25000"/>
            </a:schemeClr>
          </a:solidFill>
          <a:effectLst/>
          <a:latin typeface="+mn-lt"/>
          <a:ea typeface="+mn-ea"/>
          <a:cs typeface="+mn-cs"/>
        </a:defRPr>
      </a:lvl1pPr>
      <a:lvl2pPr marL="628650" indent="-271463" algn="l" defTabSz="914400" rtl="0" eaLnBrk="1" latinLnBrk="0" hangingPunct="1">
        <a:spcBef>
          <a:spcPts val="400"/>
        </a:spcBef>
        <a:spcAft>
          <a:spcPts val="0"/>
        </a:spcAft>
        <a:buClr>
          <a:schemeClr val="bg1">
            <a:lumMod val="50000"/>
          </a:schemeClr>
        </a:buClr>
        <a:buFont typeface="Calibri" pitchFamily="34" charset="0"/>
        <a:buChar char="●"/>
        <a:defRPr sz="2000" b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95350" indent="-266700" algn="l" defTabSz="914400" rtl="0" eaLnBrk="1" latinLnBrk="0" hangingPunct="1">
        <a:spcBef>
          <a:spcPts val="384"/>
        </a:spcBef>
        <a:spcAft>
          <a:spcPts val="0"/>
        </a:spcAft>
        <a:buFont typeface="Calibri" pitchFamily="34" charset="0"/>
        <a:buChar char="–"/>
        <a:defRPr sz="1600" b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6325" indent="-179388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254125" indent="-176213" algn="l" defTabSz="914400" rtl="0" eaLnBrk="1" latinLnBrk="0" hangingPunct="1">
        <a:spcBef>
          <a:spcPct val="20000"/>
        </a:spcBef>
        <a:buFont typeface="Calibri" pitchFamily="34" charset="0"/>
        <a:buChar char="‐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D252CE-8D2D-4C49-872A-05065F1BD663}" type="datetimeFigureOut">
              <a:rPr lang="ru-RU" smtClean="0"/>
              <a:t>29.05.2017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FFE8D0-1397-4C5E-AF1F-6B8FA6A898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0353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8313" y="368240"/>
            <a:ext cx="7416800" cy="1188552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 dirty="0" smtClean="0"/>
              <a:t>Slide Title</a:t>
            </a:r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18488" cy="485313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ru-RU" dirty="0" smtClean="0"/>
          </a:p>
          <a:p>
            <a:pPr lvl="2"/>
            <a:endParaRPr lang="en-US" dirty="0" smtClean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4943" y="269533"/>
            <a:ext cx="806726" cy="23640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7164288" y="6453336"/>
            <a:ext cx="1728192" cy="288032"/>
          </a:xfrm>
          <a:prstGeom prst="rect">
            <a:avLst/>
          </a:prstGeom>
        </p:spPr>
        <p:txBody>
          <a:bodyPr vert="horz" lIns="0" tIns="45720" rIns="0" bIns="45720" rtlCol="0" anchor="t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64A3CC-9215-4D44-A91D-3C56E408671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1442" y="6456514"/>
            <a:ext cx="1662286" cy="365125"/>
          </a:xfrm>
          <a:prstGeom prst="rect">
            <a:avLst/>
          </a:prstGeom>
        </p:spPr>
        <p:txBody>
          <a:bodyPr vert="horz" lIns="0" tIns="45720" rIns="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Confidential </a:t>
            </a:r>
          </a:p>
        </p:txBody>
      </p:sp>
    </p:spTree>
    <p:extLst>
      <p:ext uri="{BB962C8B-B14F-4D97-AF65-F5344CB8AC3E}">
        <p14:creationId xmlns:p14="http://schemas.microsoft.com/office/powerpoint/2010/main" val="1105106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823" r:id="rId6"/>
    <p:sldLayoutId id="2147483796" r:id="rId7"/>
    <p:sldLayoutId id="2147483797" r:id="rId8"/>
    <p:sldLayoutId id="2147483798" r:id="rId9"/>
    <p:sldLayoutId id="2147483799" r:id="rId10"/>
    <p:sldLayoutId id="2147483800" r:id="rId11"/>
    <p:sldLayoutId id="2147483801" r:id="rId12"/>
    <p:sldLayoutId id="2147483802" r:id="rId13"/>
    <p:sldLayoutId id="2147483803" r:id="rId14"/>
    <p:sldLayoutId id="2147483804" r:id="rId15"/>
    <p:sldLayoutId id="2147483805" r:id="rId16"/>
    <p:sldLayoutId id="2147483806" r:id="rId17"/>
    <p:sldLayoutId id="2147483807" r:id="rId18"/>
    <p:sldLayoutId id="2147483808" r:id="rId19"/>
    <p:sldLayoutId id="2147483809" r:id="rId20"/>
    <p:sldLayoutId id="2147483810" r:id="rId21"/>
    <p:sldLayoutId id="2147483811" r:id="rId22"/>
    <p:sldLayoutId id="2147483812" r:id="rId23"/>
    <p:sldLayoutId id="2147483813" r:id="rId24"/>
    <p:sldLayoutId id="2147483814" r:id="rId25"/>
    <p:sldLayoutId id="2147483815" r:id="rId26"/>
    <p:sldLayoutId id="2147483816" r:id="rId27"/>
    <p:sldLayoutId id="2147483817" r:id="rId28"/>
    <p:sldLayoutId id="2147483818" r:id="rId29"/>
    <p:sldLayoutId id="2147483819" r:id="rId30"/>
    <p:sldLayoutId id="2147483820" r:id="rId31"/>
    <p:sldLayoutId id="2147483821" r:id="rId32"/>
    <p:sldLayoutId id="2147483822" r:id="rId33"/>
    <p:sldLayoutId id="2147483824" r:id="rId34"/>
    <p:sldLayoutId id="2147483825" r:id="rId35"/>
    <p:sldLayoutId id="2147483826" r:id="rId36"/>
    <p:sldLayoutId id="2147483827" r:id="rId37"/>
    <p:sldLayoutId id="2147483828" r:id="rId38"/>
    <p:sldLayoutId id="2147483829" r:id="rId39"/>
    <p:sldLayoutId id="2147483830" r:id="rId40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None/>
        <a:defRPr sz="3600" b="0" kern="0" baseline="0">
          <a:solidFill>
            <a:schemeClr val="tx1">
              <a:lumMod val="75000"/>
              <a:lumOff val="25000"/>
            </a:schemeClr>
          </a:solidFill>
          <a:latin typeface="Calibri" pitchFamily="34" charset="0"/>
          <a:ea typeface="+mj-ea"/>
          <a:cs typeface="Calibri" pitchFamily="34" charset="0"/>
        </a:defRPr>
      </a:lvl1pPr>
    </p:titleStyle>
    <p:bodyStyle>
      <a:lvl1pPr marL="342900" indent="-342900" algn="l" defTabSz="914400" rtl="0" eaLnBrk="1" latinLnBrk="0" hangingPunct="1">
        <a:spcBef>
          <a:spcPts val="576"/>
        </a:spcBef>
        <a:spcAft>
          <a:spcPts val="200"/>
        </a:spcAft>
        <a:buClr>
          <a:srgbClr val="C60C30"/>
        </a:buClr>
        <a:buFont typeface="Calibri" pitchFamily="34" charset="0"/>
        <a:buChar char="●"/>
        <a:defRPr lang="en-US" sz="2400" kern="1200" smtClean="0">
          <a:solidFill>
            <a:schemeClr val="tx1">
              <a:lumMod val="75000"/>
              <a:lumOff val="25000"/>
            </a:schemeClr>
          </a:solidFill>
          <a:effectLst/>
          <a:latin typeface="+mn-lt"/>
          <a:ea typeface="+mn-ea"/>
          <a:cs typeface="+mn-cs"/>
        </a:defRPr>
      </a:lvl1pPr>
      <a:lvl2pPr marL="628650" indent="-271463" algn="l" defTabSz="914400" rtl="0" eaLnBrk="1" latinLnBrk="0" hangingPunct="1">
        <a:spcBef>
          <a:spcPts val="400"/>
        </a:spcBef>
        <a:spcAft>
          <a:spcPts val="0"/>
        </a:spcAft>
        <a:buClr>
          <a:schemeClr val="bg1">
            <a:lumMod val="50000"/>
          </a:schemeClr>
        </a:buClr>
        <a:buFont typeface="Calibri" pitchFamily="34" charset="0"/>
        <a:buChar char="●"/>
        <a:defRPr sz="2000" b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95350" indent="-266700" algn="l" defTabSz="914400" rtl="0" eaLnBrk="1" latinLnBrk="0" hangingPunct="1">
        <a:spcBef>
          <a:spcPts val="384"/>
        </a:spcBef>
        <a:spcAft>
          <a:spcPts val="0"/>
        </a:spcAft>
        <a:buFont typeface="Calibri" pitchFamily="34" charset="0"/>
        <a:buChar char="–"/>
        <a:defRPr sz="1600" b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6325" indent="-179388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254125" indent="-176213" algn="l" defTabSz="914400" rtl="0" eaLnBrk="1" latinLnBrk="0" hangingPunct="1">
        <a:spcBef>
          <a:spcPct val="20000"/>
        </a:spcBef>
        <a:buFont typeface="Calibri" pitchFamily="34" charset="0"/>
        <a:buChar char="‐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8313" y="368240"/>
            <a:ext cx="7416800" cy="1188552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 dirty="0" smtClean="0"/>
              <a:t>Slide Title</a:t>
            </a:r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18488" cy="485313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ru-RU" dirty="0" smtClean="0"/>
          </a:p>
          <a:p>
            <a:pPr lvl="2"/>
            <a:endParaRPr lang="en-US" dirty="0" smtClean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4943" y="269533"/>
            <a:ext cx="806726" cy="23640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7164288" y="6453336"/>
            <a:ext cx="1728192" cy="288032"/>
          </a:xfrm>
          <a:prstGeom prst="rect">
            <a:avLst/>
          </a:prstGeom>
        </p:spPr>
        <p:txBody>
          <a:bodyPr vert="horz" lIns="0" tIns="45720" rIns="0" bIns="45720" rtlCol="0" anchor="t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64A3CC-9215-4D44-A91D-3C56E40867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1442" y="6456514"/>
            <a:ext cx="1662286" cy="365125"/>
          </a:xfrm>
          <a:prstGeom prst="rect">
            <a:avLst/>
          </a:prstGeom>
        </p:spPr>
        <p:txBody>
          <a:bodyPr vert="horz" lIns="0" tIns="45720" rIns="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660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  <p:sldLayoutId id="2147483845" r:id="rId12"/>
    <p:sldLayoutId id="2147483846" r:id="rId13"/>
    <p:sldLayoutId id="2147483847" r:id="rId14"/>
    <p:sldLayoutId id="2147483848" r:id="rId15"/>
    <p:sldLayoutId id="2147483849" r:id="rId16"/>
    <p:sldLayoutId id="2147483850" r:id="rId17"/>
    <p:sldLayoutId id="2147483851" r:id="rId18"/>
    <p:sldLayoutId id="2147483852" r:id="rId19"/>
    <p:sldLayoutId id="2147483853" r:id="rId20"/>
    <p:sldLayoutId id="2147483854" r:id="rId21"/>
    <p:sldLayoutId id="2147483855" r:id="rId22"/>
    <p:sldLayoutId id="2147483856" r:id="rId23"/>
    <p:sldLayoutId id="2147483857" r:id="rId24"/>
    <p:sldLayoutId id="2147483858" r:id="rId25"/>
    <p:sldLayoutId id="2147483859" r:id="rId26"/>
    <p:sldLayoutId id="2147483860" r:id="rId27"/>
    <p:sldLayoutId id="2147483861" r:id="rId28"/>
    <p:sldLayoutId id="2147483862" r:id="rId29"/>
    <p:sldLayoutId id="2147483863" r:id="rId30"/>
    <p:sldLayoutId id="2147483864" r:id="rId31"/>
    <p:sldLayoutId id="2147483865" r:id="rId32"/>
    <p:sldLayoutId id="2147483866" r:id="rId33"/>
    <p:sldLayoutId id="2147483867" r:id="rId34"/>
    <p:sldLayoutId id="2147483868" r:id="rId35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None/>
        <a:defRPr sz="3600" b="0" kern="0" baseline="0">
          <a:solidFill>
            <a:schemeClr val="tx1">
              <a:lumMod val="75000"/>
              <a:lumOff val="25000"/>
            </a:schemeClr>
          </a:solidFill>
          <a:latin typeface="Calibri" pitchFamily="34" charset="0"/>
          <a:ea typeface="+mj-ea"/>
          <a:cs typeface="Calibri" pitchFamily="34" charset="0"/>
        </a:defRPr>
      </a:lvl1pPr>
    </p:titleStyle>
    <p:bodyStyle>
      <a:lvl1pPr marL="342900" indent="-342900" algn="l" defTabSz="914400" rtl="0" eaLnBrk="1" latinLnBrk="0" hangingPunct="1">
        <a:spcBef>
          <a:spcPts val="576"/>
        </a:spcBef>
        <a:spcAft>
          <a:spcPts val="200"/>
        </a:spcAft>
        <a:buClr>
          <a:srgbClr val="C60C30"/>
        </a:buClr>
        <a:buFont typeface="Calibri" pitchFamily="34" charset="0"/>
        <a:buChar char="●"/>
        <a:defRPr lang="en-US" sz="2400" kern="1200" smtClean="0">
          <a:solidFill>
            <a:schemeClr val="tx1">
              <a:lumMod val="75000"/>
              <a:lumOff val="25000"/>
            </a:schemeClr>
          </a:solidFill>
          <a:effectLst/>
          <a:latin typeface="+mn-lt"/>
          <a:ea typeface="+mn-ea"/>
          <a:cs typeface="+mn-cs"/>
        </a:defRPr>
      </a:lvl1pPr>
      <a:lvl2pPr marL="628650" indent="-271463" algn="l" defTabSz="914400" rtl="0" eaLnBrk="1" latinLnBrk="0" hangingPunct="1">
        <a:spcBef>
          <a:spcPts val="400"/>
        </a:spcBef>
        <a:spcAft>
          <a:spcPts val="0"/>
        </a:spcAft>
        <a:buClr>
          <a:schemeClr val="bg1">
            <a:lumMod val="50000"/>
          </a:schemeClr>
        </a:buClr>
        <a:buFont typeface="Calibri" pitchFamily="34" charset="0"/>
        <a:buChar char="●"/>
        <a:defRPr sz="2000" b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95350" indent="-266700" algn="l" defTabSz="914400" rtl="0" eaLnBrk="1" latinLnBrk="0" hangingPunct="1">
        <a:spcBef>
          <a:spcPts val="384"/>
        </a:spcBef>
        <a:spcAft>
          <a:spcPts val="0"/>
        </a:spcAft>
        <a:buFont typeface="Calibri" pitchFamily="34" charset="0"/>
        <a:buChar char="–"/>
        <a:defRPr sz="1600" b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6325" indent="-179388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254125" indent="-176213" algn="l" defTabSz="914400" rtl="0" eaLnBrk="1" latinLnBrk="0" hangingPunct="1">
        <a:spcBef>
          <a:spcPct val="20000"/>
        </a:spcBef>
        <a:buFont typeface="Calibri" pitchFamily="34" charset="0"/>
        <a:buChar char="‐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8313" y="368240"/>
            <a:ext cx="7416800" cy="1188552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 dirty="0" smtClean="0"/>
              <a:t>Slide Title</a:t>
            </a:r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18488" cy="485313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ru-RU" dirty="0" smtClean="0"/>
          </a:p>
          <a:p>
            <a:pPr lvl="2"/>
            <a:endParaRPr lang="en-US" dirty="0" smtClean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4943" y="269533"/>
            <a:ext cx="806726" cy="23640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7164288" y="6453336"/>
            <a:ext cx="1728192" cy="288032"/>
          </a:xfrm>
          <a:prstGeom prst="rect">
            <a:avLst/>
          </a:prstGeom>
        </p:spPr>
        <p:txBody>
          <a:bodyPr vert="horz" lIns="0" tIns="45720" rIns="0" bIns="45720" rtlCol="0" anchor="t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64A3CC-9215-4D44-A91D-3C56E408671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1442" y="6456514"/>
            <a:ext cx="1662286" cy="365125"/>
          </a:xfrm>
          <a:prstGeom prst="rect">
            <a:avLst/>
          </a:prstGeom>
        </p:spPr>
        <p:txBody>
          <a:bodyPr vert="horz" lIns="0" tIns="45720" rIns="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83042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  <p:sldLayoutId id="2147483881" r:id="rId12"/>
    <p:sldLayoutId id="2147483882" r:id="rId13"/>
    <p:sldLayoutId id="2147483883" r:id="rId14"/>
    <p:sldLayoutId id="2147483884" r:id="rId15"/>
    <p:sldLayoutId id="2147483885" r:id="rId16"/>
    <p:sldLayoutId id="2147483886" r:id="rId17"/>
    <p:sldLayoutId id="2147483887" r:id="rId18"/>
    <p:sldLayoutId id="2147483888" r:id="rId19"/>
    <p:sldLayoutId id="2147483889" r:id="rId20"/>
    <p:sldLayoutId id="2147483890" r:id="rId21"/>
    <p:sldLayoutId id="2147483891" r:id="rId22"/>
    <p:sldLayoutId id="2147483892" r:id="rId23"/>
    <p:sldLayoutId id="2147483893" r:id="rId24"/>
    <p:sldLayoutId id="2147483894" r:id="rId25"/>
    <p:sldLayoutId id="2147483895" r:id="rId26"/>
    <p:sldLayoutId id="2147483896" r:id="rId27"/>
    <p:sldLayoutId id="2147483897" r:id="rId28"/>
    <p:sldLayoutId id="2147483898" r:id="rId29"/>
    <p:sldLayoutId id="2147483899" r:id="rId30"/>
    <p:sldLayoutId id="2147483900" r:id="rId3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None/>
        <a:defRPr sz="3600" b="0" kern="0" baseline="0">
          <a:solidFill>
            <a:schemeClr val="tx1">
              <a:lumMod val="75000"/>
              <a:lumOff val="25000"/>
            </a:schemeClr>
          </a:solidFill>
          <a:latin typeface="Calibri" pitchFamily="34" charset="0"/>
          <a:ea typeface="+mj-ea"/>
          <a:cs typeface="Calibri" pitchFamily="34" charset="0"/>
        </a:defRPr>
      </a:lvl1pPr>
    </p:titleStyle>
    <p:bodyStyle>
      <a:lvl1pPr marL="342900" indent="-342900" algn="l" defTabSz="914400" rtl="0" eaLnBrk="1" latinLnBrk="0" hangingPunct="1">
        <a:spcBef>
          <a:spcPts val="576"/>
        </a:spcBef>
        <a:spcAft>
          <a:spcPts val="200"/>
        </a:spcAft>
        <a:buClr>
          <a:srgbClr val="C60C30"/>
        </a:buClr>
        <a:buFont typeface="Calibri" pitchFamily="34" charset="0"/>
        <a:buChar char="●"/>
        <a:defRPr lang="en-US" sz="2400" kern="1200" smtClean="0">
          <a:solidFill>
            <a:schemeClr val="tx1">
              <a:lumMod val="75000"/>
              <a:lumOff val="25000"/>
            </a:schemeClr>
          </a:solidFill>
          <a:effectLst/>
          <a:latin typeface="+mn-lt"/>
          <a:ea typeface="+mn-ea"/>
          <a:cs typeface="+mn-cs"/>
        </a:defRPr>
      </a:lvl1pPr>
      <a:lvl2pPr marL="628650" indent="-271463" algn="l" defTabSz="914400" rtl="0" eaLnBrk="1" latinLnBrk="0" hangingPunct="1">
        <a:spcBef>
          <a:spcPts val="400"/>
        </a:spcBef>
        <a:spcAft>
          <a:spcPts val="0"/>
        </a:spcAft>
        <a:buClr>
          <a:schemeClr val="bg1">
            <a:lumMod val="50000"/>
          </a:schemeClr>
        </a:buClr>
        <a:buFont typeface="Calibri" pitchFamily="34" charset="0"/>
        <a:buChar char="●"/>
        <a:defRPr sz="2000" b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95350" indent="-266700" algn="l" defTabSz="914400" rtl="0" eaLnBrk="1" latinLnBrk="0" hangingPunct="1">
        <a:spcBef>
          <a:spcPts val="384"/>
        </a:spcBef>
        <a:spcAft>
          <a:spcPts val="0"/>
        </a:spcAft>
        <a:buFont typeface="Calibri" pitchFamily="34" charset="0"/>
        <a:buChar char="–"/>
        <a:defRPr sz="1600" b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6325" indent="-179388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254125" indent="-176213" algn="l" defTabSz="914400" rtl="0" eaLnBrk="1" latinLnBrk="0" hangingPunct="1">
        <a:spcBef>
          <a:spcPct val="20000"/>
        </a:spcBef>
        <a:buFont typeface="Calibri" pitchFamily="34" charset="0"/>
        <a:buChar char="‐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8313" y="368240"/>
            <a:ext cx="7416800" cy="1188552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 dirty="0" smtClean="0"/>
              <a:t>Slide Title</a:t>
            </a:r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18488" cy="485313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ru-RU" dirty="0" smtClean="0"/>
          </a:p>
          <a:p>
            <a:pPr lvl="2"/>
            <a:endParaRPr lang="en-US" dirty="0" smtClean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4943" y="269533"/>
            <a:ext cx="806726" cy="23640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7164288" y="6453336"/>
            <a:ext cx="1728192" cy="288032"/>
          </a:xfrm>
          <a:prstGeom prst="rect">
            <a:avLst/>
          </a:prstGeom>
        </p:spPr>
        <p:txBody>
          <a:bodyPr vert="horz" lIns="0" tIns="45720" rIns="0" bIns="45720" rtlCol="0" anchor="t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64A3CC-9215-4D44-A91D-3C56E40867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1442" y="6456514"/>
            <a:ext cx="1662286" cy="365125"/>
          </a:xfrm>
          <a:prstGeom prst="rect">
            <a:avLst/>
          </a:prstGeom>
        </p:spPr>
        <p:txBody>
          <a:bodyPr vert="horz" lIns="0" tIns="45720" rIns="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369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2" r:id="rId1"/>
    <p:sldLayoutId id="2147483903" r:id="rId2"/>
    <p:sldLayoutId id="2147483904" r:id="rId3"/>
    <p:sldLayoutId id="2147483905" r:id="rId4"/>
    <p:sldLayoutId id="2147483906" r:id="rId5"/>
    <p:sldLayoutId id="2147483907" r:id="rId6"/>
    <p:sldLayoutId id="2147483908" r:id="rId7"/>
    <p:sldLayoutId id="2147483909" r:id="rId8"/>
    <p:sldLayoutId id="2147483910" r:id="rId9"/>
    <p:sldLayoutId id="2147483911" r:id="rId10"/>
    <p:sldLayoutId id="2147483912" r:id="rId11"/>
    <p:sldLayoutId id="2147483913" r:id="rId12"/>
    <p:sldLayoutId id="2147483914" r:id="rId13"/>
    <p:sldLayoutId id="2147483915" r:id="rId14"/>
    <p:sldLayoutId id="2147483916" r:id="rId15"/>
    <p:sldLayoutId id="2147483917" r:id="rId16"/>
    <p:sldLayoutId id="2147483918" r:id="rId17"/>
    <p:sldLayoutId id="2147483919" r:id="rId18"/>
    <p:sldLayoutId id="2147483920" r:id="rId19"/>
    <p:sldLayoutId id="2147483921" r:id="rId20"/>
    <p:sldLayoutId id="2147483922" r:id="rId21"/>
    <p:sldLayoutId id="2147483923" r:id="rId22"/>
    <p:sldLayoutId id="2147483924" r:id="rId23"/>
    <p:sldLayoutId id="2147483925" r:id="rId24"/>
    <p:sldLayoutId id="2147483926" r:id="rId25"/>
    <p:sldLayoutId id="2147483927" r:id="rId26"/>
    <p:sldLayoutId id="2147483928" r:id="rId27"/>
    <p:sldLayoutId id="2147483929" r:id="rId28"/>
    <p:sldLayoutId id="2147483930" r:id="rId29"/>
    <p:sldLayoutId id="2147483931" r:id="rId30"/>
    <p:sldLayoutId id="2147483932" r:id="rId31"/>
    <p:sldLayoutId id="2147483933" r:id="rId32"/>
    <p:sldLayoutId id="2147483934" r:id="rId33"/>
    <p:sldLayoutId id="2147483935" r:id="rId34"/>
    <p:sldLayoutId id="2147483936" r:id="rId35"/>
    <p:sldLayoutId id="2147483937" r:id="rId36"/>
    <p:sldLayoutId id="2147483938" r:id="rId37"/>
    <p:sldLayoutId id="2147483939" r:id="rId38"/>
    <p:sldLayoutId id="2147483940" r:id="rId39"/>
    <p:sldLayoutId id="2147483941" r:id="rId40"/>
    <p:sldLayoutId id="2147483942" r:id="rId4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None/>
        <a:defRPr sz="3600" b="0" kern="0" baseline="0">
          <a:solidFill>
            <a:schemeClr val="tx1">
              <a:lumMod val="75000"/>
              <a:lumOff val="25000"/>
            </a:schemeClr>
          </a:solidFill>
          <a:latin typeface="Calibri" pitchFamily="34" charset="0"/>
          <a:ea typeface="+mj-ea"/>
          <a:cs typeface="Calibri" pitchFamily="34" charset="0"/>
        </a:defRPr>
      </a:lvl1pPr>
    </p:titleStyle>
    <p:bodyStyle>
      <a:lvl1pPr marL="342900" indent="-342900" algn="l" defTabSz="914400" rtl="0" eaLnBrk="1" latinLnBrk="0" hangingPunct="1">
        <a:spcBef>
          <a:spcPts val="576"/>
        </a:spcBef>
        <a:spcAft>
          <a:spcPts val="200"/>
        </a:spcAft>
        <a:buClr>
          <a:srgbClr val="C60C30"/>
        </a:buClr>
        <a:buFont typeface="Calibri" pitchFamily="34" charset="0"/>
        <a:buChar char="●"/>
        <a:defRPr lang="en-US" sz="1800" kern="1200" smtClean="0">
          <a:solidFill>
            <a:schemeClr val="tx1">
              <a:lumMod val="75000"/>
              <a:lumOff val="25000"/>
            </a:schemeClr>
          </a:solidFill>
          <a:effectLst/>
          <a:latin typeface="+mn-lt"/>
          <a:ea typeface="+mn-ea"/>
          <a:cs typeface="+mn-cs"/>
        </a:defRPr>
      </a:lvl1pPr>
      <a:lvl2pPr marL="628650" indent="-271463" algn="l" defTabSz="914400" rtl="0" eaLnBrk="1" latinLnBrk="0" hangingPunct="1">
        <a:spcBef>
          <a:spcPts val="400"/>
        </a:spcBef>
        <a:spcAft>
          <a:spcPts val="0"/>
        </a:spcAft>
        <a:buClr>
          <a:schemeClr val="bg1">
            <a:lumMod val="50000"/>
          </a:schemeClr>
        </a:buClr>
        <a:buFont typeface="Calibri" pitchFamily="34" charset="0"/>
        <a:buChar char="●"/>
        <a:defRPr sz="1600" b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95350" indent="-266700" algn="l" defTabSz="914400" rtl="0" eaLnBrk="1" latinLnBrk="0" hangingPunct="1">
        <a:spcBef>
          <a:spcPts val="384"/>
        </a:spcBef>
        <a:spcAft>
          <a:spcPts val="0"/>
        </a:spcAft>
        <a:buFont typeface="Calibri" pitchFamily="34" charset="0"/>
        <a:buChar char="–"/>
        <a:defRPr sz="1400" b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6325" indent="-179388" algn="l" defTabSz="9144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254125" indent="-176213" algn="l" defTabSz="914400" rtl="0" eaLnBrk="1" latinLnBrk="0" hangingPunct="1">
        <a:spcBef>
          <a:spcPct val="20000"/>
        </a:spcBef>
        <a:buFont typeface="Calibri" pitchFamily="34" charset="0"/>
        <a:buChar char="‐"/>
        <a:defRPr sz="1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56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6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hyperlink" Target="http://www.abbyy.ru/" TargetMode="External"/><Relationship Id="rId1" Type="http://schemas.openxmlformats.org/officeDocument/2006/relationships/slideLayout" Target="../slideLayouts/slideLayout8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png"/><Relationship Id="rId2" Type="http://schemas.openxmlformats.org/officeDocument/2006/relationships/image" Target="../media/image224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26.jpeg"/><Relationship Id="rId4" Type="http://schemas.openxmlformats.org/officeDocument/2006/relationships/image" Target="../media/image209.png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6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image" Target="../media/image227.gif"/><Relationship Id="rId1" Type="http://schemas.openxmlformats.org/officeDocument/2006/relationships/slideLayout" Target="../slideLayouts/slideLayout31.xml"/><Relationship Id="rId4" Type="http://schemas.openxmlformats.org/officeDocument/2006/relationships/slide" Target="slide105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slide" Target="slide104.xml"/><Relationship Id="rId1" Type="http://schemas.openxmlformats.org/officeDocument/2006/relationships/slideLayout" Target="../slideLayouts/slideLayout3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slide" Target="slide104.xml"/><Relationship Id="rId1" Type="http://schemas.openxmlformats.org/officeDocument/2006/relationships/slideLayout" Target="../slideLayouts/slideLayout3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6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3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png"/><Relationship Id="rId1" Type="http://schemas.openxmlformats.org/officeDocument/2006/relationships/slideLayout" Target="../slideLayouts/slideLayout3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85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9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png"/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8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png"/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6.png"/><Relationship Id="rId5" Type="http://schemas.openxmlformats.org/officeDocument/2006/relationships/image" Target="../media/image235.png"/><Relationship Id="rId4" Type="http://schemas.openxmlformats.org/officeDocument/2006/relationships/image" Target="../media/image234.png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1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png"/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41.png"/><Relationship Id="rId5" Type="http://schemas.openxmlformats.org/officeDocument/2006/relationships/image" Target="../media/image240.png"/><Relationship Id="rId4" Type="http://schemas.openxmlformats.org/officeDocument/2006/relationships/image" Target="../media/image132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png"/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45.png"/><Relationship Id="rId5" Type="http://schemas.openxmlformats.org/officeDocument/2006/relationships/image" Target="../media/image244.png"/><Relationship Id="rId4" Type="http://schemas.openxmlformats.org/officeDocument/2006/relationships/image" Target="../media/image243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png"/><Relationship Id="rId2" Type="http://schemas.openxmlformats.org/officeDocument/2006/relationships/image" Target="../media/image246.png"/><Relationship Id="rId1" Type="http://schemas.openxmlformats.org/officeDocument/2006/relationships/slideLayout" Target="../slideLayouts/slideLayout17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png"/><Relationship Id="rId2" Type="http://schemas.openxmlformats.org/officeDocument/2006/relationships/slide" Target="slide6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9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image" Target="../media/image249.png"/><Relationship Id="rId1" Type="http://schemas.openxmlformats.org/officeDocument/2006/relationships/slideLayout" Target="../slideLayouts/slideLayout8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png"/><Relationship Id="rId2" Type="http://schemas.openxmlformats.org/officeDocument/2006/relationships/image" Target="../media/image251.png"/><Relationship Id="rId1" Type="http://schemas.openxmlformats.org/officeDocument/2006/relationships/slideLayout" Target="../slideLayouts/slideLayout8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2.png"/><Relationship Id="rId1" Type="http://schemas.openxmlformats.org/officeDocument/2006/relationships/slideLayout" Target="../slideLayouts/slideLayout8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8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4.png"/><Relationship Id="rId1" Type="http://schemas.openxmlformats.org/officeDocument/2006/relationships/slideLayout" Target="../slideLayouts/slideLayout5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1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png"/><Relationship Id="rId2" Type="http://schemas.openxmlformats.org/officeDocument/2006/relationships/image" Target="../media/image256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58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jpeg"/><Relationship Id="rId2" Type="http://schemas.openxmlformats.org/officeDocument/2006/relationships/image" Target="../media/image259.png"/><Relationship Id="rId1" Type="http://schemas.openxmlformats.org/officeDocument/2006/relationships/slideLayout" Target="../slideLayouts/slideLayout3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1.gif"/><Relationship Id="rId1" Type="http://schemas.openxmlformats.org/officeDocument/2006/relationships/slideLayout" Target="../slideLayouts/slideLayout3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3.png"/><Relationship Id="rId1" Type="http://schemas.openxmlformats.org/officeDocument/2006/relationships/slideLayout" Target="../slideLayouts/slideLayout3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1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4.gif"/><Relationship Id="rId1" Type="http://schemas.openxmlformats.org/officeDocument/2006/relationships/slideLayout" Target="../slideLayouts/slideLayout31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6.gif"/><Relationship Id="rId2" Type="http://schemas.openxmlformats.org/officeDocument/2006/relationships/image" Target="../media/image265.gif"/><Relationship Id="rId1" Type="http://schemas.openxmlformats.org/officeDocument/2006/relationships/slideLayout" Target="../slideLayouts/slideLayout31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7.gif"/><Relationship Id="rId1" Type="http://schemas.openxmlformats.org/officeDocument/2006/relationships/slideLayout" Target="../slideLayouts/slideLayout31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8.png"/><Relationship Id="rId1" Type="http://schemas.openxmlformats.org/officeDocument/2006/relationships/slideLayout" Target="../slideLayouts/slideLayout31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bbyy.ru/" TargetMode="External"/><Relationship Id="rId2" Type="http://schemas.openxmlformats.org/officeDocument/2006/relationships/image" Target="../media/image254.png"/><Relationship Id="rId1" Type="http://schemas.openxmlformats.org/officeDocument/2006/relationships/slideLayout" Target="../slideLayouts/slideLayout3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3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86.png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6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jpeg"/><Relationship Id="rId2" Type="http://schemas.openxmlformats.org/officeDocument/2006/relationships/image" Target="../media/image270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72.jpeg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3.jpeg"/><Relationship Id="rId1" Type="http://schemas.openxmlformats.org/officeDocument/2006/relationships/slideLayout" Target="../slideLayouts/slideLayout18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ru/url?sa=i&amp;rct=j&amp;q=&amp;esrc=s&amp;frm=1&amp;source=images&amp;cd=&amp;cad=rja&amp;uact=8&amp;docid=C2hefPWyMu-TSM&amp;tbnid=QTPSMqiM5ircpM:&amp;ved=0CAUQjRw&amp;url=http://do.gendocs.ru/docs/index-193945.html&amp;ei=v_JoU8m8JKLKywO724HoDA&amp;bvm=bv.66111022,d.bGQ&amp;psig=AFQjCNHBQmqIEWxG6NM9OjRb6OAxW2nG4w&amp;ust=1399473201203695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74.pn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7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59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78.pn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80.pn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2.gif"/><Relationship Id="rId2" Type="http://schemas.openxmlformats.org/officeDocument/2006/relationships/image" Target="../media/image281.gif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85.gif"/><Relationship Id="rId5" Type="http://schemas.openxmlformats.org/officeDocument/2006/relationships/image" Target="../media/image284.gif"/><Relationship Id="rId4" Type="http://schemas.openxmlformats.org/officeDocument/2006/relationships/image" Target="../media/image283.gif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87.jpe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91.png"/><Relationship Id="rId5" Type="http://schemas.openxmlformats.org/officeDocument/2006/relationships/image" Target="../media/image290.png"/><Relationship Id="rId4" Type="http://schemas.openxmlformats.org/officeDocument/2006/relationships/image" Target="../media/image289.pn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93.png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1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95.jpeg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97.pn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9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00.pn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02.pn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04.png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06.png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09.png"/><Relationship Id="rId4" Type="http://schemas.openxmlformats.org/officeDocument/2006/relationships/image" Target="../media/image308.png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11.png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1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bbyy.ru/" TargetMode="Externa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1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15.png"/><Relationship Id="rId5" Type="http://schemas.openxmlformats.org/officeDocument/2006/relationships/image" Target="../media/image314.png"/><Relationship Id="rId4" Type="http://schemas.openxmlformats.org/officeDocument/2006/relationships/image" Target="../media/image313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18.jpeg"/><Relationship Id="rId4" Type="http://schemas.openxmlformats.org/officeDocument/2006/relationships/image" Target="../media/image317.jpeg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1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6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9.gif"/><Relationship Id="rId1" Type="http://schemas.openxmlformats.org/officeDocument/2006/relationships/slideLayout" Target="../slideLayouts/slideLayout3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gi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8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8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1.tif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8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2.tiff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3.tiff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8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4.png"/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4.png"/><Relationship Id="rId1" Type="http://schemas.openxmlformats.org/officeDocument/2006/relationships/slideLayout" Target="../slideLayouts/slideLayout8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5.png"/><Relationship Id="rId1" Type="http://schemas.openxmlformats.org/officeDocument/2006/relationships/slideLayout" Target="../slideLayouts/slideLayout8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7.png"/><Relationship Id="rId2" Type="http://schemas.openxmlformats.org/officeDocument/2006/relationships/image" Target="../media/image326.png"/><Relationship Id="rId1" Type="http://schemas.openxmlformats.org/officeDocument/2006/relationships/slideLayout" Target="../slideLayouts/slideLayout8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8.png"/><Relationship Id="rId2" Type="http://schemas.openxmlformats.org/officeDocument/2006/relationships/image" Target="../media/image327.png"/><Relationship Id="rId1" Type="http://schemas.openxmlformats.org/officeDocument/2006/relationships/slideLayout" Target="../slideLayouts/slideLayout8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9.png"/><Relationship Id="rId2" Type="http://schemas.openxmlformats.org/officeDocument/2006/relationships/image" Target="../media/image327.png"/><Relationship Id="rId1" Type="http://schemas.openxmlformats.org/officeDocument/2006/relationships/slideLayout" Target="../slideLayouts/slideLayout8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1.png"/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32.png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3.png"/><Relationship Id="rId1" Type="http://schemas.openxmlformats.org/officeDocument/2006/relationships/slideLayout" Target="../slideLayouts/slideLayout8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4.png"/><Relationship Id="rId1" Type="http://schemas.openxmlformats.org/officeDocument/2006/relationships/slideLayout" Target="../slideLayouts/slideLayout8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5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6.png"/><Relationship Id="rId2" Type="http://schemas.openxmlformats.org/officeDocument/2006/relationships/hyperlink" Target="http://www.abbyy.ru/finereader-pro-mac/recognition-languages/" TargetMode="External"/><Relationship Id="rId1" Type="http://schemas.openxmlformats.org/officeDocument/2006/relationships/slideLayout" Target="../slideLayouts/slideLayout8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7.png"/><Relationship Id="rId1" Type="http://schemas.openxmlformats.org/officeDocument/2006/relationships/slideLayout" Target="../slideLayouts/slideLayout8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8.png"/><Relationship Id="rId1" Type="http://schemas.openxmlformats.org/officeDocument/2006/relationships/slideLayout" Target="../slideLayouts/slideLayout8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9.png"/><Relationship Id="rId1" Type="http://schemas.openxmlformats.org/officeDocument/2006/relationships/slideLayout" Target="../slideLayouts/slideLayout8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0.png"/><Relationship Id="rId1" Type="http://schemas.openxmlformats.org/officeDocument/2006/relationships/slideLayout" Target="../slideLayouts/slideLayout8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1.png"/><Relationship Id="rId1" Type="http://schemas.openxmlformats.org/officeDocument/2006/relationships/slideLayout" Target="../slideLayouts/slideLayout8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2.png"/><Relationship Id="rId1" Type="http://schemas.openxmlformats.org/officeDocument/2006/relationships/slideLayout" Target="../slideLayouts/slideLayout8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3.png"/><Relationship Id="rId1" Type="http://schemas.openxmlformats.org/officeDocument/2006/relationships/slideLayout" Target="../slideLayouts/slideLayout8.xml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4.png"/><Relationship Id="rId2" Type="http://schemas.openxmlformats.org/officeDocument/2006/relationships/hyperlink" Target="http://www.abbyy.ru/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45.gif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7.jpeg"/><Relationship Id="rId7" Type="http://schemas.openxmlformats.org/officeDocument/2006/relationships/image" Target="../media/image351.gif"/><Relationship Id="rId2" Type="http://schemas.openxmlformats.org/officeDocument/2006/relationships/image" Target="../media/image34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0.gif"/><Relationship Id="rId5" Type="http://schemas.openxmlformats.org/officeDocument/2006/relationships/image" Target="../media/image349.gif"/><Relationship Id="rId4" Type="http://schemas.openxmlformats.org/officeDocument/2006/relationships/image" Target="../media/image34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80.xml"/><Relationship Id="rId13" Type="http://schemas.openxmlformats.org/officeDocument/2006/relationships/slide" Target="slide110.xml"/><Relationship Id="rId3" Type="http://schemas.openxmlformats.org/officeDocument/2006/relationships/slide" Target="slide9.xml"/><Relationship Id="rId7" Type="http://schemas.openxmlformats.org/officeDocument/2006/relationships/slide" Target="slide141.xml"/><Relationship Id="rId12" Type="http://schemas.openxmlformats.org/officeDocument/2006/relationships/slide" Target="slide179.xml"/><Relationship Id="rId2" Type="http://schemas.openxmlformats.org/officeDocument/2006/relationships/slide" Target="slide3.xml"/><Relationship Id="rId1" Type="http://schemas.openxmlformats.org/officeDocument/2006/relationships/slideLayout" Target="../slideLayouts/slideLayout8.xml"/><Relationship Id="rId6" Type="http://schemas.openxmlformats.org/officeDocument/2006/relationships/slide" Target="slide210.xml"/><Relationship Id="rId11" Type="http://schemas.openxmlformats.org/officeDocument/2006/relationships/slide" Target="slide173.xml"/><Relationship Id="rId5" Type="http://schemas.openxmlformats.org/officeDocument/2006/relationships/slide" Target="slide202.xml"/><Relationship Id="rId10" Type="http://schemas.openxmlformats.org/officeDocument/2006/relationships/slide" Target="slide124.xml"/><Relationship Id="rId4" Type="http://schemas.openxmlformats.org/officeDocument/2006/relationships/slide" Target="slide172.xml"/><Relationship Id="rId9" Type="http://schemas.openxmlformats.org/officeDocument/2006/relationships/slide" Target="slide1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/Relationships>
</file>

<file path=ppt/slides/_rels/slide2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hyperlink" Target="http://support.apple.com/kb/HT3669?viewlocale=ru_RU" TargetMode="External"/><Relationship Id="rId1" Type="http://schemas.openxmlformats.org/officeDocument/2006/relationships/slideLayout" Target="../slideLayouts/slideLayout8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6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8.xml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53.png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8.xml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5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8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6.jpg"/><Relationship Id="rId1" Type="http://schemas.openxmlformats.org/officeDocument/2006/relationships/slideLayout" Target="../slideLayouts/slideLayout8.xml"/></Relationships>
</file>

<file path=ppt/slides/_rels/slide2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7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25.xml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8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33.xml"/><Relationship Id="rId4" Type="http://schemas.openxmlformats.org/officeDocument/2006/relationships/image" Target="../media/image359.png"/></Relationships>
</file>

<file path=ppt/slides/_rels/slide2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4.png"/><Relationship Id="rId13" Type="http://schemas.openxmlformats.org/officeDocument/2006/relationships/image" Target="../media/image369.png"/><Relationship Id="rId18" Type="http://schemas.openxmlformats.org/officeDocument/2006/relationships/image" Target="../media/image374.png"/><Relationship Id="rId3" Type="http://schemas.openxmlformats.org/officeDocument/2006/relationships/slide" Target="slide218.xml"/><Relationship Id="rId21" Type="http://schemas.openxmlformats.org/officeDocument/2006/relationships/image" Target="../media/image377.png"/><Relationship Id="rId7" Type="http://schemas.openxmlformats.org/officeDocument/2006/relationships/image" Target="../media/image363.png"/><Relationship Id="rId12" Type="http://schemas.openxmlformats.org/officeDocument/2006/relationships/image" Target="../media/image368.png"/><Relationship Id="rId17" Type="http://schemas.openxmlformats.org/officeDocument/2006/relationships/image" Target="../media/image373.png"/><Relationship Id="rId2" Type="http://schemas.openxmlformats.org/officeDocument/2006/relationships/notesSlide" Target="../notesSlides/notesSlide60.xml"/><Relationship Id="rId16" Type="http://schemas.openxmlformats.org/officeDocument/2006/relationships/image" Target="../media/image372.png"/><Relationship Id="rId20" Type="http://schemas.openxmlformats.org/officeDocument/2006/relationships/image" Target="../media/image376.png"/><Relationship Id="rId1" Type="http://schemas.openxmlformats.org/officeDocument/2006/relationships/slideLayout" Target="../slideLayouts/slideLayout159.xml"/><Relationship Id="rId6" Type="http://schemas.openxmlformats.org/officeDocument/2006/relationships/image" Target="../media/image362.png"/><Relationship Id="rId11" Type="http://schemas.openxmlformats.org/officeDocument/2006/relationships/image" Target="../media/image367.png"/><Relationship Id="rId5" Type="http://schemas.openxmlformats.org/officeDocument/2006/relationships/image" Target="../media/image361.png"/><Relationship Id="rId15" Type="http://schemas.openxmlformats.org/officeDocument/2006/relationships/image" Target="../media/image371.png"/><Relationship Id="rId10" Type="http://schemas.openxmlformats.org/officeDocument/2006/relationships/image" Target="../media/image366.png"/><Relationship Id="rId19" Type="http://schemas.openxmlformats.org/officeDocument/2006/relationships/image" Target="../media/image375.png"/><Relationship Id="rId4" Type="http://schemas.openxmlformats.org/officeDocument/2006/relationships/image" Target="../media/image360.png"/><Relationship Id="rId9" Type="http://schemas.openxmlformats.org/officeDocument/2006/relationships/image" Target="../media/image365.png"/><Relationship Id="rId14" Type="http://schemas.openxmlformats.org/officeDocument/2006/relationships/image" Target="../media/image370.png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8.png"/><Relationship Id="rId7" Type="http://schemas.openxmlformats.org/officeDocument/2006/relationships/image" Target="../media/image382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59.xml"/><Relationship Id="rId6" Type="http://schemas.openxmlformats.org/officeDocument/2006/relationships/image" Target="../media/image381.png"/><Relationship Id="rId5" Type="http://schemas.openxmlformats.org/officeDocument/2006/relationships/image" Target="../media/image380.png"/><Relationship Id="rId4" Type="http://schemas.openxmlformats.org/officeDocument/2006/relationships/image" Target="../media/image379.png"/></Relationships>
</file>

<file path=ppt/slides/_rels/slide2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8.png"/><Relationship Id="rId13" Type="http://schemas.openxmlformats.org/officeDocument/2006/relationships/image" Target="../media/image393.png"/><Relationship Id="rId18" Type="http://schemas.openxmlformats.org/officeDocument/2006/relationships/image" Target="../media/image398.png"/><Relationship Id="rId3" Type="http://schemas.openxmlformats.org/officeDocument/2006/relationships/image" Target="../media/image383.png"/><Relationship Id="rId7" Type="http://schemas.openxmlformats.org/officeDocument/2006/relationships/image" Target="../media/image387.png"/><Relationship Id="rId12" Type="http://schemas.openxmlformats.org/officeDocument/2006/relationships/image" Target="../media/image392.png"/><Relationship Id="rId17" Type="http://schemas.openxmlformats.org/officeDocument/2006/relationships/image" Target="../media/image397.png"/><Relationship Id="rId2" Type="http://schemas.openxmlformats.org/officeDocument/2006/relationships/notesSlide" Target="../notesSlides/notesSlide62.xml"/><Relationship Id="rId16" Type="http://schemas.openxmlformats.org/officeDocument/2006/relationships/image" Target="../media/image396.png"/><Relationship Id="rId1" Type="http://schemas.openxmlformats.org/officeDocument/2006/relationships/slideLayout" Target="../slideLayouts/slideLayout159.xml"/><Relationship Id="rId6" Type="http://schemas.openxmlformats.org/officeDocument/2006/relationships/image" Target="../media/image386.png"/><Relationship Id="rId11" Type="http://schemas.openxmlformats.org/officeDocument/2006/relationships/image" Target="../media/image391.png"/><Relationship Id="rId5" Type="http://schemas.openxmlformats.org/officeDocument/2006/relationships/image" Target="../media/image385.png"/><Relationship Id="rId15" Type="http://schemas.openxmlformats.org/officeDocument/2006/relationships/image" Target="../media/image395.png"/><Relationship Id="rId10" Type="http://schemas.openxmlformats.org/officeDocument/2006/relationships/image" Target="../media/image390.png"/><Relationship Id="rId4" Type="http://schemas.openxmlformats.org/officeDocument/2006/relationships/image" Target="../media/image384.png"/><Relationship Id="rId9" Type="http://schemas.openxmlformats.org/officeDocument/2006/relationships/image" Target="../media/image389.png"/><Relationship Id="rId14" Type="http://schemas.openxmlformats.org/officeDocument/2006/relationships/image" Target="../media/image394.png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8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59.xml"/><Relationship Id="rId4" Type="http://schemas.openxmlformats.org/officeDocument/2006/relationships/image" Target="../media/image359.png"/></Relationships>
</file>

<file path=ppt/slides/_rels/slide2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1.jpeg"/><Relationship Id="rId13" Type="http://schemas.openxmlformats.org/officeDocument/2006/relationships/image" Target="../media/image403.png"/><Relationship Id="rId3" Type="http://schemas.openxmlformats.org/officeDocument/2006/relationships/image" Target="../media/image399.png"/><Relationship Id="rId7" Type="http://schemas.openxmlformats.org/officeDocument/2006/relationships/image" Target="../media/image361.png"/><Relationship Id="rId12" Type="http://schemas.openxmlformats.org/officeDocument/2006/relationships/image" Target="../media/image364.png"/><Relationship Id="rId17" Type="http://schemas.openxmlformats.org/officeDocument/2006/relationships/image" Target="../media/image377.png"/><Relationship Id="rId2" Type="http://schemas.openxmlformats.org/officeDocument/2006/relationships/notesSlide" Target="../notesSlides/notesSlide64.xml"/><Relationship Id="rId16" Type="http://schemas.openxmlformats.org/officeDocument/2006/relationships/image" Target="../media/image405.png"/><Relationship Id="rId1" Type="http://schemas.openxmlformats.org/officeDocument/2006/relationships/slideLayout" Target="../slideLayouts/slideLayout106.xml"/><Relationship Id="rId6" Type="http://schemas.openxmlformats.org/officeDocument/2006/relationships/image" Target="../media/image360.png"/><Relationship Id="rId11" Type="http://schemas.openxmlformats.org/officeDocument/2006/relationships/image" Target="../media/image363.png"/><Relationship Id="rId5" Type="http://schemas.openxmlformats.org/officeDocument/2006/relationships/slide" Target="slide218.xml"/><Relationship Id="rId15" Type="http://schemas.openxmlformats.org/officeDocument/2006/relationships/image" Target="../media/image404.png"/><Relationship Id="rId10" Type="http://schemas.openxmlformats.org/officeDocument/2006/relationships/image" Target="../media/image362.png"/><Relationship Id="rId4" Type="http://schemas.openxmlformats.org/officeDocument/2006/relationships/image" Target="../media/image400.png"/><Relationship Id="rId9" Type="http://schemas.openxmlformats.org/officeDocument/2006/relationships/image" Target="../media/image402.png"/><Relationship Id="rId14" Type="http://schemas.openxmlformats.org/officeDocument/2006/relationships/image" Target="../media/image247.png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6.png"/><Relationship Id="rId7" Type="http://schemas.openxmlformats.org/officeDocument/2006/relationships/image" Target="../media/image410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59.xml"/><Relationship Id="rId6" Type="http://schemas.openxmlformats.org/officeDocument/2006/relationships/image" Target="../media/image409.png"/><Relationship Id="rId5" Type="http://schemas.openxmlformats.org/officeDocument/2006/relationships/image" Target="../media/image408.png"/><Relationship Id="rId4" Type="http://schemas.openxmlformats.org/officeDocument/2006/relationships/image" Target="../media/image407.png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6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59.xml"/><Relationship Id="rId5" Type="http://schemas.openxmlformats.org/officeDocument/2006/relationships/image" Target="../media/image412.png"/><Relationship Id="rId4" Type="http://schemas.openxmlformats.org/officeDocument/2006/relationships/image" Target="../media/image411.png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6.png"/><Relationship Id="rId7" Type="http://schemas.openxmlformats.org/officeDocument/2006/relationships/image" Target="../media/image413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59.xml"/><Relationship Id="rId6" Type="http://schemas.openxmlformats.org/officeDocument/2006/relationships/image" Target="../media/image409.png"/><Relationship Id="rId5" Type="http://schemas.openxmlformats.org/officeDocument/2006/relationships/image" Target="../media/image408.png"/><Relationship Id="rId4" Type="http://schemas.openxmlformats.org/officeDocument/2006/relationships/image" Target="../media/image40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/Relationships>
</file>

<file path=ppt/slides/_rels/slide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6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59.xml"/><Relationship Id="rId6" Type="http://schemas.openxmlformats.org/officeDocument/2006/relationships/image" Target="../media/image416.png"/><Relationship Id="rId5" Type="http://schemas.openxmlformats.org/officeDocument/2006/relationships/image" Target="../media/image415.png"/><Relationship Id="rId4" Type="http://schemas.openxmlformats.org/officeDocument/2006/relationships/image" Target="../media/image414.png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8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59.xml"/><Relationship Id="rId4" Type="http://schemas.openxmlformats.org/officeDocument/2006/relationships/image" Target="../media/image359.png"/></Relationships>
</file>

<file path=ppt/slides/_rels/slide2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1.png"/><Relationship Id="rId3" Type="http://schemas.openxmlformats.org/officeDocument/2006/relationships/image" Target="../media/image409.png"/><Relationship Id="rId7" Type="http://schemas.openxmlformats.org/officeDocument/2006/relationships/image" Target="../media/image420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59.xml"/><Relationship Id="rId6" Type="http://schemas.openxmlformats.org/officeDocument/2006/relationships/image" Target="../media/image419.png"/><Relationship Id="rId5" Type="http://schemas.openxmlformats.org/officeDocument/2006/relationships/image" Target="../media/image418.png"/><Relationship Id="rId4" Type="http://schemas.openxmlformats.org/officeDocument/2006/relationships/image" Target="../media/image417.png"/><Relationship Id="rId9" Type="http://schemas.openxmlformats.org/officeDocument/2006/relationships/image" Target="../media/image422.png"/></Relationships>
</file>

<file path=ppt/slides/_rels/slide2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7.png"/><Relationship Id="rId13" Type="http://schemas.openxmlformats.org/officeDocument/2006/relationships/image" Target="../media/image428.png"/><Relationship Id="rId3" Type="http://schemas.openxmlformats.org/officeDocument/2006/relationships/image" Target="../media/image423.png"/><Relationship Id="rId7" Type="http://schemas.openxmlformats.org/officeDocument/2006/relationships/image" Target="../media/image427.png"/><Relationship Id="rId12" Type="http://schemas.openxmlformats.org/officeDocument/2006/relationships/image" Target="../media/image421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59.xml"/><Relationship Id="rId6" Type="http://schemas.openxmlformats.org/officeDocument/2006/relationships/image" Target="../media/image426.png"/><Relationship Id="rId11" Type="http://schemas.openxmlformats.org/officeDocument/2006/relationships/image" Target="../media/image420.png"/><Relationship Id="rId5" Type="http://schemas.openxmlformats.org/officeDocument/2006/relationships/image" Target="../media/image425.png"/><Relationship Id="rId10" Type="http://schemas.openxmlformats.org/officeDocument/2006/relationships/image" Target="../media/image419.png"/><Relationship Id="rId4" Type="http://schemas.openxmlformats.org/officeDocument/2006/relationships/image" Target="../media/image424.png"/><Relationship Id="rId9" Type="http://schemas.openxmlformats.org/officeDocument/2006/relationships/image" Target="../media/image418.png"/><Relationship Id="rId14" Type="http://schemas.openxmlformats.org/officeDocument/2006/relationships/image" Target="../media/image422.png"/></Relationships>
</file>

<file path=ppt/slides/_rels/slide2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2.png"/><Relationship Id="rId3" Type="http://schemas.openxmlformats.org/officeDocument/2006/relationships/image" Target="../media/image418.png"/><Relationship Id="rId7" Type="http://schemas.openxmlformats.org/officeDocument/2006/relationships/image" Target="../media/image428.png"/><Relationship Id="rId2" Type="http://schemas.openxmlformats.org/officeDocument/2006/relationships/image" Target="../media/image417.png"/><Relationship Id="rId1" Type="http://schemas.openxmlformats.org/officeDocument/2006/relationships/slideLayout" Target="../slideLayouts/slideLayout159.xml"/><Relationship Id="rId6" Type="http://schemas.openxmlformats.org/officeDocument/2006/relationships/image" Target="../media/image421.png"/><Relationship Id="rId5" Type="http://schemas.openxmlformats.org/officeDocument/2006/relationships/image" Target="../media/image420.png"/><Relationship Id="rId4" Type="http://schemas.openxmlformats.org/officeDocument/2006/relationships/image" Target="../media/image419.png"/><Relationship Id="rId9" Type="http://schemas.openxmlformats.org/officeDocument/2006/relationships/image" Target="../media/image429.png"/></Relationships>
</file>

<file path=ppt/slides/_rels/slide2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2.png"/><Relationship Id="rId3" Type="http://schemas.openxmlformats.org/officeDocument/2006/relationships/image" Target="../media/image418.png"/><Relationship Id="rId7" Type="http://schemas.openxmlformats.org/officeDocument/2006/relationships/image" Target="../media/image428.png"/><Relationship Id="rId2" Type="http://schemas.openxmlformats.org/officeDocument/2006/relationships/image" Target="../media/image417.png"/><Relationship Id="rId1" Type="http://schemas.openxmlformats.org/officeDocument/2006/relationships/slideLayout" Target="../slideLayouts/slideLayout159.xml"/><Relationship Id="rId6" Type="http://schemas.openxmlformats.org/officeDocument/2006/relationships/image" Target="../media/image421.png"/><Relationship Id="rId5" Type="http://schemas.openxmlformats.org/officeDocument/2006/relationships/image" Target="../media/image420.png"/><Relationship Id="rId4" Type="http://schemas.openxmlformats.org/officeDocument/2006/relationships/image" Target="../media/image419.png"/><Relationship Id="rId9" Type="http://schemas.openxmlformats.org/officeDocument/2006/relationships/image" Target="../media/image430.png"/></Relationships>
</file>

<file path=ppt/slides/_rels/slide2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2.png"/><Relationship Id="rId3" Type="http://schemas.openxmlformats.org/officeDocument/2006/relationships/image" Target="../media/image418.png"/><Relationship Id="rId7" Type="http://schemas.openxmlformats.org/officeDocument/2006/relationships/image" Target="../media/image428.png"/><Relationship Id="rId2" Type="http://schemas.openxmlformats.org/officeDocument/2006/relationships/image" Target="../media/image417.png"/><Relationship Id="rId1" Type="http://schemas.openxmlformats.org/officeDocument/2006/relationships/slideLayout" Target="../slideLayouts/slideLayout159.xml"/><Relationship Id="rId6" Type="http://schemas.openxmlformats.org/officeDocument/2006/relationships/image" Target="../media/image421.png"/><Relationship Id="rId5" Type="http://schemas.openxmlformats.org/officeDocument/2006/relationships/image" Target="../media/image420.png"/><Relationship Id="rId4" Type="http://schemas.openxmlformats.org/officeDocument/2006/relationships/image" Target="../media/image419.png"/><Relationship Id="rId9" Type="http://schemas.openxmlformats.org/officeDocument/2006/relationships/image" Target="../media/image431.png"/></Relationships>
</file>

<file path=ppt/slides/_rels/slide2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8.png"/><Relationship Id="rId3" Type="http://schemas.openxmlformats.org/officeDocument/2006/relationships/image" Target="../media/image417.png"/><Relationship Id="rId7" Type="http://schemas.openxmlformats.org/officeDocument/2006/relationships/image" Target="../media/image421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59.xml"/><Relationship Id="rId6" Type="http://schemas.openxmlformats.org/officeDocument/2006/relationships/image" Target="../media/image420.png"/><Relationship Id="rId5" Type="http://schemas.openxmlformats.org/officeDocument/2006/relationships/image" Target="../media/image419.png"/><Relationship Id="rId10" Type="http://schemas.openxmlformats.org/officeDocument/2006/relationships/image" Target="../media/image432.png"/><Relationship Id="rId4" Type="http://schemas.openxmlformats.org/officeDocument/2006/relationships/image" Target="../media/image418.png"/><Relationship Id="rId9" Type="http://schemas.openxmlformats.org/officeDocument/2006/relationships/image" Target="../media/image422.png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33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3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/Relationships>
</file>

<file path=ppt/slides/_rels/slide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4.png"/><Relationship Id="rId2" Type="http://schemas.openxmlformats.org/officeDocument/2006/relationships/image" Target="../media/image433.png"/><Relationship Id="rId1" Type="http://schemas.openxmlformats.org/officeDocument/2006/relationships/slideLayout" Target="../slideLayouts/slideLayout133.xml"/><Relationship Id="rId5" Type="http://schemas.openxmlformats.org/officeDocument/2006/relationships/image" Target="../media/image409.png"/><Relationship Id="rId4" Type="http://schemas.openxmlformats.org/officeDocument/2006/relationships/image" Target="../media/image435.png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6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42.xml"/><Relationship Id="rId6" Type="http://schemas.openxmlformats.org/officeDocument/2006/relationships/image" Target="../media/image439.png"/><Relationship Id="rId5" Type="http://schemas.openxmlformats.org/officeDocument/2006/relationships/image" Target="../media/image438.png"/><Relationship Id="rId4" Type="http://schemas.openxmlformats.org/officeDocument/2006/relationships/image" Target="../media/image437.png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8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8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8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8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5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5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8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37.xml"/><Relationship Id="rId7" Type="http://schemas.openxmlformats.org/officeDocument/2006/relationships/slide" Target="slide36.xml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82.xml"/><Relationship Id="rId6" Type="http://schemas.openxmlformats.org/officeDocument/2006/relationships/slide" Target="slide35.xml"/><Relationship Id="rId5" Type="http://schemas.openxmlformats.org/officeDocument/2006/relationships/slide" Target="slide40.xml"/><Relationship Id="rId4" Type="http://schemas.openxmlformats.org/officeDocument/2006/relationships/slide" Target="slide3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109.jpg"/><Relationship Id="rId4" Type="http://schemas.openxmlformats.org/officeDocument/2006/relationships/image" Target="../media/image108.jp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5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114.jpg"/><Relationship Id="rId4" Type="http://schemas.openxmlformats.org/officeDocument/2006/relationships/image" Target="../media/image113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117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12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123.jp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8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slide" Target="slide43.xml"/><Relationship Id="rId1" Type="http://schemas.openxmlformats.org/officeDocument/2006/relationships/slideLayout" Target="../slideLayouts/slideLayout82.xml"/><Relationship Id="rId6" Type="http://schemas.openxmlformats.org/officeDocument/2006/relationships/slide" Target="slide45.xml"/><Relationship Id="rId5" Type="http://schemas.openxmlformats.org/officeDocument/2006/relationships/slide" Target="slide42.xml"/><Relationship Id="rId4" Type="http://schemas.openxmlformats.org/officeDocument/2006/relationships/slide" Target="slide4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8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8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8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8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8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5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5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8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5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13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5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5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14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59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8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openxmlformats.org/officeDocument/2006/relationships/image" Target="../media/image44.png"/><Relationship Id="rId18" Type="http://schemas.openxmlformats.org/officeDocument/2006/relationships/image" Target="../media/image49.png"/><Relationship Id="rId26" Type="http://schemas.openxmlformats.org/officeDocument/2006/relationships/image" Target="../media/image57.png"/><Relationship Id="rId39" Type="http://schemas.openxmlformats.org/officeDocument/2006/relationships/image" Target="../media/image70.png"/><Relationship Id="rId3" Type="http://schemas.openxmlformats.org/officeDocument/2006/relationships/image" Target="../media/image34.jpeg"/><Relationship Id="rId21" Type="http://schemas.openxmlformats.org/officeDocument/2006/relationships/image" Target="../media/image52.png"/><Relationship Id="rId34" Type="http://schemas.openxmlformats.org/officeDocument/2006/relationships/image" Target="../media/image65.jpeg"/><Relationship Id="rId7" Type="http://schemas.openxmlformats.org/officeDocument/2006/relationships/image" Target="../media/image38.jpeg"/><Relationship Id="rId12" Type="http://schemas.openxmlformats.org/officeDocument/2006/relationships/image" Target="../media/image43.png"/><Relationship Id="rId17" Type="http://schemas.openxmlformats.org/officeDocument/2006/relationships/image" Target="../media/image48.jpeg"/><Relationship Id="rId25" Type="http://schemas.openxmlformats.org/officeDocument/2006/relationships/image" Target="../media/image56.jpeg"/><Relationship Id="rId33" Type="http://schemas.openxmlformats.org/officeDocument/2006/relationships/image" Target="../media/image64.png"/><Relationship Id="rId38" Type="http://schemas.openxmlformats.org/officeDocument/2006/relationships/image" Target="../media/image69.png"/><Relationship Id="rId2" Type="http://schemas.openxmlformats.org/officeDocument/2006/relationships/image" Target="../media/image33.png"/><Relationship Id="rId16" Type="http://schemas.openxmlformats.org/officeDocument/2006/relationships/image" Target="../media/image47.jpeg"/><Relationship Id="rId20" Type="http://schemas.openxmlformats.org/officeDocument/2006/relationships/image" Target="../media/image51.png"/><Relationship Id="rId29" Type="http://schemas.openxmlformats.org/officeDocument/2006/relationships/image" Target="../media/image60.png"/><Relationship Id="rId41" Type="http://schemas.openxmlformats.org/officeDocument/2006/relationships/image" Target="../media/image7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24" Type="http://schemas.openxmlformats.org/officeDocument/2006/relationships/image" Target="../media/image55.jpeg"/><Relationship Id="rId32" Type="http://schemas.openxmlformats.org/officeDocument/2006/relationships/image" Target="../media/image63.jpeg"/><Relationship Id="rId37" Type="http://schemas.openxmlformats.org/officeDocument/2006/relationships/image" Target="../media/image68.jpeg"/><Relationship Id="rId40" Type="http://schemas.openxmlformats.org/officeDocument/2006/relationships/image" Target="../media/image71.png"/><Relationship Id="rId5" Type="http://schemas.openxmlformats.org/officeDocument/2006/relationships/image" Target="../media/image36.png"/><Relationship Id="rId15" Type="http://schemas.openxmlformats.org/officeDocument/2006/relationships/image" Target="../media/image46.jpeg"/><Relationship Id="rId23" Type="http://schemas.openxmlformats.org/officeDocument/2006/relationships/image" Target="../media/image54.png"/><Relationship Id="rId28" Type="http://schemas.openxmlformats.org/officeDocument/2006/relationships/image" Target="../media/image59.png"/><Relationship Id="rId36" Type="http://schemas.openxmlformats.org/officeDocument/2006/relationships/image" Target="../media/image67.jpeg"/><Relationship Id="rId10" Type="http://schemas.openxmlformats.org/officeDocument/2006/relationships/image" Target="../media/image41.png"/><Relationship Id="rId19" Type="http://schemas.openxmlformats.org/officeDocument/2006/relationships/image" Target="../media/image50.png"/><Relationship Id="rId31" Type="http://schemas.openxmlformats.org/officeDocument/2006/relationships/image" Target="../media/image62.jpeg"/><Relationship Id="rId4" Type="http://schemas.openxmlformats.org/officeDocument/2006/relationships/image" Target="../media/image35.png"/><Relationship Id="rId9" Type="http://schemas.openxmlformats.org/officeDocument/2006/relationships/image" Target="../media/image40.jpeg"/><Relationship Id="rId14" Type="http://schemas.openxmlformats.org/officeDocument/2006/relationships/image" Target="../media/image45.jpeg"/><Relationship Id="rId22" Type="http://schemas.openxmlformats.org/officeDocument/2006/relationships/image" Target="../media/image53.jpeg"/><Relationship Id="rId27" Type="http://schemas.openxmlformats.org/officeDocument/2006/relationships/image" Target="../media/image58.jpeg"/><Relationship Id="rId30" Type="http://schemas.openxmlformats.org/officeDocument/2006/relationships/image" Target="../media/image61.jpeg"/><Relationship Id="rId35" Type="http://schemas.openxmlformats.org/officeDocument/2006/relationships/image" Target="../media/image66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151.png"/><Relationship Id="rId4" Type="http://schemas.openxmlformats.org/officeDocument/2006/relationships/image" Target="../media/image15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154.png"/><Relationship Id="rId4" Type="http://schemas.openxmlformats.org/officeDocument/2006/relationships/image" Target="../media/image9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155.png"/><Relationship Id="rId4" Type="http://schemas.openxmlformats.org/officeDocument/2006/relationships/image" Target="../media/image150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slide" Target="slide69.xml"/><Relationship Id="rId3" Type="http://schemas.openxmlformats.org/officeDocument/2006/relationships/slide" Target="slide64.xml"/><Relationship Id="rId7" Type="http://schemas.openxmlformats.org/officeDocument/2006/relationships/slide" Target="slide68.xml"/><Relationship Id="rId12" Type="http://schemas.openxmlformats.org/officeDocument/2006/relationships/image" Target="../media/image154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59.xml"/><Relationship Id="rId6" Type="http://schemas.openxmlformats.org/officeDocument/2006/relationships/slide" Target="slide67.xml"/><Relationship Id="rId11" Type="http://schemas.openxmlformats.org/officeDocument/2006/relationships/image" Target="../media/image156.png"/><Relationship Id="rId5" Type="http://schemas.openxmlformats.org/officeDocument/2006/relationships/slide" Target="slide66.xml"/><Relationship Id="rId10" Type="http://schemas.openxmlformats.org/officeDocument/2006/relationships/image" Target="../media/image153.png"/><Relationship Id="rId4" Type="http://schemas.openxmlformats.org/officeDocument/2006/relationships/slide" Target="slide65.xml"/><Relationship Id="rId9" Type="http://schemas.openxmlformats.org/officeDocument/2006/relationships/image" Target="../media/image99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5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5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5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167.png"/><Relationship Id="rId4" Type="http://schemas.openxmlformats.org/officeDocument/2006/relationships/image" Target="../media/image166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5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5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85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bbyy.ru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79.png"/><Relationship Id="rId4" Type="http://schemas.openxmlformats.org/officeDocument/2006/relationships/hyperlink" Target="mailto:sales@abbyy.ru" TargetMode="Externa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hyperlink" Target="mailto:sales@abbyy.ru" TargetMode="External"/><Relationship Id="rId3" Type="http://schemas.openxmlformats.org/officeDocument/2006/relationships/image" Target="../media/image169.gif"/><Relationship Id="rId7" Type="http://schemas.openxmlformats.org/officeDocument/2006/relationships/hyperlink" Target="http://www.abbyy.ru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76.png"/><Relationship Id="rId5" Type="http://schemas.openxmlformats.org/officeDocument/2006/relationships/image" Target="../media/image171.png"/><Relationship Id="rId4" Type="http://schemas.openxmlformats.org/officeDocument/2006/relationships/image" Target="../media/image170.png"/><Relationship Id="rId9" Type="http://schemas.openxmlformats.org/officeDocument/2006/relationships/image" Target="../media/image17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bbyy.ru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74.png"/><Relationship Id="rId5" Type="http://schemas.openxmlformats.org/officeDocument/2006/relationships/image" Target="../media/image173.png"/><Relationship Id="rId4" Type="http://schemas.openxmlformats.org/officeDocument/2006/relationships/hyperlink" Target="mailto:sales@abbyy.ru" TargetMode="Externa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85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177.jpeg"/><Relationship Id="rId4" Type="http://schemas.openxmlformats.org/officeDocument/2006/relationships/image" Target="../media/image176.jpe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85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bbyy.ru/" TargetMode="External"/><Relationship Id="rId1" Type="http://schemas.openxmlformats.org/officeDocument/2006/relationships/slideLayout" Target="../slideLayouts/slideLayout59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png"/><Relationship Id="rId13" Type="http://schemas.openxmlformats.org/officeDocument/2006/relationships/image" Target="../media/image189.png"/><Relationship Id="rId3" Type="http://schemas.openxmlformats.org/officeDocument/2006/relationships/image" Target="../media/image179.png"/><Relationship Id="rId7" Type="http://schemas.openxmlformats.org/officeDocument/2006/relationships/image" Target="../media/image183.png"/><Relationship Id="rId12" Type="http://schemas.openxmlformats.org/officeDocument/2006/relationships/image" Target="../media/image188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82.png"/><Relationship Id="rId11" Type="http://schemas.openxmlformats.org/officeDocument/2006/relationships/image" Target="../media/image187.png"/><Relationship Id="rId5" Type="http://schemas.openxmlformats.org/officeDocument/2006/relationships/image" Target="../media/image181.png"/><Relationship Id="rId15" Type="http://schemas.openxmlformats.org/officeDocument/2006/relationships/image" Target="../media/image191.png"/><Relationship Id="rId10" Type="http://schemas.openxmlformats.org/officeDocument/2006/relationships/image" Target="../media/image186.png"/><Relationship Id="rId4" Type="http://schemas.openxmlformats.org/officeDocument/2006/relationships/image" Target="../media/image180.png"/><Relationship Id="rId9" Type="http://schemas.openxmlformats.org/officeDocument/2006/relationships/image" Target="../media/image185.png"/><Relationship Id="rId14" Type="http://schemas.openxmlformats.org/officeDocument/2006/relationships/image" Target="../media/image19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reestr.minsvyaz.ru/reestr/?sort_by=date&amp;sort=asc&amp;name=ABBYY&amp;owner_status=&amp;set_filter=Y" TargetMode="External"/><Relationship Id="rId3" Type="http://schemas.openxmlformats.org/officeDocument/2006/relationships/image" Target="../media/image76.png"/><Relationship Id="rId7" Type="http://schemas.openxmlformats.org/officeDocument/2006/relationships/hyperlink" Target="https://reestr.minsvyaz.ru/reestr/61259/" TargetMode="External"/><Relationship Id="rId2" Type="http://schemas.openxmlformats.org/officeDocument/2006/relationships/hyperlink" Target="http://government.ru/media/files/ac872y0wqioFnrRUeTnpGjEavWCfgEAo.pdf" TargetMode="Externa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reestr.minsvyaz.ru/reestr/61260/" TargetMode="External"/><Relationship Id="rId5" Type="http://schemas.openxmlformats.org/officeDocument/2006/relationships/hyperlink" Target="https://reestr.minsvyaz.ru/reestr/61261/" TargetMode="External"/><Relationship Id="rId4" Type="http://schemas.openxmlformats.org/officeDocument/2006/relationships/image" Target="../media/image77.png"/><Relationship Id="rId9" Type="http://schemas.openxmlformats.org/officeDocument/2006/relationships/image" Target="../media/image78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3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3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197.png"/><Relationship Id="rId4" Type="http://schemas.openxmlformats.org/officeDocument/2006/relationships/image" Target="../media/image196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eg"/><Relationship Id="rId7" Type="http://schemas.openxmlformats.org/officeDocument/2006/relationships/image" Target="../media/image203.jpeg"/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02.jpeg"/><Relationship Id="rId5" Type="http://schemas.openxmlformats.org/officeDocument/2006/relationships/image" Target="../media/image201.jpeg"/><Relationship Id="rId4" Type="http://schemas.openxmlformats.org/officeDocument/2006/relationships/image" Target="../media/image200.jpe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8.png"/><Relationship Id="rId3" Type="http://schemas.openxmlformats.org/officeDocument/2006/relationships/hyperlink" Target="http://msk/ru/marcom/pm/Documents/Public/%D0%98%D1%81%D1%81%D0%BB%D0%B5%D0%B4%D0%BE%D0%B2%D0%B0%D0%BD%D0%B8%D1%8F/OCR_PDF_2014/%D0%A0%D0%B5%D0%B7%D1%83%D0%BB%D1%8C%D1%82%D0%B0%D1%82%D1%8B/%D0%98%D0%B7%D1%83%D1%87%D0%B5%D0%BD%D0%B8%D0%B5%20%D1%81%D1%86%D0%B5%D0%BD%D0%B0%D1%80%D0%B8%D0%B5%D0%B2%20%D1%80%D0%B0%D0%B1%D0%BE" TargetMode="External"/><Relationship Id="rId7" Type="http://schemas.openxmlformats.org/officeDocument/2006/relationships/image" Target="../media/image20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6.png"/><Relationship Id="rId5" Type="http://schemas.openxmlformats.org/officeDocument/2006/relationships/image" Target="../media/image205.png"/><Relationship Id="rId4" Type="http://schemas.openxmlformats.org/officeDocument/2006/relationships/image" Target="../media/image204.pn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38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3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215.png"/><Relationship Id="rId4" Type="http://schemas.openxmlformats.org/officeDocument/2006/relationships/image" Target="../media/image214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3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19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3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23.pn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6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547" y="1268761"/>
            <a:ext cx="6263927" cy="1395154"/>
          </a:xfrm>
        </p:spPr>
        <p:txBody>
          <a:bodyPr>
            <a:normAutofit/>
          </a:bodyPr>
          <a:lstStyle/>
          <a:p>
            <a:r>
              <a:rPr lang="ru-RU" dirty="0" smtClean="0"/>
              <a:t>Продукты </a:t>
            </a:r>
            <a:r>
              <a:rPr lang="en-US" dirty="0" smtClean="0"/>
              <a:t>abbyy </a:t>
            </a:r>
            <a:r>
              <a:rPr lang="ru-RU" dirty="0" smtClean="0"/>
              <a:t>для дома и офиса</a:t>
            </a:r>
            <a:endParaRPr lang="en-US" dirty="0" smtClean="0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ABBYY </a:t>
            </a:r>
            <a:r>
              <a:rPr lang="ru-RU" dirty="0" smtClean="0"/>
              <a:t>Россия</a:t>
            </a:r>
            <a:r>
              <a:rPr lang="en-US" dirty="0" smtClean="0"/>
              <a:t> 201</a:t>
            </a:r>
            <a:r>
              <a:rPr lang="ru-RU" dirty="0" smtClean="0"/>
              <a:t>7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252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ABBYY FineReader 14</a:t>
            </a:r>
            <a:endParaRPr lang="ru-RU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Standard / Business / Enterprise</a:t>
            </a:r>
            <a:endParaRPr lang="ru-RU" dirty="0"/>
          </a:p>
        </p:txBody>
      </p:sp>
      <p:pic>
        <p:nvPicPr>
          <p:cNvPr id="7" name="Picture 6"/>
          <p:cNvPicPr/>
          <p:nvPr/>
        </p:nvPicPr>
        <p:blipFill>
          <a:blip r:embed="rId2"/>
          <a:stretch>
            <a:fillRect/>
          </a:stretch>
        </p:blipFill>
        <p:spPr>
          <a:xfrm>
            <a:off x="451202" y="4779150"/>
            <a:ext cx="1935215" cy="16284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37606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545" y="3212976"/>
            <a:ext cx="6759750" cy="936104"/>
          </a:xfrm>
        </p:spPr>
        <p:txBody>
          <a:bodyPr>
            <a:normAutofit/>
          </a:bodyPr>
          <a:lstStyle/>
          <a:p>
            <a:r>
              <a:rPr lang="ru-RU" dirty="0" smtClean="0"/>
              <a:t>Цены и обновления</a:t>
            </a:r>
            <a:endParaRPr lang="ru-R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ABBYY PDF Transformer+</a:t>
            </a:r>
            <a:endParaRPr lang="ru-RU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0" y="6456363"/>
            <a:ext cx="1662113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2" descr="https://www.abbyy.com/images/Company/Gallery/Logos/Logo_ABBYY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395" y="179064"/>
            <a:ext cx="875313" cy="358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1287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Рекомендованные цены</a:t>
            </a:r>
            <a:endParaRPr lang="ru-RU" dirty="0"/>
          </a:p>
        </p:txBody>
      </p:sp>
      <p:sp>
        <p:nvSpPr>
          <p:cNvPr id="7168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-342900">
              <a:buNone/>
            </a:pPr>
            <a:r>
              <a:rPr lang="ru-RU" dirty="0" smtClean="0"/>
              <a:t>Коробочная версия:</a:t>
            </a:r>
            <a:endParaRPr lang="ru-RU" dirty="0" smtClean="0">
              <a:cs typeface="Arial" pitchFamily="34" charset="0"/>
            </a:endParaRPr>
          </a:p>
          <a:p>
            <a:pPr indent="-342900">
              <a:buNone/>
            </a:pPr>
            <a:r>
              <a:rPr lang="ru-RU" dirty="0" smtClean="0">
                <a:solidFill>
                  <a:srgbClr val="C60C30"/>
                </a:solidFill>
                <a:cs typeface="Arial" pitchFamily="34" charset="0"/>
              </a:rPr>
              <a:t>6 690</a:t>
            </a:r>
            <a:r>
              <a:rPr lang="en-US" dirty="0" smtClean="0">
                <a:solidFill>
                  <a:srgbClr val="C60C30"/>
                </a:solidFill>
                <a:cs typeface="Arial" pitchFamily="34" charset="0"/>
              </a:rPr>
              <a:t> </a:t>
            </a:r>
            <a:r>
              <a:rPr lang="ru-RU" dirty="0" smtClean="0">
                <a:cs typeface="Arial" pitchFamily="34" charset="0"/>
              </a:rPr>
              <a:t>руб.</a:t>
            </a:r>
          </a:p>
          <a:p>
            <a:pPr indent="-342900">
              <a:buNone/>
            </a:pPr>
            <a:endParaRPr lang="ru-RU" dirty="0" smtClean="0">
              <a:cs typeface="Arial" pitchFamily="34" charset="0"/>
            </a:endParaRPr>
          </a:p>
          <a:p>
            <a:pPr indent="-342900">
              <a:buFont typeface="Wingdings" pitchFamily="2" charset="2"/>
              <a:buNone/>
            </a:pPr>
            <a:r>
              <a:rPr lang="ru-RU" dirty="0" smtClean="0">
                <a:cs typeface="Arial" pitchFamily="34" charset="0"/>
              </a:rPr>
              <a:t>Версия для скачивания:</a:t>
            </a:r>
          </a:p>
          <a:p>
            <a:pPr indent="-342900">
              <a:buFont typeface="Wingdings" pitchFamily="2" charset="2"/>
              <a:buNone/>
            </a:pPr>
            <a:r>
              <a:rPr lang="ru-RU" dirty="0" smtClean="0">
                <a:solidFill>
                  <a:srgbClr val="C60C30"/>
                </a:solidFill>
                <a:cs typeface="Arial" pitchFamily="34" charset="0"/>
              </a:rPr>
              <a:t>5 </a:t>
            </a:r>
            <a:r>
              <a:rPr lang="en-US" dirty="0" smtClean="0">
                <a:solidFill>
                  <a:srgbClr val="C60C30"/>
                </a:solidFill>
                <a:cs typeface="Arial" pitchFamily="34" charset="0"/>
              </a:rPr>
              <a:t>9</a:t>
            </a:r>
            <a:r>
              <a:rPr lang="ru-RU" dirty="0" smtClean="0">
                <a:solidFill>
                  <a:srgbClr val="C60C30"/>
                </a:solidFill>
                <a:cs typeface="Arial" pitchFamily="34" charset="0"/>
              </a:rPr>
              <a:t>90 </a:t>
            </a:r>
            <a:r>
              <a:rPr lang="ru-RU" dirty="0" smtClean="0">
                <a:cs typeface="Arial" pitchFamily="34" charset="0"/>
              </a:rPr>
              <a:t>руб.</a:t>
            </a:r>
          </a:p>
          <a:p>
            <a:pPr indent="-342900">
              <a:buFont typeface="Wingdings" pitchFamily="2" charset="2"/>
              <a:buNone/>
            </a:pPr>
            <a:endParaRPr lang="ru-RU" dirty="0" smtClean="0">
              <a:cs typeface="Arial" pitchFamily="34" charset="0"/>
            </a:endParaRPr>
          </a:p>
          <a:p>
            <a:pPr indent="-342900">
              <a:buFont typeface="Wingdings" pitchFamily="2" charset="2"/>
              <a:buNone/>
            </a:pPr>
            <a:r>
              <a:rPr lang="ru-RU" dirty="0" smtClean="0">
                <a:cs typeface="Arial" pitchFamily="34" charset="0"/>
              </a:rPr>
              <a:t>Дополнительные лицензии:</a:t>
            </a:r>
          </a:p>
          <a:p>
            <a:pPr indent="-342900">
              <a:buFont typeface="Wingdings" pitchFamily="2" charset="2"/>
              <a:buNone/>
            </a:pPr>
            <a:r>
              <a:rPr lang="ru-RU" dirty="0" smtClean="0">
                <a:cs typeface="Arial" pitchFamily="34" charset="0"/>
              </a:rPr>
              <a:t>См. прайс-лист</a:t>
            </a:r>
          </a:p>
          <a:p>
            <a:pPr indent="-342900"/>
            <a:endParaRPr lang="ru-RU" b="1" dirty="0" smtClean="0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8" name="Slide Number Placeholder 7"/>
          <p:cNvSpPr txBox="1">
            <a:spLocks noGrp="1"/>
          </p:cNvSpPr>
          <p:nvPr/>
        </p:nvSpPr>
        <p:spPr bwMode="auto">
          <a:xfrm>
            <a:off x="7316788" y="6578600"/>
            <a:ext cx="1395412" cy="2063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0" tIns="0" rIns="0"/>
          <a:lstStyle/>
          <a:p>
            <a:pPr algn="r">
              <a:defRPr/>
            </a:pPr>
            <a:fld id="{27BB16C8-DAFB-4E78-BA83-DE52089671F5}" type="slidenum">
              <a:rPr lang="de-DE" sz="1200">
                <a:solidFill>
                  <a:schemeClr val="bg1"/>
                </a:solidFill>
                <a:latin typeface="+mn-lt"/>
                <a:cs typeface="+mn-cs"/>
              </a:rPr>
              <a:pPr algn="r">
                <a:defRPr/>
              </a:pPr>
              <a:t>101</a:t>
            </a:fld>
            <a:endParaRPr lang="de-DE" sz="1200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" y="6129300"/>
            <a:ext cx="81652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С актуальными ценами вы можете ознакомиться на сайте </a:t>
            </a:r>
            <a:r>
              <a:rPr lang="en-US" sz="1600" b="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  <a:hlinkClick r:id="rId2"/>
              </a:rPr>
              <a:t>www.ABBYY.ru</a:t>
            </a:r>
            <a:r>
              <a:rPr lang="en-US" sz="1600" b="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. </a:t>
            </a:r>
            <a:endParaRPr lang="ru-RU" sz="1600" b="0" i="1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164288" y="6453336"/>
            <a:ext cx="1728192" cy="288032"/>
          </a:xfrm>
        </p:spPr>
        <p:txBody>
          <a:bodyPr/>
          <a:lstStyle/>
          <a:p>
            <a:pPr>
              <a:defRPr/>
            </a:pPr>
            <a:fld id="{3454849D-271E-47CA-BAE0-E1B882825792}" type="slidenum">
              <a:rPr lang="de-DE" smtClean="0"/>
              <a:pPr>
                <a:defRPr/>
              </a:pPr>
              <a:t>101</a:t>
            </a:fld>
            <a:endParaRPr lang="de-DE"/>
          </a:p>
        </p:txBody>
      </p:sp>
      <p:pic>
        <p:nvPicPr>
          <p:cNvPr id="9" name="Picture 2" descr="C:\Users\AVishnyakova\Documents\2. FINEREADER GROUP\1. PDF Ftransformer 4.0 ВЫПУСК\3D Коробки\400x400\PDFT+_R_Rus_40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2436" y="1556792"/>
            <a:ext cx="3240360" cy="32403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88579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 txBox="1">
            <a:spLocks noGrp="1" noChangeArrowheads="1"/>
          </p:cNvSpPr>
          <p:nvPr/>
        </p:nvSpPr>
        <p:spPr bwMode="auto">
          <a:xfrm>
            <a:off x="7308850" y="6524625"/>
            <a:ext cx="1395413" cy="2063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0" tIns="0" rIns="0"/>
          <a:lstStyle/>
          <a:p>
            <a:pPr algn="r">
              <a:defRPr/>
            </a:pPr>
            <a:fld id="{E9E7AE9C-BAED-4B65-AA52-85F0C02E3A6E}" type="slidenum">
              <a:rPr lang="de-DE" sz="1200">
                <a:solidFill>
                  <a:schemeClr val="bg1"/>
                </a:solidFill>
                <a:latin typeface="+mn-lt"/>
                <a:cs typeface="+mn-cs"/>
              </a:rPr>
              <a:pPr algn="r">
                <a:defRPr/>
              </a:pPr>
              <a:t>102</a:t>
            </a:fld>
            <a:endParaRPr lang="de-DE" sz="1200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160772" name="Rectangle 3"/>
          <p:cNvSpPr>
            <a:spLocks noGrp="1" noChangeArrowheads="1"/>
          </p:cNvSpPr>
          <p:nvPr>
            <p:ph idx="1"/>
          </p:nvPr>
        </p:nvSpPr>
        <p:spPr>
          <a:xfrm>
            <a:off x="468314" y="1462733"/>
            <a:ext cx="8218488" cy="4853136"/>
          </a:xfrm>
        </p:spPr>
        <p:txBody>
          <a:bodyPr/>
          <a:lstStyle/>
          <a:p>
            <a:pPr>
              <a:buFont typeface="Calibri" pitchFamily="34" charset="0"/>
              <a:buChar char="•"/>
            </a:pPr>
            <a:r>
              <a:rPr lang="ru-RU" dirty="0" smtClean="0"/>
              <a:t>Нужна новая версия?</a:t>
            </a:r>
          </a:p>
          <a:p>
            <a:pPr>
              <a:buFont typeface="Calibri" pitchFamily="34" charset="0"/>
              <a:buChar char="•"/>
            </a:pPr>
            <a:r>
              <a:rPr lang="ru-RU" dirty="0" smtClean="0"/>
              <a:t>Зачем платить полную стоимость?</a:t>
            </a:r>
          </a:p>
          <a:p>
            <a:pPr>
              <a:buFont typeface="Calibri" pitchFamily="34" charset="0"/>
              <a:buChar char="•"/>
            </a:pPr>
            <a:r>
              <a:rPr lang="ru-RU" dirty="0" smtClean="0"/>
              <a:t>Есть </a:t>
            </a:r>
            <a:r>
              <a:rPr lang="en-US" dirty="0" smtClean="0"/>
              <a:t>Upgrade!</a:t>
            </a:r>
            <a:endParaRPr lang="ru-RU" dirty="0" smtClean="0"/>
          </a:p>
          <a:p>
            <a:endParaRPr lang="ru-RU" dirty="0" smtClean="0">
              <a:latin typeface="Arial" pitchFamily="34" charset="0"/>
            </a:endParaRPr>
          </a:p>
        </p:txBody>
      </p:sp>
      <p:sp>
        <p:nvSpPr>
          <p:cNvPr id="160773" name="AutoShape 9"/>
          <p:cNvSpPr>
            <a:spLocks noChangeArrowheads="1"/>
          </p:cNvSpPr>
          <p:nvPr/>
        </p:nvSpPr>
        <p:spPr bwMode="auto">
          <a:xfrm>
            <a:off x="3059832" y="4058444"/>
            <a:ext cx="720725" cy="719138"/>
          </a:xfrm>
          <a:prstGeom prst="rightArrow">
            <a:avLst>
              <a:gd name="adj1" fmla="val 53639"/>
              <a:gd name="adj2" fmla="val 53200"/>
            </a:avLst>
          </a:prstGeom>
          <a:solidFill>
            <a:srgbClr val="C60C30"/>
          </a:solidFill>
          <a:ln w="9525">
            <a:solidFill>
              <a:srgbClr val="C60C3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b="0"/>
          </a:p>
        </p:txBody>
      </p:sp>
      <p:pic>
        <p:nvPicPr>
          <p:cNvPr id="160779" name="Picture 11" descr="PDF_200x200-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3293269"/>
            <a:ext cx="2206625" cy="2206625"/>
          </a:xfrm>
          <a:prstGeom prst="rect">
            <a:avLst/>
          </a:prstGeom>
          <a:noFill/>
        </p:spPr>
      </p:pic>
      <p:sp>
        <p:nvSpPr>
          <p:cNvPr id="160781" name="Rectangle 3"/>
          <p:cNvSpPr>
            <a:spLocks noChangeArrowheads="1"/>
          </p:cNvSpPr>
          <p:nvPr/>
        </p:nvSpPr>
        <p:spPr bwMode="auto">
          <a:xfrm>
            <a:off x="6016525" y="5434962"/>
            <a:ext cx="2295525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/>
          <a:lstStyle/>
          <a:p>
            <a:pPr marL="342900" indent="-593725" eaLnBrk="0" hangingPunct="0">
              <a:spcAft>
                <a:spcPts val="1200"/>
              </a:spcAft>
              <a:buClr>
                <a:srgbClr val="C60C30"/>
              </a:buClr>
              <a:buSzPct val="70000"/>
              <a:buFont typeface="Wingdings" pitchFamily="2" charset="2"/>
              <a:buNone/>
            </a:pPr>
            <a:r>
              <a:rPr lang="en-US" sz="2400" dirty="0">
                <a:solidFill>
                  <a:srgbClr val="C00000"/>
                </a:solidFill>
              </a:rPr>
              <a:t>	</a:t>
            </a:r>
            <a:r>
              <a:rPr lang="ru-RU" sz="2400" dirty="0">
                <a:solidFill>
                  <a:srgbClr val="C60C30"/>
                </a:solidFill>
              </a:rPr>
              <a:t>скидка 40%</a:t>
            </a:r>
          </a:p>
          <a:p>
            <a:pPr marL="342900" indent="-593725" eaLnBrk="0" hangingPunct="0">
              <a:buClr>
                <a:srgbClr val="C60C30"/>
              </a:buClr>
              <a:buSzPct val="70000"/>
            </a:pPr>
            <a:endParaRPr lang="ru-RU" sz="2400" b="0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Обновление</a:t>
            </a:r>
            <a:endParaRPr lang="ru-RU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164288" y="6453336"/>
            <a:ext cx="1728192" cy="288032"/>
          </a:xfrm>
        </p:spPr>
        <p:txBody>
          <a:bodyPr/>
          <a:lstStyle/>
          <a:p>
            <a:pPr>
              <a:defRPr/>
            </a:pPr>
            <a:fld id="{3454849D-271E-47CA-BAE0-E1B882825792}" type="slidenum">
              <a:rPr lang="de-DE" smtClean="0"/>
              <a:pPr>
                <a:defRPr/>
              </a:pPr>
              <a:t>102</a:t>
            </a:fld>
            <a:endParaRPr lang="de-DE"/>
          </a:p>
        </p:txBody>
      </p:sp>
      <p:pic>
        <p:nvPicPr>
          <p:cNvPr id="160777" name="Picture 7" descr="PdfTrans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244" y="3516391"/>
            <a:ext cx="2160588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" descr="\\Lingvo\Abbyy\Marketing Department\Product Management Group\Publishing Service\Deposit\Corporate Design\PDF Transformer\PDF Transformer Plus\3d box\web\200x200\PDFT+_L_20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36665" y="3293269"/>
            <a:ext cx="2340260" cy="2340260"/>
          </a:xfrm>
          <a:prstGeom prst="rect">
            <a:avLst/>
          </a:prstGeom>
          <a:noFill/>
        </p:spPr>
      </p:pic>
      <p:pic>
        <p:nvPicPr>
          <p:cNvPr id="3074" name="Picture 2" descr="\\Lingvo\Abbyy\Marketing Department\Product Management Group\Publishing Service\Deposit\5941r\5941r_Sticker_upg_PDFT+_A4-0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4637" y="3190045"/>
            <a:ext cx="2157413" cy="2157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3495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545" y="3212976"/>
            <a:ext cx="6759750" cy="936104"/>
          </a:xfrm>
        </p:spPr>
        <p:txBody>
          <a:bodyPr>
            <a:normAutofit/>
          </a:bodyPr>
          <a:lstStyle/>
          <a:p>
            <a:r>
              <a:rPr lang="ru-RU" dirty="0" smtClean="0"/>
              <a:t>Сравнение версий</a:t>
            </a:r>
            <a:endParaRPr lang="ru-R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ABBYY PDF Transformer+</a:t>
            </a:r>
            <a:endParaRPr lang="ru-RU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0" y="6456363"/>
            <a:ext cx="1662113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2" descr="https://www.abbyy.com/images/Company/Gallery/Logos/Logo_ABBYY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395" y="179064"/>
            <a:ext cx="875313" cy="358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4362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6535" y="2843935"/>
            <a:ext cx="414046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Специализированное решение</a:t>
            </a:r>
          </a:p>
          <a:p>
            <a:pPr algn="ctr"/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 для работы с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PDF</a:t>
            </a:r>
            <a:endParaRPr lang="ru-RU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  <a:p>
            <a:pPr algn="ctr"/>
            <a:endParaRPr lang="en-US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  <a:p>
            <a:pPr algn="ctr"/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3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ключевых сценария</a:t>
            </a:r>
          </a:p>
          <a:p>
            <a:pPr algn="ctr"/>
            <a:endParaRPr lang="ru-RU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  <a:p>
            <a:pPr algn="ctr"/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Формы поставки:</a:t>
            </a:r>
          </a:p>
          <a:p>
            <a:pPr algn="ctr"/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Коробка, версия для скачивания, пакеты лицензий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Per Seat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 (без сетевой установки)</a:t>
            </a:r>
          </a:p>
          <a:p>
            <a:pPr algn="ctr"/>
            <a:endParaRPr lang="ru-RU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  <a:p>
            <a:pPr algn="ctr"/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Цена: от  1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340 руб.</a:t>
            </a:r>
          </a:p>
          <a:p>
            <a:pPr lvl="0" algn="ctr" eaLnBrk="0" hangingPunct="0"/>
            <a:endParaRPr lang="ru-RU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  <a:cs typeface="Arial" pitchFamily="34" charset="0"/>
            </a:endParaRPr>
          </a:p>
          <a:p>
            <a:pPr lvl="0" algn="ctr" eaLnBrk="0" hangingPunct="0"/>
            <a:endParaRPr lang="ru-RU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  <a:cs typeface="Arial" pitchFamily="34" charset="0"/>
            </a:endParaRPr>
          </a:p>
          <a:p>
            <a:pPr algn="ctr"/>
            <a:endParaRPr lang="ru-RU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  <a:p>
            <a:pPr algn="ctr"/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26995" y="2843935"/>
            <a:ext cx="387043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Calibri" pitchFamily="34" charset="0"/>
                <a:cs typeface="Arial" pitchFamily="34" charset="0"/>
              </a:rPr>
              <a:t>Универсальное решение </a:t>
            </a:r>
          </a:p>
          <a:p>
            <a:pPr lvl="0" algn="ctr"/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Calibri" pitchFamily="34" charset="0"/>
                <a:cs typeface="Arial" pitchFamily="34" charset="0"/>
              </a:rPr>
              <a:t>для работы с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Calibri" pitchFamily="34" charset="0"/>
                <a:cs typeface="Arial" pitchFamily="34" charset="0"/>
              </a:rPr>
              <a:t>PDF</a:t>
            </a:r>
          </a:p>
          <a:p>
            <a:pPr lvl="0" algn="ctr"/>
            <a:endParaRPr lang="en-US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  <a:ea typeface="Calibri" pitchFamily="34" charset="0"/>
              <a:cs typeface="Arial" pitchFamily="34" charset="0"/>
            </a:endParaRPr>
          </a:p>
          <a:p>
            <a:pPr marL="342900" lvl="0" indent="-342900" algn="ctr"/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Calibri" pitchFamily="34" charset="0"/>
                <a:cs typeface="Arial" pitchFamily="34" charset="0"/>
              </a:rPr>
              <a:t>6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Calibri" pitchFamily="34" charset="0"/>
                <a:cs typeface="Arial" pitchFamily="34" charset="0"/>
              </a:rPr>
              <a:t>ключевых сценариев</a:t>
            </a:r>
            <a:endParaRPr lang="en-US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  <a:ea typeface="Calibri" pitchFamily="34" charset="0"/>
              <a:cs typeface="Arial" pitchFamily="34" charset="0"/>
            </a:endParaRPr>
          </a:p>
          <a:p>
            <a:pPr marL="342900" lvl="0" indent="-342900" algn="ctr">
              <a:buAutoNum type="arabicPlain" startAt="7"/>
            </a:pPr>
            <a:endParaRPr lang="en-US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  <a:ea typeface="Calibri" pitchFamily="34" charset="0"/>
              <a:cs typeface="Arial" pitchFamily="34" charset="0"/>
            </a:endParaRPr>
          </a:p>
          <a:p>
            <a:pPr algn="ctr"/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Формы поставки:</a:t>
            </a:r>
          </a:p>
          <a:p>
            <a:pPr algn="ctr"/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Коробка, версия для скачивания, пакеты лицензий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Per Seat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с автоактивацией</a:t>
            </a:r>
          </a:p>
          <a:p>
            <a:pPr algn="ctr"/>
            <a:endParaRPr lang="ru-RU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  <a:p>
            <a:pPr algn="ctr"/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Цена: от  5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 9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90 руб.</a:t>
            </a:r>
          </a:p>
          <a:p>
            <a:pPr marL="342900" lvl="0" indent="-342900" algn="ctr"/>
            <a:endParaRPr lang="ru-RU" sz="1600" b="1" dirty="0" smtClean="0">
              <a:latin typeface="Calibri" pitchFamily="34" charset="0"/>
              <a:ea typeface="Calibri" pitchFamily="34" charset="0"/>
              <a:cs typeface="Arial" pitchFamily="34" charset="0"/>
            </a:endParaRPr>
          </a:p>
          <a:p>
            <a:pPr lvl="0" algn="ctr" eaLnBrk="0" hangingPunct="0"/>
            <a:endParaRPr lang="ru-RU" sz="1600" dirty="0" smtClean="0">
              <a:latin typeface="Calibri" pitchFamily="34" charset="0"/>
              <a:cs typeface="Arial" pitchFamily="34" charset="0"/>
            </a:endParaRPr>
          </a:p>
          <a:p>
            <a:pPr lvl="0" algn="ctr" eaLnBrk="0" hangingPunct="0"/>
            <a:endParaRPr lang="en-US" sz="1600" dirty="0" smtClean="0">
              <a:latin typeface="Calibri" pitchFamily="34" charset="0"/>
              <a:cs typeface="Arial" pitchFamily="34" charset="0"/>
            </a:endParaRPr>
          </a:p>
        </p:txBody>
      </p:sp>
      <p:pic>
        <p:nvPicPr>
          <p:cNvPr id="20484" name="Picture 4" descr="ABBYY PDF Transformer 3.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11660" y="1088740"/>
            <a:ext cx="1485165" cy="1485166"/>
          </a:xfrm>
          <a:prstGeom prst="rect">
            <a:avLst/>
          </a:prstGeom>
          <a:noFill/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191282" cy="1143000"/>
          </a:xfrm>
        </p:spPr>
        <p:txBody>
          <a:bodyPr/>
          <a:lstStyle/>
          <a:p>
            <a:r>
              <a:rPr lang="en-US" sz="2400" dirty="0" smtClean="0"/>
              <a:t>ABBYY PDF Transformer</a:t>
            </a:r>
            <a:r>
              <a:rPr lang="ru-RU" sz="2400" dirty="0" smtClean="0"/>
              <a:t> 3.0</a:t>
            </a:r>
            <a:r>
              <a:rPr lang="en-US" sz="2400" dirty="0" smtClean="0"/>
              <a:t> vs. ABBYY PDF Transformer</a:t>
            </a:r>
            <a:r>
              <a:rPr lang="ru-RU" sz="2400" dirty="0" smtClean="0"/>
              <a:t>+</a:t>
            </a:r>
            <a:endParaRPr lang="ru-RU" sz="2400" dirty="0"/>
          </a:p>
        </p:txBody>
      </p:sp>
      <p:pic>
        <p:nvPicPr>
          <p:cNvPr id="11" name="Picture 2" descr="\\Lingvo\Abbyy\Marketing Department\Product Management Group\Publishing Service\Deposit\Corporate Design\PDF Transformer\PDF Transformer Plus\3d box\web\200x200\PDFT+_L_20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79123" y="1088741"/>
            <a:ext cx="1485165" cy="1485165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386535" y="5724255"/>
            <a:ext cx="850594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latin typeface="Calibri" pitchFamily="34" charset="0"/>
                <a:hlinkClick r:id="rId4" action="ppaction://hlinksldjump"/>
              </a:rPr>
              <a:t>Подробный сравнительный анализ </a:t>
            </a:r>
            <a:r>
              <a:rPr lang="en-US" i="1" dirty="0" smtClean="0">
                <a:latin typeface="Calibri" pitchFamily="34" charset="0"/>
                <a:hlinkClick r:id="rId4" action="ppaction://hlinksldjump"/>
              </a:rPr>
              <a:t>ABBYY PDF Transformer 3.0 vs. ABBYY PDF Transformer+</a:t>
            </a:r>
            <a:endParaRPr lang="ru-RU" i="1" dirty="0" smtClean="0">
              <a:latin typeface="Calibri" pitchFamily="34" charset="0"/>
            </a:endParaRPr>
          </a:p>
          <a:p>
            <a:endParaRPr lang="en-US" dirty="0" smtClean="0">
              <a:latin typeface="Calibri" pitchFamily="34" charset="0"/>
            </a:endParaRPr>
          </a:p>
          <a:p>
            <a:endParaRPr lang="en-US" dirty="0" smtClean="0">
              <a:latin typeface="Calibri" pitchFamily="34" charset="0"/>
            </a:endParaRPr>
          </a:p>
          <a:p>
            <a:endParaRPr lang="ru-RU" dirty="0">
              <a:latin typeface="Calibri" pitchFamily="34" charset="0"/>
            </a:endParaRPr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7164288" y="6525616"/>
            <a:ext cx="1728192" cy="215752"/>
          </a:xfrm>
        </p:spPr>
        <p:txBody>
          <a:bodyPr/>
          <a:lstStyle/>
          <a:p>
            <a:fld id="{7C64A3CC-9215-4D44-A91D-3C56E408671D}" type="slidenum">
              <a:rPr lang="ru-RU" smtClean="0"/>
              <a:pPr/>
              <a:t>104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21089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/>
              <a:pPr/>
              <a:t>105</a:t>
            </a:fld>
            <a:endParaRPr lang="ru-RU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191282" cy="1143000"/>
          </a:xfrm>
        </p:spPr>
        <p:txBody>
          <a:bodyPr/>
          <a:lstStyle/>
          <a:p>
            <a:r>
              <a:rPr lang="en-US" sz="2400" dirty="0" smtClean="0"/>
              <a:t>ABBYY PDF Transformer</a:t>
            </a:r>
            <a:r>
              <a:rPr lang="ru-RU" sz="2400" dirty="0" smtClean="0"/>
              <a:t> 3.0</a:t>
            </a:r>
            <a:r>
              <a:rPr lang="en-US" sz="2400" dirty="0" smtClean="0"/>
              <a:t> vs. ABBYY PDF Transformer</a:t>
            </a:r>
            <a:r>
              <a:rPr lang="ru-RU" sz="2400" dirty="0" smtClean="0"/>
              <a:t>+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>(стр.1 из 2)</a:t>
            </a:r>
            <a:endParaRPr lang="ru-RU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7947375" y="728700"/>
            <a:ext cx="990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latin typeface="Calibri" pitchFamily="34" charset="0"/>
                <a:hlinkClick r:id="rId2" action="ppaction://hlinksldjump"/>
              </a:rPr>
              <a:t>Назад</a:t>
            </a:r>
            <a:endParaRPr lang="ru-RU" i="1" dirty="0">
              <a:latin typeface="Calibri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/>
          </p:nvPr>
        </p:nvGraphicFramePr>
        <p:xfrm>
          <a:off x="464544" y="1096720"/>
          <a:ext cx="8136134" cy="5500632"/>
        </p:xfrm>
        <a:graphic>
          <a:graphicData uri="http://schemas.openxmlformats.org/drawingml/2006/table">
            <a:tbl>
              <a:tblPr>
                <a:tableStyleId>{0660B408-B3CF-4A94-85FC-2B1E0A45F4A2}</a:tableStyleId>
              </a:tblPr>
              <a:tblGrid>
                <a:gridCol w="492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350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721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591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Возможности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9497" marR="9497" marT="949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0C3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ABBYY</a:t>
                      </a:r>
                      <a:b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PDF Transformer 3.0 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9497" marR="9497" marT="9497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0C3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ABBYY</a:t>
                      </a:r>
                      <a:b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PDF Transformer+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9497" marR="9497" marT="9497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0C3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1909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Открытие и просмотр </a:t>
                      </a:r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PDF-</a:t>
                      </a:r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документов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9497" marR="9497" marT="949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1909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</a:rPr>
                        <a:t>Открытие и просмотр любых типов PDF-файлов</a:t>
                      </a:r>
                      <a:endParaRPr lang="ru-RU" sz="1200" b="0" i="0" u="none" strike="noStrike" dirty="0">
                        <a:effectLst/>
                        <a:latin typeface="Arial"/>
                      </a:endParaRPr>
                    </a:p>
                  </a:txBody>
                  <a:tcPr marL="9497" marR="9497" marT="949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Нет</a:t>
                      </a:r>
                      <a:endParaRPr lang="ru-RU" sz="1200" b="0" i="0" u="none" strike="noStrike">
                        <a:effectLst/>
                        <a:latin typeface="Arial"/>
                      </a:endParaRPr>
                    </a:p>
                  </a:txBody>
                  <a:tcPr marL="9497" marR="9497" marT="949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Добавлено</a:t>
                      </a:r>
                      <a:endParaRPr lang="ru-RU" sz="1200" b="0" i="0" u="none" strike="noStrike">
                        <a:effectLst/>
                        <a:latin typeface="Arial"/>
                      </a:endParaRPr>
                    </a:p>
                  </a:txBody>
                  <a:tcPr marL="9497" marR="9497" marT="949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1909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</a:rPr>
                        <a:t>Поиск по тексту, комментариям и метаданным</a:t>
                      </a:r>
                      <a:endParaRPr lang="ru-RU" sz="1200" b="0" i="0" u="none" strike="noStrike" dirty="0">
                        <a:effectLst/>
                        <a:latin typeface="Arial"/>
                      </a:endParaRPr>
                    </a:p>
                  </a:txBody>
                  <a:tcPr marL="9497" marR="9497" marT="949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1909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</a:rPr>
                        <a:t>Печать любых типов </a:t>
                      </a:r>
                      <a:r>
                        <a:rPr lang="en-US" sz="1200" u="none" strike="noStrike" dirty="0">
                          <a:effectLst/>
                        </a:rPr>
                        <a:t>PDF-</a:t>
                      </a:r>
                      <a:r>
                        <a:rPr lang="ru-RU" sz="1200" u="none" strike="noStrike" dirty="0">
                          <a:effectLst/>
                        </a:rPr>
                        <a:t>документов</a:t>
                      </a:r>
                      <a:endParaRPr lang="ru-RU" sz="1200" b="0" i="0" u="none" strike="noStrike" dirty="0">
                        <a:effectLst/>
                        <a:latin typeface="Arial"/>
                      </a:endParaRPr>
                    </a:p>
                  </a:txBody>
                  <a:tcPr marL="9497" marR="9497" marT="949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1909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</a:rPr>
                        <a:t>Просмотр метаданных</a:t>
                      </a:r>
                      <a:endParaRPr lang="ru-RU" sz="1200" b="0" i="0" u="none" strike="noStrike">
                        <a:effectLst/>
                        <a:latin typeface="Arial"/>
                      </a:endParaRPr>
                    </a:p>
                  </a:txBody>
                  <a:tcPr marL="9497" marR="9497" marT="949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1909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Исправление опечаток и внесение изменений в PDF-документы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9497" marR="9497" marT="949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5218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</a:rPr>
                        <a:t>Замена/удаление букв или цифр в текстовой строке (только для PDF-документов, созданных из других приложений)</a:t>
                      </a:r>
                      <a:endParaRPr lang="ru-RU" sz="1200" b="0" i="0" u="none" strike="noStrike" dirty="0">
                        <a:effectLst/>
                        <a:latin typeface="Arial"/>
                      </a:endParaRPr>
                    </a:p>
                  </a:txBody>
                  <a:tcPr marL="9497" marR="9497" marT="949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Нет</a:t>
                      </a:r>
                      <a:endParaRPr lang="ru-RU" sz="1200" b="0" i="0" u="none" strike="noStrike">
                        <a:effectLst/>
                        <a:latin typeface="Arial"/>
                      </a:endParaRPr>
                    </a:p>
                  </a:txBody>
                  <a:tcPr marL="9497" marR="9497" marT="949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Добавлено</a:t>
                      </a:r>
                      <a:endParaRPr lang="ru-RU" sz="1200" b="0" i="0" u="none" strike="noStrike">
                        <a:effectLst/>
                        <a:latin typeface="Arial"/>
                      </a:endParaRPr>
                    </a:p>
                  </a:txBody>
                  <a:tcPr marL="9497" marR="9497" marT="949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401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</a:rPr>
                        <a:t>Добавление текстовых блоков в любом типе PDF-документов</a:t>
                      </a:r>
                      <a:endParaRPr lang="ru-RU" sz="1200" b="0" i="0" u="none" strike="noStrike">
                        <a:effectLst/>
                        <a:latin typeface="Arial"/>
                      </a:endParaRPr>
                    </a:p>
                  </a:txBody>
                  <a:tcPr marL="9497" marR="9497" marT="949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1909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</a:rPr>
                        <a:t>Вставка, удаление и изменение размера изображений</a:t>
                      </a:r>
                      <a:endParaRPr lang="ru-RU" sz="1200" b="0" i="0" u="none" strike="noStrike">
                        <a:effectLst/>
                        <a:latin typeface="Arial"/>
                      </a:endParaRPr>
                    </a:p>
                  </a:txBody>
                  <a:tcPr marL="9497" marR="9497" marT="949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4517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</a:rPr>
                        <a:t>Операции со страницами (добавление, удаление, изменение порядка или ориентации, вставка чистой страницы)</a:t>
                      </a:r>
                      <a:endParaRPr lang="ru-RU" sz="1200" b="0" i="0" u="none" strike="noStrike" dirty="0">
                        <a:effectLst/>
                        <a:latin typeface="Arial"/>
                      </a:endParaRPr>
                    </a:p>
                  </a:txBody>
                  <a:tcPr marL="9497" marR="9497" marT="949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81909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</a:rPr>
                        <a:t>Редактирование метаданных</a:t>
                      </a:r>
                      <a:endParaRPr lang="ru-RU" sz="1200" b="0" i="0" u="none" strike="noStrike">
                        <a:effectLst/>
                        <a:latin typeface="Arial"/>
                      </a:endParaRPr>
                    </a:p>
                  </a:txBody>
                  <a:tcPr marL="9497" marR="9497" marT="949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8190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</a:rPr>
                        <a:t>Добавление штампов и нумерации </a:t>
                      </a:r>
                      <a:r>
                        <a:rPr lang="ru-RU" sz="1200" u="none" strike="noStrike" dirty="0" err="1">
                          <a:effectLst/>
                        </a:rPr>
                        <a:t>Бейтса</a:t>
                      </a:r>
                      <a:endParaRPr lang="ru-RU" sz="1200" b="0" i="0" u="none" strike="noStrike" dirty="0">
                        <a:effectLst/>
                        <a:latin typeface="Arial"/>
                      </a:endParaRPr>
                    </a:p>
                  </a:txBody>
                  <a:tcPr marL="9497" marR="9497" marT="949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Да</a:t>
                      </a:r>
                      <a:endParaRPr lang="ru-RU" sz="1200" b="0" i="0" u="none" strike="noStrike">
                        <a:effectLst/>
                        <a:latin typeface="Arial"/>
                      </a:endParaRPr>
                    </a:p>
                  </a:txBody>
                  <a:tcPr marL="9497" marR="9497" marT="949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Улучшено</a:t>
                      </a:r>
                      <a:endParaRPr lang="ru-RU" sz="1200" b="0" i="0" u="none" strike="noStrike">
                        <a:effectLst/>
                        <a:latin typeface="Arial"/>
                      </a:endParaRPr>
                    </a:p>
                  </a:txBody>
                  <a:tcPr marL="9497" marR="9497" marT="949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81909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Конвертирование PDF-документов в редактируемые форматы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9497" marR="9497" marT="949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545726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</a:rPr>
                        <a:t>Конвертирование </a:t>
                      </a:r>
                      <a:r>
                        <a:rPr lang="en-US" sz="1200" u="none" strike="noStrike" dirty="0">
                          <a:effectLst/>
                        </a:rPr>
                        <a:t>PDF-</a:t>
                      </a:r>
                      <a:r>
                        <a:rPr lang="ru-RU" sz="1200" u="none" strike="noStrike" dirty="0">
                          <a:effectLst/>
                        </a:rPr>
                        <a:t>документов в редактируемые форматы (</a:t>
                      </a:r>
                      <a:r>
                        <a:rPr lang="en-US" sz="1200" u="none" strike="noStrike" dirty="0">
                          <a:effectLst/>
                        </a:rPr>
                        <a:t>Microsoft Office, HTML, TXT, </a:t>
                      </a:r>
                      <a:r>
                        <a:rPr lang="ru-RU" sz="1200" u="none" strike="noStrike" dirty="0">
                          <a:effectLst/>
                        </a:rPr>
                        <a:t>новые форматы: </a:t>
                      </a:r>
                      <a:r>
                        <a:rPr lang="en-US" sz="1200" u="none" strike="noStrike" dirty="0">
                          <a:effectLst/>
                        </a:rPr>
                        <a:t>Apache </a:t>
                      </a:r>
                      <a:r>
                        <a:rPr lang="en-US" sz="1200" u="none" strike="noStrike" dirty="0" err="1">
                          <a:effectLst/>
                        </a:rPr>
                        <a:t>OpenOffice</a:t>
                      </a:r>
                      <a:r>
                        <a:rPr lang="en-US" sz="1200" u="none" strike="noStrike" dirty="0">
                          <a:effectLst/>
                        </a:rPr>
                        <a:t> (ODT), </a:t>
                      </a:r>
                      <a:r>
                        <a:rPr lang="ru-RU" sz="1200" u="none" strike="noStrike" dirty="0">
                          <a:effectLst/>
                        </a:rPr>
                        <a:t>форматы электронных книг </a:t>
                      </a:r>
                      <a:r>
                        <a:rPr lang="en-US" sz="1200" u="none" strike="noStrike" dirty="0">
                          <a:effectLst/>
                        </a:rPr>
                        <a:t>EPUB </a:t>
                      </a:r>
                      <a:r>
                        <a:rPr lang="ru-RU" sz="1200" u="none" strike="noStrike" dirty="0">
                          <a:effectLst/>
                        </a:rPr>
                        <a:t>и </a:t>
                      </a:r>
                      <a:r>
                        <a:rPr lang="en-US" sz="1200" u="none" strike="noStrike" dirty="0">
                          <a:effectLst/>
                        </a:rPr>
                        <a:t>FB2)</a:t>
                      </a:r>
                      <a:endParaRPr lang="en-US" sz="1200" b="0" i="0" u="none" strike="noStrike" dirty="0">
                        <a:effectLst/>
                        <a:latin typeface="Arial"/>
                      </a:endParaRPr>
                    </a:p>
                  </a:txBody>
                  <a:tcPr marL="9497" marR="9497" marT="949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Да</a:t>
                      </a:r>
                      <a:endParaRPr lang="ru-RU" sz="1200" b="0" i="0" u="none" strike="noStrike">
                        <a:effectLst/>
                        <a:latin typeface="Arial"/>
                      </a:endParaRPr>
                    </a:p>
                  </a:txBody>
                  <a:tcPr marL="9497" marR="9497" marT="949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Улучшено</a:t>
                      </a:r>
                      <a:endParaRPr lang="ru-RU" sz="1200" b="0" i="0" u="none" strike="noStrike">
                        <a:effectLst/>
                        <a:latin typeface="Arial"/>
                      </a:endParaRPr>
                    </a:p>
                  </a:txBody>
                  <a:tcPr marL="9497" marR="9497" marT="949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424186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</a:rPr>
                        <a:t>Непревзойдённая точность распознавания текста с сохранением исходного оформления документа благодаря технологии ABBYY OCR</a:t>
                      </a:r>
                      <a:endParaRPr lang="ru-RU" sz="1200" b="0" i="0" u="none" strike="noStrike" dirty="0">
                        <a:effectLst/>
                        <a:latin typeface="Arial"/>
                      </a:endParaRPr>
                    </a:p>
                  </a:txBody>
                  <a:tcPr marL="9497" marR="9497" marT="949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81909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</a:rPr>
                        <a:t>Распознавание мультиязычных документов</a:t>
                      </a:r>
                      <a:endParaRPr lang="ru-RU" sz="1200" b="0" i="0" u="none" strike="noStrike" dirty="0">
                        <a:effectLst/>
                        <a:latin typeface="Arial"/>
                      </a:endParaRPr>
                    </a:p>
                  </a:txBody>
                  <a:tcPr marL="9497" marR="9497" marT="949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42416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</a:rPr>
                        <a:t>Конвертирование нескольких документов благодаря интеграции с проводником Windows</a:t>
                      </a:r>
                      <a:endParaRPr lang="ru-RU" sz="1200" b="0" i="0" u="none" strike="noStrike" dirty="0">
                        <a:effectLst/>
                        <a:latin typeface="Arial"/>
                      </a:endParaRPr>
                    </a:p>
                  </a:txBody>
                  <a:tcPr marL="9497" marR="9497" marT="949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8190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</a:rPr>
                        <a:t>Языки распознавания</a:t>
                      </a:r>
                      <a:endParaRPr lang="ru-RU" sz="1200" b="0" i="0" u="none" strike="noStrike">
                        <a:effectLst/>
                        <a:latin typeface="Arial"/>
                      </a:endParaRPr>
                    </a:p>
                  </a:txBody>
                  <a:tcPr marL="9497" marR="9497" marT="949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184</a:t>
                      </a:r>
                      <a:endParaRPr lang="ru-RU" sz="1200" b="0" i="0" u="none" strike="noStrike" dirty="0">
                        <a:effectLst/>
                        <a:latin typeface="Arial"/>
                      </a:endParaRPr>
                    </a:p>
                  </a:txBody>
                  <a:tcPr marL="9497" marR="9497" marT="949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189</a:t>
                      </a:r>
                      <a:endParaRPr lang="ru-RU" sz="1200" b="0" i="0" u="none" strike="noStrike">
                        <a:effectLst/>
                        <a:latin typeface="Arial"/>
                      </a:endParaRPr>
                    </a:p>
                  </a:txBody>
                  <a:tcPr marL="9497" marR="9497" marT="949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464125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</a:rPr>
                        <a:t>Копирование текста, таблиц и изображений в другие приложения из любых типов PDF-документов, включая отсканированные</a:t>
                      </a:r>
                      <a:endParaRPr lang="ru-RU" sz="1200" b="0" i="0" u="none" strike="noStrike" dirty="0">
                        <a:effectLst/>
                        <a:latin typeface="Arial"/>
                      </a:endParaRPr>
                    </a:p>
                  </a:txBody>
                  <a:tcPr marL="9497" marR="9497" marT="949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Нет</a:t>
                      </a:r>
                      <a:endParaRPr lang="ru-RU" sz="1200" b="0" i="0" u="none" strike="noStrike" dirty="0">
                        <a:effectLst/>
                        <a:latin typeface="Arial"/>
                      </a:endParaRPr>
                    </a:p>
                  </a:txBody>
                  <a:tcPr marL="9497" marR="9497" marT="949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Добавлено</a:t>
                      </a:r>
                      <a:endParaRPr lang="ru-RU" sz="1200" b="0" i="0" u="none" strike="noStrike" dirty="0">
                        <a:effectLst/>
                        <a:latin typeface="Arial"/>
                      </a:endParaRPr>
                    </a:p>
                  </a:txBody>
                  <a:tcPr marL="9497" marR="9497" marT="949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319206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191282" cy="1143000"/>
          </a:xfrm>
        </p:spPr>
        <p:txBody>
          <a:bodyPr/>
          <a:lstStyle/>
          <a:p>
            <a:r>
              <a:rPr lang="en-US" sz="2400" dirty="0" smtClean="0"/>
              <a:t>ABBYY PDF Transformer</a:t>
            </a:r>
            <a:r>
              <a:rPr lang="ru-RU" sz="2400" dirty="0" smtClean="0"/>
              <a:t> 3.0</a:t>
            </a:r>
            <a:r>
              <a:rPr lang="en-US" sz="2400" dirty="0" smtClean="0"/>
              <a:t> vs. ABBYY PDF Transformer</a:t>
            </a:r>
            <a:r>
              <a:rPr lang="ru-RU" sz="2400" dirty="0"/>
              <a:t>+</a:t>
            </a:r>
            <a:br>
              <a:rPr lang="ru-RU" sz="2400" dirty="0"/>
            </a:br>
            <a:r>
              <a:rPr lang="ru-RU" sz="2400" dirty="0"/>
              <a:t>(</a:t>
            </a:r>
            <a:r>
              <a:rPr lang="ru-RU" sz="2400" dirty="0" smtClean="0"/>
              <a:t>стр.2 </a:t>
            </a:r>
            <a:r>
              <a:rPr lang="ru-RU" sz="2400" dirty="0"/>
              <a:t>из 2)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7164288" y="6525616"/>
            <a:ext cx="1728192" cy="215752"/>
          </a:xfrm>
        </p:spPr>
        <p:txBody>
          <a:bodyPr/>
          <a:lstStyle/>
          <a:p>
            <a:fld id="{7C64A3CC-9215-4D44-A91D-3C56E408671D}" type="slidenum">
              <a:rPr lang="ru-RU" smtClean="0"/>
              <a:pPr/>
              <a:t>106</a:t>
            </a:fld>
            <a:endParaRPr lang="ru-RU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/>
          </p:nvPr>
        </p:nvGraphicFramePr>
        <p:xfrm>
          <a:off x="468314" y="1098030"/>
          <a:ext cx="8136134" cy="5004158"/>
        </p:xfrm>
        <a:graphic>
          <a:graphicData uri="http://schemas.openxmlformats.org/drawingml/2006/table">
            <a:tbl>
              <a:tblPr>
                <a:tableStyleId>{0660B408-B3CF-4A94-85FC-2B1E0A45F4A2}</a:tableStyleId>
              </a:tblPr>
              <a:tblGrid>
                <a:gridCol w="49289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350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721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139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Возможности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0C3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ABBYY</a:t>
                      </a:r>
                      <a:b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PDF Transformer 3.0 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0C3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ABBYY</a:t>
                      </a:r>
                      <a:b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PDF Transformer+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0C3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2801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Объединение PDF-документов, а также создание новых PDF-документов из файлов различных форматов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6619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</a:rPr>
                        <a:t>Создание PDF-документов напрямую из приложений </a:t>
                      </a:r>
                      <a:r>
                        <a:rPr lang="ru-RU" sz="1200" u="none" strike="noStrike" dirty="0" err="1">
                          <a:effectLst/>
                        </a:rPr>
                        <a:t>Microsoft</a:t>
                      </a:r>
                      <a:r>
                        <a:rPr lang="ru-RU" sz="1200" u="none" strike="noStrike" dirty="0">
                          <a:effectLst/>
                        </a:rPr>
                        <a:t> </a:t>
                      </a:r>
                      <a:r>
                        <a:rPr lang="ru-RU" sz="1200" u="none" strike="noStrike" dirty="0" err="1">
                          <a:effectLst/>
                        </a:rPr>
                        <a:t>Office</a:t>
                      </a:r>
                      <a:endParaRPr lang="ru-RU" sz="12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Да</a:t>
                      </a:r>
                      <a:endParaRPr lang="ru-RU" sz="12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Улучшено</a:t>
                      </a:r>
                      <a:endParaRPr lang="ru-RU" sz="12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</a:rPr>
                        <a:t>Создание PDF-документа из нескольких файлов различных форматов</a:t>
                      </a:r>
                      <a:endParaRPr lang="ru-RU" sz="12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743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</a:rPr>
                        <a:t>Создание PDF-документов из файлов изображений (JPEG, JPEG2000, JBIG2, PNG, BMP, GIF, TIFF)</a:t>
                      </a:r>
                      <a:endParaRPr lang="ru-RU" sz="12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Нет</a:t>
                      </a:r>
                      <a:endParaRPr lang="ru-RU" sz="12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Добавлено</a:t>
                      </a:r>
                      <a:endParaRPr lang="ru-RU" sz="12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2801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</a:rPr>
                        <a:t>Сканирование в </a:t>
                      </a:r>
                      <a:r>
                        <a:rPr lang="en-US" sz="1200" u="none" strike="noStrike">
                          <a:effectLst/>
                        </a:rPr>
                        <a:t>PDF</a:t>
                      </a:r>
                      <a:endParaRPr lang="en-US" sz="12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2801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</a:rPr>
                        <a:t>Сканирование в PDF с возможностью поиска</a:t>
                      </a:r>
                      <a:endParaRPr lang="ru-RU" sz="12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1743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effectLst/>
                        </a:rPr>
                        <a:t>Одновременное создание нескольких PDF-документов из файлов различных форматов (потоковое конвертирование)</a:t>
                      </a:r>
                      <a:endParaRPr lang="ru-RU" sz="12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2801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Рецензирование и согласование </a:t>
                      </a:r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PDF-</a:t>
                      </a:r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документов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0518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</a:rPr>
                        <a:t>Добавление комментариев и пометок в любом месте документа</a:t>
                      </a:r>
                      <a:endParaRPr lang="ru-RU" sz="12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Нет</a:t>
                      </a:r>
                      <a:endParaRPr lang="ru-RU" sz="12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Добавлено</a:t>
                      </a:r>
                      <a:endParaRPr lang="ru-RU" sz="12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6659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</a:rPr>
                        <a:t>Добавление ответов на комментарии и статусов к обсуждениям</a:t>
                      </a:r>
                      <a:endParaRPr lang="ru-RU" sz="12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81743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</a:rPr>
                        <a:t>Поиск и автоматическое выделение результатов поиска с помощью специальных инструментов</a:t>
                      </a:r>
                      <a:endParaRPr lang="ru-RU" sz="12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02801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Защита PDF-документов и удаление конфиденциальной информации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02801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</a:rPr>
                        <a:t>Удаление конфиденциальной информации</a:t>
                      </a:r>
                      <a:endParaRPr lang="ru-RU" sz="12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Да</a:t>
                      </a:r>
                      <a:endParaRPr lang="ru-RU" sz="12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Улучшено</a:t>
                      </a:r>
                      <a:endParaRPr lang="ru-RU" sz="12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81743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</a:rPr>
                        <a:t>Уменьшение размера файла перед публикацией, включая поддержку MRC-сжатия</a:t>
                      </a:r>
                      <a:endParaRPr lang="ru-RU" sz="12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81403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</a:rPr>
                        <a:t>Защита паролем от неавторизованного доступа, редактирования и печати</a:t>
                      </a:r>
                      <a:endParaRPr lang="ru-RU" sz="12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</a:rPr>
                        <a:t>Добавление и </a:t>
                      </a:r>
                      <a:r>
                        <a:rPr lang="ru-RU" sz="1200" u="none" strike="noStrike" dirty="0" err="1">
                          <a:effectLst/>
                        </a:rPr>
                        <a:t>валидация</a:t>
                      </a:r>
                      <a:r>
                        <a:rPr lang="ru-RU" sz="1200" u="none" strike="noStrike" dirty="0">
                          <a:effectLst/>
                        </a:rPr>
                        <a:t> цифровой подписи (при наличии сертификата)</a:t>
                      </a:r>
                      <a:endParaRPr lang="ru-RU" sz="12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Нет</a:t>
                      </a:r>
                      <a:endParaRPr lang="ru-RU" sz="12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Добавлено</a:t>
                      </a:r>
                      <a:endParaRPr lang="ru-RU" sz="12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8174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</a:rPr>
                        <a:t>Отправка PDF-документов по электронной почте напрямую через интерфейс программы</a:t>
                      </a:r>
                      <a:endParaRPr lang="ru-RU" sz="12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947375" y="728700"/>
            <a:ext cx="990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latin typeface="Calibri" pitchFamily="34" charset="0"/>
                <a:hlinkClick r:id="rId2" action="ppaction://hlinksldjump"/>
              </a:rPr>
              <a:t>Назад</a:t>
            </a:r>
            <a:endParaRPr lang="ru-RU" i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49745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545" y="3212976"/>
            <a:ext cx="6759750" cy="93610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Техническая информация</a:t>
            </a:r>
            <a:endParaRPr lang="ru-R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ABBYY PDF Transformer+</a:t>
            </a:r>
            <a:endParaRPr lang="ru-RU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0" y="6456363"/>
            <a:ext cx="1662113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2" descr="https://www.abbyy.com/images/Company/Gallery/Logos/Logo_ABBYY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395" y="179064"/>
            <a:ext cx="875313" cy="358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6761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7164288" y="6525616"/>
            <a:ext cx="1728192" cy="215752"/>
          </a:xfrm>
        </p:spPr>
        <p:txBody>
          <a:bodyPr/>
          <a:lstStyle/>
          <a:p>
            <a:fld id="{7C64A3CC-9215-4D44-A91D-3C56E408671D}" type="slidenum">
              <a:rPr lang="ru-RU" smtClean="0"/>
              <a:pPr/>
              <a:t>108</a:t>
            </a:fld>
            <a:endParaRPr lang="ru-RU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368240"/>
            <a:ext cx="7427913" cy="1188552"/>
          </a:xfrm>
        </p:spPr>
        <p:txBody>
          <a:bodyPr/>
          <a:lstStyle/>
          <a:p>
            <a:r>
              <a:rPr lang="ru-RU" dirty="0" smtClean="0"/>
              <a:t>Языки интерфейса и языки распознавания</a:t>
            </a:r>
            <a:endParaRPr lang="ru-RU" dirty="0"/>
          </a:p>
        </p:txBody>
      </p:sp>
      <p:pic>
        <p:nvPicPr>
          <p:cNvPr id="9" name="Picture 2" descr="http://www.abbyy.com/adx/aspx/adxGetMedia.aspx?DocID=a635682d-a973-4f63-8025-faf53aed5ea8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8860" y="1716406"/>
            <a:ext cx="2585588" cy="2216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457200" y="1716406"/>
            <a:ext cx="4789875" cy="189744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ABBYY PDF Transformer</a:t>
            </a: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+ распознает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PDF</a:t>
            </a: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 на 189 мировых языках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 на основе кириллицы, латиницы, греческого, арабского и армянского алфавитов, а также языки на основе иероглифического письма.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8313" y="4549486"/>
            <a:ext cx="8136135" cy="219188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ABBYY PDF Transformer</a:t>
            </a: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+ поддерживает 16 языков пользовательского интерфейса: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Times New Roman"/>
                <a:cs typeface="Times New Roman"/>
              </a:rPr>
              <a:t>английский, венгерский, греческий, испанский, итальянский, китайский (традиционный, простой),  корейский, немецкий, нидерландский, польский, португальский (Бразилия), русский, турецкий, французский, чешский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Times New Roman"/>
                <a:cs typeface="Times New Roman"/>
              </a:rPr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19165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Системные требования</a:t>
            </a:r>
            <a:endParaRPr lang="ru-RU" dirty="0"/>
          </a:p>
        </p:txBody>
      </p:sp>
      <p:sp>
        <p:nvSpPr>
          <p:cNvPr id="4" name="Inhaltsplatzhalter 2"/>
          <p:cNvSpPr>
            <a:spLocks noGrp="1"/>
          </p:cNvSpPr>
          <p:nvPr>
            <p:ph idx="1"/>
          </p:nvPr>
        </p:nvSpPr>
        <p:spPr>
          <a:xfrm>
            <a:off x="468314" y="1313765"/>
            <a:ext cx="7119394" cy="4525962"/>
          </a:xfrm>
        </p:spPr>
        <p:txBody>
          <a:bodyPr>
            <a:noAutofit/>
          </a:bodyPr>
          <a:lstStyle/>
          <a:p>
            <a:pPr marL="361950" lvl="0" indent="-361950"/>
            <a:r>
              <a:rPr lang="ru-RU" sz="1400" dirty="0" smtClean="0"/>
              <a:t>Компьютер с тактовой частотой процессора 1ГГц или выше</a:t>
            </a:r>
          </a:p>
          <a:p>
            <a:pPr marL="361950" lvl="0" indent="-361950"/>
            <a:r>
              <a:rPr lang="ru-RU" sz="1400" dirty="0" smtClean="0"/>
              <a:t>Операционная система</a:t>
            </a:r>
            <a:r>
              <a:rPr lang="en-US" sz="1400" dirty="0" smtClean="0"/>
              <a:t>: Microsoft® Windows® 10, Microsoft Windows 8</a:t>
            </a:r>
            <a:r>
              <a:rPr lang="ru-RU" sz="1400" dirty="0" smtClean="0"/>
              <a:t>/8.1</a:t>
            </a:r>
            <a:r>
              <a:rPr lang="en-US" sz="1400" dirty="0" smtClean="0"/>
              <a:t>, Microsoft Windows 7, Microsoft Windows Vista®, Microsoft Windows Server® </a:t>
            </a:r>
            <a:r>
              <a:rPr lang="ru-RU" sz="1400" dirty="0" smtClean="0"/>
              <a:t>201</a:t>
            </a:r>
            <a:r>
              <a:rPr lang="en-US" sz="1400" dirty="0" smtClean="0"/>
              <a:t>2, Microsoft Windows Server 2008, Microsoft Windows Server 2008 R2 </a:t>
            </a:r>
            <a:r>
              <a:rPr lang="ru-RU" sz="1400" dirty="0" smtClean="0"/>
              <a:t>и </a:t>
            </a:r>
            <a:r>
              <a:rPr lang="en-US" sz="1400" dirty="0" smtClean="0"/>
              <a:t>Microsoft Windows Server 2003, Microsoft Windows XP</a:t>
            </a:r>
            <a:endParaRPr lang="ru-RU" sz="1400" dirty="0" smtClean="0"/>
          </a:p>
          <a:p>
            <a:pPr marL="361950" lvl="0" indent="-361950"/>
            <a:r>
              <a:rPr lang="en-US" sz="1400" dirty="0" smtClean="0"/>
              <a:t>Microsoft Office</a:t>
            </a:r>
            <a:r>
              <a:rPr lang="ru-RU" sz="1400" dirty="0" smtClean="0"/>
              <a:t>: 2013 (32-бит и 64-бит), 2010 (32</a:t>
            </a:r>
            <a:r>
              <a:rPr lang="en-US" sz="1400" dirty="0" smtClean="0"/>
              <a:t>-</a:t>
            </a:r>
            <a:r>
              <a:rPr lang="ru-RU" sz="1400" dirty="0" smtClean="0"/>
              <a:t>бит и 64</a:t>
            </a:r>
            <a:r>
              <a:rPr lang="en-US" sz="1400" dirty="0" smtClean="0"/>
              <a:t>-</a:t>
            </a:r>
            <a:r>
              <a:rPr lang="ru-RU" sz="1400" dirty="0" smtClean="0"/>
              <a:t>бит)</a:t>
            </a:r>
            <a:r>
              <a:rPr lang="en-US" sz="1400" dirty="0" smtClean="0"/>
              <a:t>, </a:t>
            </a:r>
            <a:r>
              <a:rPr lang="ru-RU" sz="1400" dirty="0" smtClean="0"/>
              <a:t>2007</a:t>
            </a:r>
            <a:br>
              <a:rPr lang="ru-RU" sz="1400" dirty="0" smtClean="0"/>
            </a:br>
            <a:r>
              <a:rPr lang="ru-RU" sz="1400" dirty="0" smtClean="0"/>
              <a:t>Для работы с локализованным интерфейсом операционная система должна обеспечивать необходимую языковую поддержку</a:t>
            </a:r>
          </a:p>
          <a:p>
            <a:pPr marL="361950" lvl="0" indent="-361950"/>
            <a:r>
              <a:rPr lang="ru-RU" sz="1400" dirty="0" smtClean="0"/>
              <a:t>Объем оперативной памяти: не менее 1024 МБ</a:t>
            </a:r>
          </a:p>
          <a:p>
            <a:pPr marL="361950" lvl="0" indent="-361950"/>
            <a:r>
              <a:rPr lang="ru-RU" sz="1400" dirty="0" smtClean="0"/>
              <a:t>Свободное место на диске: 800 МБ для обычной установки и 800 МБ для работы программы;</a:t>
            </a:r>
          </a:p>
          <a:p>
            <a:pPr marL="361950" lvl="0" indent="-361950"/>
            <a:r>
              <a:rPr lang="ru-RU" sz="1400" dirty="0" smtClean="0"/>
              <a:t>Видеокарта и монитор с разрешением не менее 1024</a:t>
            </a:r>
            <a:r>
              <a:rPr lang="en-US" sz="1400" dirty="0" smtClean="0"/>
              <a:t>x</a:t>
            </a:r>
            <a:r>
              <a:rPr lang="ru-RU" sz="1400" dirty="0" smtClean="0"/>
              <a:t>768 точек</a:t>
            </a:r>
          </a:p>
          <a:p>
            <a:pPr marL="361950" lvl="0" indent="-361950"/>
            <a:r>
              <a:rPr lang="en-US" sz="1400" dirty="0" smtClean="0"/>
              <a:t>TWAIN</a:t>
            </a:r>
            <a:r>
              <a:rPr lang="ru-RU" sz="1400" dirty="0" smtClean="0"/>
              <a:t>- или </a:t>
            </a:r>
            <a:r>
              <a:rPr lang="en-US" sz="1400" dirty="0" smtClean="0"/>
              <a:t>WIA</a:t>
            </a:r>
            <a:r>
              <a:rPr lang="ru-RU" sz="1400" dirty="0" smtClean="0"/>
              <a:t>-совместимый сканер (для поддержки сканирования в </a:t>
            </a:r>
            <a:r>
              <a:rPr lang="en-US" sz="1400" dirty="0" smtClean="0"/>
              <a:t>PDF)</a:t>
            </a:r>
            <a:endParaRPr lang="ru-RU" sz="1400" dirty="0" smtClean="0"/>
          </a:p>
          <a:p>
            <a:pPr marL="361950" lvl="0" indent="-361950"/>
            <a:r>
              <a:rPr lang="ru-RU" sz="1400" dirty="0" smtClean="0"/>
              <a:t>Интернет-соединение для активации серийного номера</a:t>
            </a:r>
          </a:p>
          <a:p>
            <a:pPr marL="361950" lvl="0" indent="-361950"/>
            <a:r>
              <a:rPr lang="ru-RU" sz="1400" dirty="0" smtClean="0"/>
              <a:t>Клавиатура, мышь или другое указательное устройство</a:t>
            </a:r>
            <a:endParaRPr lang="ru-RU" sz="1400" dirty="0"/>
          </a:p>
        </p:txBody>
      </p:sp>
      <p:graphicFrame>
        <p:nvGraphicFramePr>
          <p:cNvPr id="5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7520854"/>
              </p:ext>
            </p:extLst>
          </p:nvPr>
        </p:nvGraphicFramePr>
        <p:xfrm>
          <a:off x="476250" y="5639008"/>
          <a:ext cx="7965884" cy="1102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829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829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Calibri" pitchFamily="34" charset="0"/>
                        </a:rPr>
                        <a:t>Входные форматы файлов</a:t>
                      </a:r>
                      <a:endParaRPr lang="de-DE" sz="1600" dirty="0"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0C3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Calibri" pitchFamily="34" charset="0"/>
                        </a:rPr>
                        <a:t>Форматы сохранения файлов</a:t>
                      </a:r>
                      <a:endParaRPr lang="de-DE" sz="1600" dirty="0"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0C3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4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itchFamily="34" charset="0"/>
                        </a:rPr>
                        <a:t>PDF, </a:t>
                      </a:r>
                      <a:r>
                        <a:rPr lang="de-DE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itchFamily="34" charset="0"/>
                        </a:rPr>
                        <a:t>DOC, DOCX,</a:t>
                      </a:r>
                      <a:r>
                        <a:rPr lang="de-DE" sz="14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itchFamily="34" charset="0"/>
                        </a:rPr>
                        <a:t> XLS, XLSX</a:t>
                      </a:r>
                      <a:r>
                        <a:rPr lang="en-US" sz="14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itchFamily="34" charset="0"/>
                        </a:rPr>
                        <a:t>, PPT, </a:t>
                      </a:r>
                      <a:r>
                        <a:rPr lang="de-DE" sz="14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itchFamily="34" charset="0"/>
                        </a:rPr>
                        <a:t>PPTX, VSD, VSDX, TXT, RTF, HTML, BMP, JPEG, JPEG 2000, JPEG2, PNG, TIFF, GIF</a:t>
                      </a:r>
                      <a:endParaRPr lang="de-DE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itchFamily="34" charset="0"/>
                        </a:rPr>
                        <a:t>DOCX, XLSX, PPTX, RTF, PDF, PDF/A, HTML, CSV, TXT, ODT, EPUB, FB2</a:t>
                      </a:r>
                      <a:endParaRPr lang="de-DE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6" name="Picture 2" descr="http://finereader.abbyy.de/adx/aspx/adxGetMedia.aspx?DocID=586b4524-bd57-4703-856d-3d3e0404dc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32340" y="3356992"/>
            <a:ext cx="962025" cy="1181101"/>
          </a:xfrm>
          <a:prstGeom prst="rect">
            <a:avLst/>
          </a:prstGeom>
          <a:noFill/>
        </p:spPr>
      </p:pic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7164288" y="6525616"/>
            <a:ext cx="1728192" cy="215752"/>
          </a:xfrm>
        </p:spPr>
        <p:txBody>
          <a:bodyPr/>
          <a:lstStyle/>
          <a:p>
            <a:fld id="{7C64A3CC-9215-4D44-A91D-3C56E408671D}" type="slidenum">
              <a:rPr lang="ru-RU" smtClean="0"/>
              <a:pPr/>
              <a:t>109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43722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 программе</a:t>
            </a:r>
            <a:endParaRPr lang="ru-R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ABBYY FineReader 14</a:t>
            </a:r>
            <a:endParaRPr lang="ru-RU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0" y="6456363"/>
            <a:ext cx="1662113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2" descr="https://www.abbyy.com/images/Company/Gallery/Logos/Logo_ABBYY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395" y="179064"/>
            <a:ext cx="875313" cy="358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9720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476250" y="1943835"/>
            <a:ext cx="6552728" cy="1662201"/>
          </a:xfrm>
        </p:spPr>
        <p:txBody>
          <a:bodyPr anchor="ctr"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en-US" sz="4900" dirty="0" smtClean="0"/>
              <a:t>ABBYY Comparator</a:t>
            </a:r>
            <a:endParaRPr lang="ru-RU" sz="49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3933056"/>
            <a:ext cx="2304256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27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91356" y="3970796"/>
            <a:ext cx="8216071" cy="1015663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endParaRPr lang="ru-RU" sz="2800" dirty="0">
              <a:solidFill>
                <a:srgbClr val="000000"/>
              </a:solidFill>
              <a:latin typeface="FranklinGothicBookITC"/>
            </a:endParaRPr>
          </a:p>
          <a:p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Основной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сценарий использования ABBYY </a:t>
            </a:r>
            <a:r>
              <a:rPr lang="ru-RU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Comparator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— сравнение бумажной копии документа (например, скана подписанного договора) с его электронной версией. 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 программе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2123728" y="1323288"/>
            <a:ext cx="6435715" cy="15206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vert="horz" wrap="square" lIns="144000" tIns="0" rIns="144000" bIns="0" rtlCol="0" anchor="ctr">
            <a:noAutofit/>
          </a:bodyPr>
          <a:lstStyle/>
          <a:p>
            <a:pPr algn="just"/>
            <a:r>
              <a:rPr lang="ru-RU" dirty="0">
                <a:solidFill>
                  <a:srgbClr val="C60C30"/>
                </a:solidFill>
              </a:rPr>
              <a:t>ABBYY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/>
              <a:t>Comparator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– универсальное решение для сравнения двух версий документа в различных форматах. Программа быстро выявляет значимые несоответствия в тексте и помогает предотвратить подписание или публикацию некорректной версии документа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068" y="1323288"/>
            <a:ext cx="1520647" cy="1520647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>
          <a:xfrm>
            <a:off x="486068" y="4059070"/>
            <a:ext cx="4040928" cy="0"/>
          </a:xfrm>
          <a:prstGeom prst="line">
            <a:avLst/>
          </a:prstGeom>
          <a:ln w="19050">
            <a:solidFill>
              <a:srgbClr val="C60C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357" y="5257939"/>
            <a:ext cx="8216071" cy="1129823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/>
              <a:pPr/>
              <a:t>111</a:t>
            </a:fld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468314" y="3519010"/>
            <a:ext cx="4058682" cy="451786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/>
          <a:p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Базовый сценарий использования</a:t>
            </a:r>
          </a:p>
        </p:txBody>
      </p:sp>
    </p:spTree>
    <p:extLst>
      <p:ext uri="{BB962C8B-B14F-4D97-AF65-F5344CB8AC3E}">
        <p14:creationId xmlns:p14="http://schemas.microsoft.com/office/powerpoint/2010/main" val="2771526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946514" y="2957341"/>
            <a:ext cx="3175689" cy="6799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00" rIns="36000" rtlCol="0" anchor="ctr"/>
          <a:lstStyle/>
          <a:p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Периодически нуждаются в сравнении документов</a:t>
            </a:r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46514" y="2099837"/>
            <a:ext cx="3173121" cy="6799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00" rIns="36000" rtlCol="0" anchor="ctr"/>
          <a:lstStyle/>
          <a:p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Регулярно нуждаются в сравнении документов</a:t>
            </a:r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4" y="368240"/>
            <a:ext cx="8424166" cy="1188552"/>
          </a:xfrm>
        </p:spPr>
        <p:txBody>
          <a:bodyPr/>
          <a:lstStyle/>
          <a:p>
            <a:r>
              <a:rPr lang="ru-RU" dirty="0" smtClean="0"/>
              <a:t>Кто пользуется сравнением документов?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6102060" y="2105073"/>
            <a:ext cx="2750330" cy="270124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  <a:prstDash val="sysDash"/>
          </a:ln>
        </p:spPr>
        <p:txBody>
          <a:bodyPr vert="horz" wrap="square" lIns="0" tIns="0" rIns="0" bIns="0" rtlCol="0" anchor="t">
            <a:normAutofit/>
          </a:bodyPr>
          <a:lstStyle/>
          <a:p>
            <a:pPr marL="92075"/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Юристы, договорные отделы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93039" y="3333308"/>
            <a:ext cx="2610290" cy="660317"/>
          </a:xfrm>
          <a:prstGeom prst="rect">
            <a:avLst/>
          </a:prstGeom>
        </p:spPr>
        <p:txBody>
          <a:bodyPr vert="horz" wrap="square" lIns="0" tIns="0" rIns="0" bIns="0" rtlCol="0" anchor="t">
            <a:normAutofit/>
          </a:bodyPr>
          <a:lstStyle/>
          <a:p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Менеджеры по продажам</a:t>
            </a:r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96726" y="3615113"/>
            <a:ext cx="2610290" cy="311598"/>
          </a:xfrm>
          <a:prstGeom prst="rect">
            <a:avLst/>
          </a:prstGeom>
        </p:spPr>
        <p:txBody>
          <a:bodyPr vert="horz" wrap="square" lIns="0" tIns="0" rIns="0" bIns="0" rtlCol="0" anchor="t">
            <a:normAutofit/>
          </a:bodyPr>
          <a:lstStyle/>
          <a:p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Администраторы, секретари</a:t>
            </a:r>
          </a:p>
          <a:p>
            <a:endParaRPr lang="ru-RU" sz="16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00413" y="3916818"/>
            <a:ext cx="2610290" cy="379079"/>
          </a:xfrm>
          <a:prstGeom prst="rect">
            <a:avLst/>
          </a:prstGeom>
        </p:spPr>
        <p:txBody>
          <a:bodyPr vert="horz" wrap="square" lIns="0" tIns="0" rIns="0" bIns="0" rtlCol="0" anchor="t">
            <a:normAutofit/>
          </a:bodyPr>
          <a:lstStyle/>
          <a:p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HR-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менеджеры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073978" y="3309008"/>
            <a:ext cx="2750330" cy="928423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  <a:prstDash val="sysDash"/>
          </a:ln>
        </p:spPr>
        <p:txBody>
          <a:bodyPr vert="horz" wrap="square" lIns="0" tIns="0" rIns="0" bIns="0" rtlCol="0" anchor="t">
            <a:normAutofit/>
          </a:bodyPr>
          <a:lstStyle/>
          <a:p>
            <a:pPr marL="92075"/>
            <a:endParaRPr lang="ru-RU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6924" y="906560"/>
            <a:ext cx="5274165" cy="720843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/>
          <a:p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Потребность среди офисных сотрудников: </a:t>
            </a:r>
            <a:r>
              <a:rPr lang="ru-RU" sz="4000" dirty="0" smtClean="0">
                <a:solidFill>
                  <a:srgbClr val="C60C30"/>
                </a:solidFill>
              </a:rPr>
              <a:t>59%</a:t>
            </a:r>
          </a:p>
        </p:txBody>
      </p:sp>
      <p:sp>
        <p:nvSpPr>
          <p:cNvPr id="16" name="Oval 15"/>
          <p:cNvSpPr/>
          <p:nvPr/>
        </p:nvSpPr>
        <p:spPr>
          <a:xfrm>
            <a:off x="466924" y="1928998"/>
            <a:ext cx="952921" cy="952921"/>
          </a:xfrm>
          <a:prstGeom prst="ellipse">
            <a:avLst/>
          </a:prstGeom>
          <a:solidFill>
            <a:srgbClr val="C60C3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19%</a:t>
            </a:r>
            <a:endParaRPr lang="ru-RU" dirty="0"/>
          </a:p>
        </p:txBody>
      </p:sp>
      <p:sp>
        <p:nvSpPr>
          <p:cNvPr id="17" name="Oval 16"/>
          <p:cNvSpPr/>
          <p:nvPr/>
        </p:nvSpPr>
        <p:spPr>
          <a:xfrm>
            <a:off x="469492" y="2828186"/>
            <a:ext cx="950354" cy="950354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40%</a:t>
            </a:r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466894" y="6366127"/>
            <a:ext cx="8236210" cy="279031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/>
          <a:p>
            <a:r>
              <a:rPr lang="ru-RU" sz="12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По результатам внешнего исследования </a:t>
            </a:r>
            <a:r>
              <a:rPr lang="en-US" sz="12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ABBYY </a:t>
            </a:r>
            <a:r>
              <a:rPr lang="ru-RU" sz="12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Россия среди офисных сотрудников, 2015.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-301380" y="392991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Какие документы сравнивают:</a:t>
            </a:r>
          </a:p>
          <a:p>
            <a:pPr algn="ctr"/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57667" y="5633262"/>
            <a:ext cx="3898690" cy="5111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lIns="288000" anchor="ctr">
            <a:noAutofit/>
          </a:bodyPr>
          <a:lstStyle/>
          <a:p>
            <a:pPr>
              <a:spcAft>
                <a:spcPts val="600"/>
              </a:spcAft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Фотографию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документа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 электронной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копией (в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PDF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MS Office)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856247" y="4531420"/>
            <a:ext cx="3900110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lIns="288000" anchor="ctr">
            <a:spAutoFit/>
          </a:bodyPr>
          <a:lstStyle/>
          <a:p>
            <a:pPr>
              <a:spcAft>
                <a:spcPts val="600"/>
              </a:spcAft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Бумажную копию с электронной </a:t>
            </a:r>
          </a:p>
        </p:txBody>
      </p:sp>
      <p:sp>
        <p:nvSpPr>
          <p:cNvPr id="25" name="Rectangle 24"/>
          <p:cNvSpPr/>
          <p:nvPr/>
        </p:nvSpPr>
        <p:spPr>
          <a:xfrm>
            <a:off x="856247" y="4899565"/>
            <a:ext cx="3900110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lIns="288000" anchor="ctr">
            <a:spAutoFit/>
          </a:bodyPr>
          <a:lstStyle/>
          <a:p>
            <a:pPr>
              <a:spcAft>
                <a:spcPts val="600"/>
              </a:spcAft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Разные версии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формате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MS Word</a:t>
            </a:r>
          </a:p>
        </p:txBody>
      </p:sp>
      <p:sp>
        <p:nvSpPr>
          <p:cNvPr id="26" name="Rectangle 25"/>
          <p:cNvSpPr/>
          <p:nvPr/>
        </p:nvSpPr>
        <p:spPr>
          <a:xfrm>
            <a:off x="856247" y="5289339"/>
            <a:ext cx="3900110" cy="2692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lIns="288000" anchor="ctr">
            <a:noAutofit/>
          </a:bodyPr>
          <a:lstStyle/>
          <a:p>
            <a:pPr>
              <a:spcAft>
                <a:spcPts val="600"/>
              </a:spcAft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Копию в формате PDF с документом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MS Office</a:t>
            </a:r>
          </a:p>
        </p:txBody>
      </p:sp>
      <p:sp>
        <p:nvSpPr>
          <p:cNvPr id="28" name="Oval 27"/>
          <p:cNvSpPr/>
          <p:nvPr/>
        </p:nvSpPr>
        <p:spPr>
          <a:xfrm>
            <a:off x="466924" y="5597601"/>
            <a:ext cx="546846" cy="546846"/>
          </a:xfrm>
          <a:prstGeom prst="ellipse">
            <a:avLst/>
          </a:prstGeom>
          <a:solidFill>
            <a:srgbClr val="C60C3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dirty="0" smtClean="0"/>
              <a:t>37</a:t>
            </a:r>
            <a:r>
              <a:rPr lang="ru-RU" sz="1400" dirty="0" smtClean="0"/>
              <a:t>%</a:t>
            </a:r>
            <a:endParaRPr lang="ru-RU" sz="1400" dirty="0"/>
          </a:p>
        </p:txBody>
      </p:sp>
      <p:sp>
        <p:nvSpPr>
          <p:cNvPr id="29" name="Oval 28"/>
          <p:cNvSpPr/>
          <p:nvPr/>
        </p:nvSpPr>
        <p:spPr>
          <a:xfrm>
            <a:off x="466924" y="5198672"/>
            <a:ext cx="546846" cy="546846"/>
          </a:xfrm>
          <a:prstGeom prst="ellipse">
            <a:avLst/>
          </a:prstGeom>
          <a:solidFill>
            <a:srgbClr val="C60C3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dirty="0" smtClean="0"/>
              <a:t>55</a:t>
            </a:r>
            <a:r>
              <a:rPr lang="ru-RU" sz="1400" dirty="0" smtClean="0"/>
              <a:t>%</a:t>
            </a:r>
            <a:endParaRPr lang="ru-RU" sz="1400" dirty="0"/>
          </a:p>
        </p:txBody>
      </p:sp>
      <p:sp>
        <p:nvSpPr>
          <p:cNvPr id="30" name="Oval 29"/>
          <p:cNvSpPr/>
          <p:nvPr/>
        </p:nvSpPr>
        <p:spPr>
          <a:xfrm>
            <a:off x="466924" y="4816181"/>
            <a:ext cx="546846" cy="546846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dirty="0" smtClean="0"/>
              <a:t>61</a:t>
            </a:r>
            <a:r>
              <a:rPr lang="ru-RU" sz="1400" dirty="0" smtClean="0"/>
              <a:t>%</a:t>
            </a:r>
            <a:endParaRPr lang="ru-RU" sz="1400" dirty="0"/>
          </a:p>
        </p:txBody>
      </p:sp>
      <p:sp>
        <p:nvSpPr>
          <p:cNvPr id="27" name="Oval 26"/>
          <p:cNvSpPr/>
          <p:nvPr/>
        </p:nvSpPr>
        <p:spPr>
          <a:xfrm>
            <a:off x="469492" y="4411886"/>
            <a:ext cx="546846" cy="546846"/>
          </a:xfrm>
          <a:prstGeom prst="ellipse">
            <a:avLst/>
          </a:prstGeom>
          <a:solidFill>
            <a:srgbClr val="C60C3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 smtClean="0"/>
              <a:t>78</a:t>
            </a:r>
            <a:r>
              <a:rPr lang="ru-RU" sz="1400" dirty="0" smtClean="0"/>
              <a:t>%</a:t>
            </a:r>
            <a:endParaRPr lang="ru-RU" sz="1400" dirty="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5616" y="4534125"/>
            <a:ext cx="254973" cy="25497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3776" y="4909650"/>
            <a:ext cx="254973" cy="25497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3776" y="5287004"/>
            <a:ext cx="254973" cy="25497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3776" y="5738963"/>
            <a:ext cx="254973" cy="254973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5157065" y="4926216"/>
            <a:ext cx="238407" cy="238407"/>
          </a:xfrm>
          <a:prstGeom prst="rect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6102059" y="2685917"/>
            <a:ext cx="2745305" cy="312371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  <a:prstDash val="sysDash"/>
          </a:ln>
        </p:spPr>
        <p:txBody>
          <a:bodyPr vert="horz" wrap="square" lIns="0" tIns="0" rIns="0" bIns="0" rtlCol="0" anchor="t">
            <a:normAutofit/>
          </a:bodyPr>
          <a:lstStyle>
            <a:defPPr>
              <a:defRPr lang="ru-RU"/>
            </a:defPPr>
            <a:lvl1pPr marL="92075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 sz="1600" dirty="0"/>
              <a:t>Бухгалтеры, </a:t>
            </a:r>
            <a:r>
              <a:rPr lang="ru-RU" sz="1600" dirty="0" smtClean="0"/>
              <a:t>финансисты</a:t>
            </a:r>
            <a:endParaRPr lang="ru-RU" sz="1600" dirty="0"/>
          </a:p>
        </p:txBody>
      </p:sp>
      <p:sp>
        <p:nvSpPr>
          <p:cNvPr id="40" name="Right Arrow 39"/>
          <p:cNvSpPr/>
          <p:nvPr/>
        </p:nvSpPr>
        <p:spPr>
          <a:xfrm>
            <a:off x="4594355" y="2710469"/>
            <a:ext cx="715743" cy="354527"/>
          </a:xfrm>
          <a:prstGeom prst="right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2" name="Straight Connector 41"/>
          <p:cNvCxnSpPr/>
          <p:nvPr/>
        </p:nvCxnSpPr>
        <p:spPr>
          <a:xfrm>
            <a:off x="4391980" y="2105073"/>
            <a:ext cx="0" cy="1532245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241" y="3781527"/>
            <a:ext cx="510135" cy="5101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241" y="3242944"/>
            <a:ext cx="510135" cy="51013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242" y="2607540"/>
            <a:ext cx="519126" cy="51912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240" y="1977224"/>
            <a:ext cx="517688" cy="517688"/>
          </a:xfrm>
          <a:prstGeom prst="rect">
            <a:avLst/>
          </a:prstGeom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/>
              <a:pPr/>
              <a:t>112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7683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33" y="1178749"/>
            <a:ext cx="8557874" cy="463551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Интерфейс программы</a:t>
            </a:r>
            <a:r>
              <a:rPr lang="ru-RU" dirty="0"/>
              <a:t> </a:t>
            </a:r>
            <a:endParaRPr lang="ru-RU" dirty="0" smtClean="0"/>
          </a:p>
        </p:txBody>
      </p:sp>
      <p:sp>
        <p:nvSpPr>
          <p:cNvPr id="5" name="Rectangle 4"/>
          <p:cNvSpPr/>
          <p:nvPr/>
        </p:nvSpPr>
        <p:spPr>
          <a:xfrm>
            <a:off x="1173302" y="5949064"/>
            <a:ext cx="1935215" cy="349492"/>
          </a:xfrm>
          <a:prstGeom prst="rect">
            <a:avLst/>
          </a:prstGeom>
          <a:solidFill>
            <a:srgbClr val="00B050">
              <a:alpha val="89000"/>
            </a:srgb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1"/>
                </a:solidFill>
              </a:rPr>
              <a:t>Документ 1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842030" y="5949064"/>
            <a:ext cx="1935215" cy="349492"/>
          </a:xfrm>
          <a:prstGeom prst="rect">
            <a:avLst/>
          </a:prstGeom>
          <a:solidFill>
            <a:schemeClr val="accent6">
              <a:alpha val="89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bg1"/>
                </a:solidFill>
              </a:rPr>
              <a:t>Документ 2</a:t>
            </a:r>
          </a:p>
        </p:txBody>
      </p:sp>
      <p:sp>
        <p:nvSpPr>
          <p:cNvPr id="9" name="Rectangle 8"/>
          <p:cNvSpPr/>
          <p:nvPr/>
        </p:nvSpPr>
        <p:spPr>
          <a:xfrm>
            <a:off x="7688471" y="5949064"/>
            <a:ext cx="1170132" cy="349492"/>
          </a:xfrm>
          <a:prstGeom prst="rect">
            <a:avLst/>
          </a:prstGeom>
          <a:solidFill>
            <a:srgbClr val="C60C30">
              <a:alpha val="89000"/>
            </a:srgb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1"/>
                </a:solidFill>
              </a:rPr>
              <a:t>Различия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/>
              <a:pPr/>
              <a:t>113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28040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272045"/>
            <a:ext cx="7416800" cy="1188552"/>
          </a:xfrm>
        </p:spPr>
        <p:txBody>
          <a:bodyPr/>
          <a:lstStyle/>
          <a:p>
            <a:r>
              <a:rPr lang="ru-RU" dirty="0" smtClean="0"/>
              <a:t>Ключевые возможности</a:t>
            </a:r>
            <a:endParaRPr lang="ru-RU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28" y="4740385"/>
            <a:ext cx="1553985" cy="92415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80" y="3541469"/>
            <a:ext cx="1581520" cy="94053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85" y="5854718"/>
            <a:ext cx="1381817" cy="82176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98" y="2313648"/>
            <a:ext cx="1609193" cy="95699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23" y="1279001"/>
            <a:ext cx="1498763" cy="891318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266202" y="1106261"/>
            <a:ext cx="6557688" cy="12082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Calibri" panose="020F0502020204030204" pitchFamily="34" charset="0"/>
              </a:rPr>
              <a:t>Сравнение документов как в текстовых форматах, так и в графических (отсканированные документы или их фотографии, PDF без текстового слоя и т.п.). Сравнение доступно для документов, написанных на русском и английском языках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Calibri" panose="020F0502020204030204" pitchFamily="34" charset="0"/>
              </a:rPr>
              <a:t>.</a:t>
            </a:r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97026" y="1211266"/>
            <a:ext cx="1706774" cy="1074251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2300462" y="2432299"/>
            <a:ext cx="6557688" cy="9251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Calibri" panose="020F0502020204030204" pitchFamily="34" charset="0"/>
              </a:rPr>
              <a:t>Отображение важных несоответствий: удаление, добавление или изменение текста. Несущественные различия в форматировании, начертании, пробелах и табуляциях игнорируются.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97026" y="2357737"/>
            <a:ext cx="1706774" cy="1074251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Rectangle 14"/>
          <p:cNvSpPr/>
          <p:nvPr/>
        </p:nvSpPr>
        <p:spPr>
          <a:xfrm>
            <a:off x="2314712" y="3475183"/>
            <a:ext cx="6529188" cy="12082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Calibri" panose="020F0502020204030204" pitchFamily="34" charset="0"/>
              </a:rPr>
              <a:t>Параллельный просмотр найденных несоответствий на обоих документах. Вы можете перемещаться между различиями на специальной панели, и найденные различия будут синхронно подсвечиваться на сравниваемых документах.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97026" y="3503889"/>
            <a:ext cx="1706774" cy="1074251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Rectangle 16"/>
          <p:cNvSpPr/>
          <p:nvPr/>
        </p:nvSpPr>
        <p:spPr>
          <a:xfrm>
            <a:off x="2334793" y="4847803"/>
            <a:ext cx="6557688" cy="6419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Calibri" panose="020F0502020204030204" pitchFamily="34" charset="0"/>
              </a:rPr>
              <a:t>Возможности по сохранению результатов сравнения в виде отчета о различиях или PDF-документа с комментариями в местах изменений.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94961" y="4685097"/>
            <a:ext cx="1708839" cy="1074251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Rectangle 21"/>
          <p:cNvSpPr/>
          <p:nvPr/>
        </p:nvSpPr>
        <p:spPr>
          <a:xfrm>
            <a:off x="2312647" y="5944616"/>
            <a:ext cx="6557688" cy="6419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Calibri" panose="020F0502020204030204" pitchFamily="34" charset="0"/>
              </a:rPr>
              <a:t>Простой и интуитивно понятный интерфейс, который позволяет работать без предварительной подготовки.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97026" y="5854718"/>
            <a:ext cx="1706774" cy="88665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/>
              <a:pPr/>
              <a:t>114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1165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Технические характеристики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505622" y="1274979"/>
            <a:ext cx="6480720" cy="405045"/>
          </a:xfrm>
          <a:prstGeom prst="rect">
            <a:avLst/>
          </a:prstGeom>
        </p:spPr>
        <p:txBody>
          <a:bodyPr vert="horz" wrap="square" lIns="0" tIns="0" rIns="0" bIns="0" rtlCol="0" anchor="t">
            <a:normAutofit/>
          </a:bodyPr>
          <a:lstStyle/>
          <a:p>
            <a:r>
              <a:rPr lang="ru-RU" dirty="0" smtClean="0">
                <a:solidFill>
                  <a:srgbClr val="C60C30"/>
                </a:solidFill>
              </a:rPr>
              <a:t>Входные форматы файлов для сравнения: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38004" y="5350390"/>
            <a:ext cx="6480720" cy="1570329"/>
          </a:xfrm>
          <a:prstGeom prst="rect">
            <a:avLst/>
          </a:prstGeom>
        </p:spPr>
        <p:txBody>
          <a:bodyPr vert="horz" wrap="square" lIns="0" tIns="0" rIns="0" bIns="0" rtlCol="0" anchor="t">
            <a:normAutofit/>
          </a:bodyPr>
          <a:lstStyle/>
          <a:p>
            <a:r>
              <a:rPr lang="ru-RU" dirty="0" smtClean="0">
                <a:solidFill>
                  <a:srgbClr val="C60C30"/>
                </a:solidFill>
              </a:rPr>
              <a:t>Сохранение результатов сравнения:</a:t>
            </a:r>
          </a:p>
          <a:p>
            <a:endParaRPr lang="ru-RU" dirty="0" smtClean="0"/>
          </a:p>
          <a:p>
            <a:pPr marL="285750" indent="-285750">
              <a:buClr>
                <a:srgbClr val="C60C30"/>
              </a:buClr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Отчет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о различиях</a:t>
            </a:r>
          </a:p>
          <a:p>
            <a:pPr marL="285750" indent="-285750">
              <a:buClr>
                <a:srgbClr val="C60C30"/>
              </a:buClr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PDF-документ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 комментариями в местах изменений</a:t>
            </a:r>
          </a:p>
          <a:p>
            <a:pPr marL="285750" indent="-285750">
              <a:buClr>
                <a:srgbClr val="C60C30"/>
              </a:buClr>
              <a:buFont typeface="Arial" panose="020B0604020202020204" pitchFamily="34" charset="0"/>
              <a:buChar char="•"/>
            </a:pP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 smtClean="0"/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538004" y="5207915"/>
            <a:ext cx="8363082" cy="56676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05621" y="4411452"/>
            <a:ext cx="2117969" cy="768533"/>
          </a:xfrm>
          <a:prstGeom prst="rect">
            <a:avLst/>
          </a:prstGeom>
        </p:spPr>
        <p:txBody>
          <a:bodyPr vert="horz" wrap="square" lIns="0" tIns="0" rIns="0" bIns="0" rtlCol="0" anchor="t">
            <a:normAutofit/>
          </a:bodyPr>
          <a:lstStyle/>
          <a:p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Форматы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Microsoft Office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Word, Excel, PowerPoint</a:t>
            </a: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643374" y="4402960"/>
            <a:ext cx="2269981" cy="768533"/>
          </a:xfrm>
          <a:prstGeom prst="rect">
            <a:avLst/>
          </a:prstGeom>
        </p:spPr>
        <p:txBody>
          <a:bodyPr vert="horz" wrap="square" lIns="0" tIns="0" rIns="0" bIns="0" rtlCol="0" anchor="t">
            <a:normAutofit/>
          </a:bodyPr>
          <a:lstStyle/>
          <a:p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Файлы изображений:</a:t>
            </a:r>
          </a:p>
          <a:p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GIF, TIFF, BMP, JBIG2, JPEG, JPEG2000, PNG, PDF</a:t>
            </a: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982449" y="4402960"/>
            <a:ext cx="1905656" cy="768533"/>
          </a:xfrm>
          <a:prstGeom prst="rect">
            <a:avLst/>
          </a:prstGeom>
        </p:spPr>
        <p:txBody>
          <a:bodyPr vert="horz" wrap="square" lIns="0" tIns="0" rIns="0" bIns="0" rtlCol="0" anchor="t">
            <a:normAutofit/>
          </a:bodyPr>
          <a:lstStyle/>
          <a:p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Текстовые форматы: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OpenDocument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(ODT, ODS), RTF, TXT</a:t>
            </a: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170792" y="4396482"/>
            <a:ext cx="1755500" cy="768533"/>
          </a:xfrm>
          <a:prstGeom prst="rect">
            <a:avLst/>
          </a:prstGeom>
        </p:spPr>
        <p:txBody>
          <a:bodyPr vert="horz" wrap="square" lIns="0" tIns="0" rIns="0" bIns="0" rtlCol="0" anchor="t">
            <a:normAutofit/>
          </a:bodyPr>
          <a:lstStyle/>
          <a:p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Другие форматы: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HTML, XPS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и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PDF</a:t>
            </a: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170" y="5350390"/>
            <a:ext cx="2352168" cy="13988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287" y="2023534"/>
            <a:ext cx="1947935" cy="16754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959" y="2027144"/>
            <a:ext cx="2133574" cy="167549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30" y="2023534"/>
            <a:ext cx="1947935" cy="16754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9976" y="1920827"/>
            <a:ext cx="2110076" cy="1848927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/>
              <a:pPr/>
              <a:t>115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69451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Цены и варианты поставки</a:t>
            </a:r>
            <a:endParaRPr lang="ru-RU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6792"/>
            <a:ext cx="4073330" cy="407333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06935" y="2407164"/>
            <a:ext cx="3924075" cy="4172186"/>
          </a:xfrm>
          <a:prstGeom prst="rect">
            <a:avLst/>
          </a:prstGeom>
        </p:spPr>
        <p:txBody>
          <a:bodyPr vert="horz" wrap="square" lIns="0" tIns="0" rIns="0" bIns="0" rtlCol="0" anchor="t">
            <a:normAutofit/>
          </a:bodyPr>
          <a:lstStyle/>
          <a:p>
            <a:endParaRPr lang="ru-RU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ru-RU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ru-RU" sz="4400" dirty="0">
                <a:solidFill>
                  <a:srgbClr val="C60C30"/>
                </a:solidFill>
              </a:rPr>
              <a:t>3</a:t>
            </a:r>
            <a:r>
              <a:rPr lang="ru-RU" sz="4400" dirty="0" smtClean="0">
                <a:solidFill>
                  <a:srgbClr val="C60C30"/>
                </a:solidFill>
              </a:rPr>
              <a:t>3 990 </a:t>
            </a:r>
            <a:r>
              <a:rPr lang="ru-RU" sz="4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руб.</a:t>
            </a:r>
          </a:p>
          <a:p>
            <a:pPr lvl="0"/>
            <a:endParaRPr lang="ru-RU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lvl="0"/>
            <a:r>
              <a:rPr lang="ru-RU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Тип лицензии: на рабочее место.</a:t>
            </a:r>
            <a:endParaRPr lang="en-US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lvl="0"/>
            <a:endParaRPr lang="ru-RU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lvl="0"/>
            <a:r>
              <a:rPr lang="ru-RU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Платформа: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Windows </a:t>
            </a:r>
            <a:endParaRPr lang="ru-RU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lvl="0"/>
            <a:endParaRPr lang="ru-RU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lvl="0"/>
            <a:endParaRPr lang="ru-RU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lvl="0"/>
            <a:r>
              <a:rPr lang="ru-RU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Также доступен инструментарий разработчика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(SDK)</a:t>
            </a:r>
            <a:r>
              <a:rPr lang="ru-RU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.</a:t>
            </a:r>
          </a:p>
          <a:p>
            <a:pPr lvl="0"/>
            <a:endParaRPr lang="ru-RU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endParaRPr lang="ru-RU" sz="4400" dirty="0" smtClean="0">
              <a:solidFill>
                <a:srgbClr val="C60C30"/>
              </a:solidFill>
            </a:endParaRPr>
          </a:p>
          <a:p>
            <a:endParaRPr lang="ru-RU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ru-RU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ru-RU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255" y="1874879"/>
            <a:ext cx="2714587" cy="342038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/>
              <a:pPr/>
              <a:t>116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0749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Системные требования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690" y="1358770"/>
            <a:ext cx="8218488" cy="4853136"/>
          </a:xfrm>
        </p:spPr>
        <p:txBody>
          <a:bodyPr>
            <a:no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dirty="0"/>
              <a:t>Компьютер с тактовой частотой процессора 1ГГц или выше.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dirty="0"/>
              <a:t>Операционная система: </a:t>
            </a:r>
            <a:r>
              <a:rPr lang="en-US" sz="2000" dirty="0"/>
              <a:t>Microsoft</a:t>
            </a:r>
            <a:r>
              <a:rPr lang="ru-RU" sz="2000" dirty="0"/>
              <a:t>® </a:t>
            </a:r>
            <a:r>
              <a:rPr lang="en-US" sz="2000" dirty="0"/>
              <a:t>Windows</a:t>
            </a:r>
            <a:r>
              <a:rPr lang="ru-RU" sz="2000" dirty="0" smtClean="0"/>
              <a:t>®</a:t>
            </a:r>
            <a:r>
              <a:rPr lang="en-US" sz="2000" dirty="0" smtClean="0"/>
              <a:t> 10</a:t>
            </a:r>
            <a:r>
              <a:rPr lang="en-US" sz="2000" dirty="0"/>
              <a:t>, Microsoft Windows</a:t>
            </a:r>
            <a:r>
              <a:rPr lang="ru-RU" sz="2000" dirty="0"/>
              <a:t> 8/8.1, </a:t>
            </a:r>
            <a:r>
              <a:rPr lang="en-US" sz="2000" dirty="0"/>
              <a:t>Microsoft Windows</a:t>
            </a:r>
            <a:r>
              <a:rPr lang="ru-RU" sz="2000" dirty="0"/>
              <a:t> 7, </a:t>
            </a:r>
            <a:r>
              <a:rPr lang="en-US" sz="2000" dirty="0"/>
              <a:t>Microsoft Windows Vista</a:t>
            </a:r>
            <a:r>
              <a:rPr lang="ru-RU" sz="2000" dirty="0"/>
              <a:t>, </a:t>
            </a:r>
            <a:r>
              <a:rPr lang="en-US" sz="2000" dirty="0"/>
              <a:t>Microsoft Windows XP SP</a:t>
            </a:r>
            <a:r>
              <a:rPr lang="ru-RU" sz="2000" dirty="0"/>
              <a:t>3 или выше.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Для работы с локализованным интерфейсом операционная система должна обеспечивать необходимую языковую поддержку.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dirty="0"/>
              <a:t>Объем оперативной памяти: не менее 1024 МБ. При работе в многопроцессорных системах требуется дополнительно 512 Мб оперативной памяти для каждого дополнительного процессора.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dirty="0"/>
              <a:t>Свободное место на диске: 300 МБ для обычной установки и 700 МБ для работы программы.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dirty="0"/>
              <a:t>Видеокарта и монитор с разрешением не менее 1024x768 точек.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dirty="0"/>
              <a:t>Интернет-соединение для активации серийного номера.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dirty="0"/>
              <a:t>Клавиатура, мышь или другое указательное устройство.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/>
              <a:pPr/>
              <a:t>117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6830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Демонстрация работы</a:t>
            </a:r>
            <a:endParaRPr lang="ru-RU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ABBYY Comparator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2311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8314" y="368240"/>
            <a:ext cx="8289151" cy="1188552"/>
          </a:xfrm>
        </p:spPr>
        <p:txBody>
          <a:bodyPr/>
          <a:lstStyle/>
          <a:p>
            <a:r>
              <a:rPr lang="ru-RU" dirty="0" smtClean="0"/>
              <a:t>Шаг 1: Выбор документов для сравнения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519533" y="6084295"/>
            <a:ext cx="8551245" cy="971613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Загрузите в программу документы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hlinkClick r:id="rId2" action="ppaction://hlinksldjump"/>
              </a:rPr>
              <a:t>поддерживаемых форматов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</a:p>
          <a:p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укажите путь к файлу или просто перетащите документ в соответствующую зону.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10202"/>
            <a:ext cx="8675686" cy="469933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/>
              <a:pPr/>
              <a:t>119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6109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 программе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64A3CC-9215-4D44-A91D-3C56E408671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22605" y="1850701"/>
            <a:ext cx="499555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ABBYY FineReader 14 – универсальное решение для работы с бумажными и PDF-документами, которое позволяет менеджерам освободиться от ежедневных рутинных задач, повышая эффективность бизнеса.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ABBYY FineReader 14 предоставляет широкий спектр возможностей в одной программе, сочетая в себе лидирующие технологии распознавания ABBYY OCR и нужные инструменты для работы с различными типами PDF. Вы можете создавать, редактировать, согласовывать, сравнивать и защищать документы, а также конвертировать их в редактируемые форматы.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15" y="1825221"/>
            <a:ext cx="2857500" cy="382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677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25" y="1084905"/>
            <a:ext cx="8675686" cy="469933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Шаг 2: Настройка и запуск сравнения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463586" y="6073188"/>
            <a:ext cx="8551245" cy="971613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Укажите языки документа – русский, английский или их комбинация.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5956" y="3115719"/>
            <a:ext cx="3241058" cy="280528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7671366" y="1287979"/>
            <a:ext cx="1301595" cy="985478"/>
          </a:xfrm>
          <a:prstGeom prst="rect">
            <a:avLst/>
          </a:prstGeom>
          <a:noFill/>
          <a:ln>
            <a:solidFill>
              <a:srgbClr val="C60C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Straight Arrow Connector 10"/>
          <p:cNvCxnSpPr>
            <a:stCxn id="5" idx="2"/>
          </p:cNvCxnSpPr>
          <p:nvPr/>
        </p:nvCxnSpPr>
        <p:spPr>
          <a:xfrm>
            <a:off x="8322164" y="2273457"/>
            <a:ext cx="0" cy="842262"/>
          </a:xfrm>
          <a:prstGeom prst="straightConnector1">
            <a:avLst/>
          </a:prstGeom>
          <a:noFill/>
          <a:ln>
            <a:solidFill>
              <a:srgbClr val="C60C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/>
              <a:pPr/>
              <a:t>120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983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8314" y="368240"/>
            <a:ext cx="8424166" cy="1188552"/>
          </a:xfrm>
        </p:spPr>
        <p:txBody>
          <a:bodyPr/>
          <a:lstStyle/>
          <a:p>
            <a:r>
              <a:rPr lang="ru-RU" dirty="0" smtClean="0"/>
              <a:t>Шаг 3: Просмотр найденных различий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476250" y="5949280"/>
            <a:ext cx="8531970" cy="1245913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Найденные различия будут показаны на Панели различий.</a:t>
            </a:r>
          </a:p>
          <a:p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Вы можете перемещаться между ними, чтобы синхронно просматривать обе версии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документа.</a:t>
            </a:r>
          </a:p>
          <a:p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Вы также можете удалить различия перед сохранением отчета, если считаете их несущественными.</a:t>
            </a:r>
          </a:p>
        </p:txBody>
      </p:sp>
      <p:pic>
        <p:nvPicPr>
          <p:cNvPr id="1030" name="Picture 6" descr="http://www.mediastars.ru/f/i/effects/big-curso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4012" y="3323744"/>
            <a:ext cx="109487" cy="17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81" y="1122733"/>
            <a:ext cx="8655518" cy="468840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/>
              <a:pPr/>
              <a:t>121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4036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8314" y="368240"/>
            <a:ext cx="8424166" cy="1188552"/>
          </a:xfrm>
        </p:spPr>
        <p:txBody>
          <a:bodyPr/>
          <a:lstStyle/>
          <a:p>
            <a:r>
              <a:rPr lang="ru-RU" dirty="0" smtClean="0"/>
              <a:t>Шаг 4: Сохранение отчета о различиях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477005" y="6008063"/>
            <a:ext cx="8415475" cy="712209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Отчёт  о найденных различиях экспортируется  в файл в формате *.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docx</a:t>
            </a:r>
            <a:endParaRPr lang="en-US" sz="16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Полученную таблицу можно использовать, например, для вставки в отчет о согласовании документов.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94" y="1194591"/>
            <a:ext cx="8675686" cy="469933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/>
              <a:pPr/>
              <a:t>122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1185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8314" y="368240"/>
            <a:ext cx="8604186" cy="1188552"/>
          </a:xfrm>
        </p:spPr>
        <p:txBody>
          <a:bodyPr/>
          <a:lstStyle/>
          <a:p>
            <a:r>
              <a:rPr lang="ru-RU" dirty="0" smtClean="0"/>
              <a:t>Шаг 4: Сохранение сравниваемых документов с комментариями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481900" y="5958216"/>
            <a:ext cx="8415475" cy="99660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ABBYY Comparator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поддерживает сохранение результатов сравнения в виде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PDF-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документа с комментариями*, который можно создать на основе любого из сравниваемых документов.</a:t>
            </a:r>
          </a:p>
          <a:p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ru-RU" sz="11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*</a:t>
            </a:r>
            <a:r>
              <a:rPr lang="ru-RU" sz="11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Для просмотра </a:t>
            </a:r>
            <a:r>
              <a:rPr lang="en-US" sz="11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PDF-</a:t>
            </a:r>
            <a:r>
              <a:rPr lang="ru-RU" sz="11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документа необходимо приложение для просмотра </a:t>
            </a:r>
            <a:r>
              <a:rPr lang="en-US" sz="11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PDF, </a:t>
            </a:r>
            <a:r>
              <a:rPr lang="ru-RU" sz="11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поддерживающее показ комментариев.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70" y="1556792"/>
            <a:ext cx="7928816" cy="420620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/>
              <a:pPr/>
              <a:t>123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9210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\\Lingvo\Abbyy\Marketing Department\Product Management Group\Publishing Service\Deposit\Corporate Design\Business Card Reader\Desktop\BCR 2.0 for Windows\Visual\BCR_256x25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240" y="3564015"/>
            <a:ext cx="2098800" cy="2098800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ABBYY Business Card Reader</a:t>
            </a:r>
            <a:r>
              <a:rPr lang="ru-RU" dirty="0" smtClean="0"/>
              <a:t> 2.0</a:t>
            </a:r>
            <a:endParaRPr lang="ru-RU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1"/>
          </p:nvPr>
        </p:nvSpPr>
        <p:spPr>
          <a:xfrm>
            <a:off x="460650" y="3368048"/>
            <a:ext cx="7350980" cy="735313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для </a:t>
            </a:r>
            <a:r>
              <a:rPr lang="en-US" dirty="0" smtClean="0"/>
              <a:t>Windows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AutoShape 6" descr="data:image/jpeg;base64,/9j/4AAQSkZJRgABAQAAAQABAAD/2wBDAAkGBwgHBgkIBwgKCgkLDRYPDQwMDRsUFRAWIB0iIiAdHx8kKDQsJCYxJx8fLT0tMTU3Ojo6Iys/RD84QzQ5Ojf/2wBDAQoKCg0MDRoPDxo3JR8lNzc3Nzc3Nzc3Nzc3Nzc3Nzc3Nzc3Nzc3Nzc3Nzc3Nzc3Nzc3Nzc3Nzc3Nzc3Nzc3Nzf/wAARCACMAIwDASIAAhEBAxEB/8QAGwAAAQUBAQAAAAAAAAAAAAAAAwEEBQYHAAL/xABIEAABAgMDBggJCgYCAwAAAAABAgMABBEFEiEGMUFRYdETFCJxc5GTsRYjMjRCUlOBsgcVMzZDYnKSocEkNVRj0vAlRHSD8f/EABoBAQADAQEBAAAAAAAAAAAAAAABAgMEBQb/xAAqEQACAQIGAgEDBQEAAAAAAAAAAQIDEQQSEyExUUFScQUiwRQyM2GRof/aAAwDAQACEQMRAD8A3GEOeFiq5T5RmSmTKS5IUkArUBiSdAjOrUjTjmlwQ3ZXZaawsZszlQ+h1C3S8tsHlp4RWKdOnVF6bQ04hK0KWUqFQQ6rEdcZ4fEwrp5PBEZKXA/hIh7ZmmLMs52ZWVlQ5LaS4rlKOYZ/9pFLGUs1QcpztFb4rXxdOg0pckSmo8mmR1YrGSrk1aba5qZU6GAbqBwiuUdJz5omUllVbqJlQBIqFK0GmvZG1KoqkVJeSyd1cfVjqwxUWUAqUiZAGsr3wtGvZTX5lb40JHtYWGBLIUE3Jm8QSBVVe/bCkN+ymvzK3wA+jojgWiVBKJg3TQ8pWB64RRbAJLcwAMSSpW+AJKErEXeSQCGpmhFfKVvgbj621AtKeQo5r5JSTStDU7IAmY6ASUwJqXS6nCtQRqIziDwBxiiZS2dxxU5MNCr0u4pR+8jSPdn64vcQMrjaE7X2pjOtSVWDgyGrqxmldIi+ZD2hxiz1Sa1Vdlc21s5urEe4RWMpLM+bbRUGxSXdqtrYNI937iG1lWg7Zk4JlkVVcUgjXUb6H3R87hqjwte0/hnPF5ZbkplnafHbS4q0qrEqSnDS56R92briJsyRdtKealGcFOHFVPJGkw1xOKsTpOuNDyKsjiUlxt5NJiYAND6KdA9+eLU4yxuIu+PwEs8iflJdqUlm2GE3W20hKRHSX0B6RfxGDQzlZSWcbK3JdpSi4uqlIBJ5Rj6NKysjpCzvm6udPeIcQympWXbYUpEu0k1AwbGk0gvEZT+lY7MbokHL8+a6JfemDnNDJUrLibbQJdoJKFKIuClapg3EZT+lY7MboA8sA3pjA/SnuEc6k8GvA+Se6BMysstT1+XZVRwgVQM1BCrl2G21KQw0khJIogDRABUo8WMNAhlPopwX4z8KoeJS2GwAhIwGgQynEoSWylCQSoioSAfJVABMn/MldKrviTiMyf8AMl9MvviTgDjEFK/zCd6U/tE7FdS+3LTNovvquttuKUo7AIh2S3BH5cPy6bPal3BemFrvNa0AeUebR79kUiHNpTzlpTrk29VJWeSj1EjMP90kxI5N2Mq1TNkiiEMlKFH2hzdWePmsRL9ViPsRyyeeWxFSjjbM0y6+3wrSFhS0esAcY1+WdbfZQ6yoKbWkKSoZiDGOLQpta0OC6pBKVDURgRFxyDtihVZT5wxVLk9ak/uPfqjo+mVlCbpy8lqUrbF3hlKpmS0S260lPCLoFNEnyjpvQ8rhWGcrMIQ0UqS7UOLzNKI8o6QI946DppMxwCr7rRFRmaI0j70FuTft2OxP+UCm5lC2FJSl2tRnaUNI1iDcbb9R7sV7oAAtMxxturrRXcViGjSlU6L2eDXZv2zPYn/KArmEGbbVddpcUPolVrVOikG4236r3Yr3QABlMxeeuutDxhrVonGg+9CvJfDSyt1opumoDRBpT8UIy+hKnqpdxcJFGlHQNkc88lTS0hLoJSRi0oDNzQB4SJi4nxreYfZH/KATIcq3wi0kXjQJRTG6raYOl9NxPIdzD7JWrmgEy4FlsJSsUWTykEeirXABcnvMnOmX3xKRF5PeZOdOuJSAOjMMqrQU5as3IIqG0PX3PvKzgcwz89NUadGXW3Zs9M5SWk7LyjziC7gpKag4COHHymqNo+TOo3l2IpCFuLS22kqUogJSNJ0RqNiWemzLOalRQqSKrV6yjnMVfJOxH2p8zc9Lrb4EeKSsUqo6fcO+LomOf6ZhssXVkt2RSjbdlHy4szi84mebT4t/BdNC9fvHdFaacW06h1ldx1CgpCtRGaNWtSRRaVnvSrpoFp5J9U6D1xm6rDtVCikyEwSDSqUVBjlx+GnTq54LZ9dlKkWpXRpFh2o3a1nNTTYuqPJcR6qhnH+6CIcyVOA/9i/iMUjJNFqWVaVH5GZEq/RLnINEnQr9js5ouUrLtrbUpV8EuLrdcUB5R0Ax7GFqurTUmrM2i7oLO+bK5094g+EM5uXbQwojhDiBi4o6Rtg3FGtbvbL3x0FhF04810S+9MHwhmuWb422jl0KFHFxVc6dNYKZVoaXe2XvgDzL+VMdKe4Qkx9A7+BXdA2pdtSnq3xdcpg4oaBthHWG0trUL9QknFxR0c8Aek+QnmHdDacP0X4z8KoIlhsITgvMPtFaueATKEoLZSD5ZzqJ9FWswAbJ3zJ3p1xKRFZOeZO9OuJWAEMV+VNLQnjoDyosJiuSx/5Cf6ZUAPm1PKQlSQ1QioFTughW+kpF1rlGnlHVzQCXfbDLYKsQgaDqj2t9sls3sAqpwOGBgBwlUx6rP5juhUOzHCqbDbNUpCvLOY12bI8CaZ9oOox5RMsiacUXAEltFDQ44qgBxWa9Rn86t0DlTMho3EskX151EekdkexOS/tR+seJWaZQ0UrcAIcXgfxGAOmjMFhV9LQGGIUTpGyC1m/UY/Od0Bm5plbC0ocBOBw5xBuOS/tkwAFZmONt1S1e4NVBeNKVTsgpVNeoz+c7oEuaZM02vhBdDagTtqmPZm2DmdHUYAE0XwXroaNXMakjGg2Qj3DFpYUGwLprQmubmhGploF2qwKuEioOIoI52YaU2tKVgkpIAGnCAPKS9cT9FmGk6uaATJcJbv3AL/okn0TBUvtXE8vQNBgEy4lfB3DWiyc33VQAfJvzJ3p1/tEtETk15k906/2iWgDorct/MLQ6ZUWMiKL4QWfKW7acnNLU26iYOZNbwIBz++KuSXJF0iyy6jwDWJ8gadkEWo1bxPl69hiAbt6z0pCUzj1AKDxY3QQW7IKpWcewxFG04fpEakOxdFhCjrjyhX8U50aO9cQgtyS/rZgjok7o9JtqRvXxNzF4gAngk4gVpo2mGpDtDMiwgwKTUeBz+mv4jEN89yh/7cx2Sd0Km2JJIITNTIFSacGnSanREasPZDMuyZnFfw6sTnHeIMVGueIFVryS0lKpqZKTn8WndC/PUof+3M9kndDVp+yGZdkqs/xbeJ+jV3pghMQarZkrwUZqYvAEA8EnTTZshDbcn/VzHZJ3Q1Ydr/RmXZLNKN57H7U9whHleKc/Ae6Ib57kU3imbmBeNT4tOJpTVsjyq3ZHMqcfIOBHBJ3ROpDtC6JhKvFpxPkjTDacJPBVJ8s/CqIv5+kEpA469hhi0ndAX8obMSm8ubcITjRTYpWlNW2Jzw7F0T+TJrIvf+Qv9ol4r+RM43P2MuZZrwa5hy7XOQDT9osESnfdEiRhGWZplna2P2o+FMbvGDZafXO1+mHwpjkxm8EZVeBk0sQ7aWNkRqFUMOW1x5Ukc5JNuQ5Q5EYhyHsk2ubmWZZs0W8sIBpWlTGWS7sitrkjKNTM0u5Ky7z6hnDaCQnnOYe+HEzKTsmAZuUfZScylIwOyowrE9lNaByel5WzLICWAUlSlgC9/wDSa1MVt22ZucQ2xPzC3mOESpQViaDPQ8xMbVaNGn9jvm/4XlGMdvIeVlJ6cTelJN91GhaUUSfeaA+6EMrOB7gFScwHqV4MtKvEawNI2iLXlGi0ZqSlXrAeKpZKTVEuu4ojClKUqBjhWKpLWzNNWtKzE6txS2FhC+FFFBJOIOnMTni9XDUqbSs/nwTKnFWQ2dvtLU26hba0nlIWkgjnBjytiZ4txky73F/a3Dcz0z8+ETOXksWrWafaFUTTYpQZ1DDuuwbLV1Nm2RZtjtaEhTnuGHWST7oq8NGDnfxx+CHTSbuVJxcNnFiEW5DdxyMYooI4uGbyqgx7cXAVYgxtFWLI2L5Kfqcx0zvxGLhFO+Sj6nMdM78Ri4x7dH+OPwdkeBIwbLP65Wv0w+FMbu4oISSYxXLmznE5Tzj6KqTMkOJ24AHqI/URhjP2IpV4K3HtK6GF4B31FdUdwDvs1dUeXdHMGQ5D2z51UnOMTSBeLLiV0rnoc0RoadHoK6oIlLo9BXVEcboGnZS2YrKWWlrUsRxt4pRdU2VBJUM+c4Ag1FDFYmsn7UkWWnp5lDCHXksoCnAo1VmPJrhEDLPzkqq9LOvsKOctLKSeqPb8zOzJBmXph4jMXVqVTrMaVKlOf3OO/wAlnKL3Zb7LsrKqyrRbRLy60t8ILyg6gtKTpJF6v6Vj38o7sr85MBop4wGyHqavRB/WKmm0bUS2EJnZ1KAKXQ8sDqrDVXCGpKVEnOTpg6sdNwiuf7DkrWRp9iNIyhsSyHnDeckXxfrpuCn+JikZXWl84W/NupNW0K4NHMnDvqffES2/NspKWXX20k1IQtSQTrwhupLvqK6omdbPBREp3VhVuQBbkKW3T9mrqjzwDvs1dUZKyKg4RXkmC8A76iuqFEs4oG8LqRnJ0Ra6JNb+Sf6ns9O78Ri4xVvk8lzZ+TUtLOYOEqcUk503lE0O2kWmPapK0EdceAUwkqaUBnpFPtSxFTayHEBSa1Fc4OsHRF1jyUJOgRo1fkkzvwV2OdqrfHeCuxztVb40O4nUOqOuJ1DqjPRp+qK5Y9GeeCuxztVb47wV6TtVb40O4nUOqOuJ1Dqho0/VDLHozzwW6TtVb47wWP8Ac7VW+NDuJ1DqjridQ6oaNP1QyrozzwWP9ztVb47wWP8Ac7VW+NDuJ1DqjridQ6oaNP1QyrozzwW6TtVb47wV6TtVb40O4nUOqOuJ1Dqho0/VDKujPPBXY52qt8d4K7HO1VvjQ7idQ6o64nUOqGjT9UMsejPPBXY52qt8e2smA2tKggqKTUX1FVDrFdO2NAuJ1DqjridQgqVNcRROVERY0o4ykBZiahEgDMIWNCT/2Q=="/>
          <p:cNvSpPr>
            <a:spLocks noChangeAspect="1" noChangeArrowheads="1"/>
          </p:cNvSpPr>
          <p:nvPr/>
        </p:nvSpPr>
        <p:spPr bwMode="auto">
          <a:xfrm>
            <a:off x="63500" y="-541338"/>
            <a:ext cx="1133475" cy="11334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2" name="AutoShape 8" descr="data:image/jpeg;base64,/9j/4AAQSkZJRgABAQAAAQABAAD/2wBDAAkGBwgHBgkIBwgKCgkLDRYPDQwMDRsUFRAWIB0iIiAdHx8kKDQsJCYxJx8fLT0tMTU3Ojo6Iys/RD84QzQ5Ojf/2wBDAQoKCg0MDRoPDxo3JR8lNzc3Nzc3Nzc3Nzc3Nzc3Nzc3Nzc3Nzc3Nzc3Nzc3Nzc3Nzc3Nzc3Nzc3Nzc3Nzc3Nzf/wAARCACMAIwDASIAAhEBAxEB/8QAGwAAAQUBAQAAAAAAAAAAAAAAAwEEBQYHAAL/xABIEAABAgMDBggJCgYCAwAAAAABAgMABBEFEiEGMUFRYdETFCJxc5GTsRYjMjRCUlOBsgcVMzZDYnKSocEkNVRj0vAlRHSD8f/EABoBAQADAQEBAAAAAAAAAAAAAAABAgMEBQb/xAAqEQACAQIGAgEDBQEAAAAAAAAAAQIDEQQSEyExUUFScQUiwRQyM2GRof/aAAwDAQACEQMRAD8A3GEOeFiq5T5RmSmTKS5IUkArUBiSdAjOrUjTjmlwQ3ZXZaawsZszlQ+h1C3S8tsHlp4RWKdOnVF6bQ04hK0KWUqFQQ6rEdcZ4fEwrp5PBEZKXA/hIh7ZmmLMs52ZWVlQ5LaS4rlKOYZ/9pFLGUs1QcpztFb4rXxdOg0pckSmo8mmR1YrGSrk1aba5qZU6GAbqBwiuUdJz5omUllVbqJlQBIqFK0GmvZG1KoqkVJeSyd1cfVjqwxUWUAqUiZAGsr3wtGvZTX5lb40JHtYWGBLIUE3Jm8QSBVVe/bCkN+ymvzK3wA+jojgWiVBKJg3TQ8pWB64RRbAJLcwAMSSpW+AJKErEXeSQCGpmhFfKVvgbj621AtKeQo5r5JSTStDU7IAmY6ASUwJqXS6nCtQRqIziDwBxiiZS2dxxU5MNCr0u4pR+8jSPdn64vcQMrjaE7X2pjOtSVWDgyGrqxmldIi+ZD2hxiz1Sa1Vdlc21s5urEe4RWMpLM+bbRUGxSXdqtrYNI937iG1lWg7Zk4JlkVVcUgjXUb6H3R87hqjwte0/hnPF5ZbkplnafHbS4q0qrEqSnDS56R92briJsyRdtKealGcFOHFVPJGkw1xOKsTpOuNDyKsjiUlxt5NJiYAND6KdA9+eLU4yxuIu+PwEs8iflJdqUlm2GE3W20hKRHSX0B6RfxGDQzlZSWcbK3JdpSi4uqlIBJ5Rj6NKysjpCzvm6udPeIcQympWXbYUpEu0k1AwbGk0gvEZT+lY7MbokHL8+a6JfemDnNDJUrLibbQJdoJKFKIuClapg3EZT+lY7MboA8sA3pjA/SnuEc6k8GvA+Se6BMysstT1+XZVRwgVQM1BCrl2G21KQw0khJIogDRABUo8WMNAhlPopwX4z8KoeJS2GwAhIwGgQynEoSWylCQSoioSAfJVABMn/MldKrviTiMyf8AMl9MvviTgDjEFK/zCd6U/tE7FdS+3LTNovvquttuKUo7AIh2S3BH5cPy6bPal3BemFrvNa0AeUebR79kUiHNpTzlpTrk29VJWeSj1EjMP90kxI5N2Mq1TNkiiEMlKFH2hzdWePmsRL9ViPsRyyeeWxFSjjbM0y6+3wrSFhS0esAcY1+WdbfZQ6yoKbWkKSoZiDGOLQpta0OC6pBKVDURgRFxyDtihVZT5wxVLk9ak/uPfqjo+mVlCbpy8lqUrbF3hlKpmS0S260lPCLoFNEnyjpvQ8rhWGcrMIQ0UqS7UOLzNKI8o6QI946DppMxwCr7rRFRmaI0j70FuTft2OxP+UCm5lC2FJSl2tRnaUNI1iDcbb9R7sV7oAAtMxxturrRXcViGjSlU6L2eDXZv2zPYn/KArmEGbbVddpcUPolVrVOikG4236r3Yr3QABlMxeeuutDxhrVonGg+9CvJfDSyt1opumoDRBpT8UIy+hKnqpdxcJFGlHQNkc88lTS0hLoJSRi0oDNzQB4SJi4nxreYfZH/KATIcq3wi0kXjQJRTG6raYOl9NxPIdzD7JWrmgEy4FlsJSsUWTykEeirXABcnvMnOmX3xKRF5PeZOdOuJSAOjMMqrQU5as3IIqG0PX3PvKzgcwz89NUadGXW3Zs9M5SWk7LyjziC7gpKag4COHHymqNo+TOo3l2IpCFuLS22kqUogJSNJ0RqNiWemzLOalRQqSKrV6yjnMVfJOxH2p8zc9Lrb4EeKSsUqo6fcO+LomOf6ZhssXVkt2RSjbdlHy4szi84mebT4t/BdNC9fvHdFaacW06h1ldx1CgpCtRGaNWtSRRaVnvSrpoFp5J9U6D1xm6rDtVCikyEwSDSqUVBjlx+GnTq54LZ9dlKkWpXRpFh2o3a1nNTTYuqPJcR6qhnH+6CIcyVOA/9i/iMUjJNFqWVaVH5GZEq/RLnINEnQr9js5ouUrLtrbUpV8EuLrdcUB5R0Ax7GFqurTUmrM2i7oLO+bK5094g+EM5uXbQwojhDiBi4o6Rtg3FGtbvbL3x0FhF04810S+9MHwhmuWb422jl0KFHFxVc6dNYKZVoaXe2XvgDzL+VMdKe4Qkx9A7+BXdA2pdtSnq3xdcpg4oaBthHWG0trUL9QknFxR0c8Aek+QnmHdDacP0X4z8KoIlhsITgvMPtFaueATKEoLZSD5ZzqJ9FWswAbJ3zJ3p1xKRFZOeZO9OuJWAEMV+VNLQnjoDyosJiuSx/5Cf6ZUAPm1PKQlSQ1QioFTughW+kpF1rlGnlHVzQCXfbDLYKsQgaDqj2t9sls3sAqpwOGBgBwlUx6rP5juhUOzHCqbDbNUpCvLOY12bI8CaZ9oOox5RMsiacUXAEltFDQ44qgBxWa9Rn86t0DlTMho3EskX151EekdkexOS/tR+seJWaZQ0UrcAIcXgfxGAOmjMFhV9LQGGIUTpGyC1m/UY/Od0Bm5plbC0ocBOBw5xBuOS/tkwAFZmONt1S1e4NVBeNKVTsgpVNeoz+c7oEuaZM02vhBdDagTtqmPZm2DmdHUYAE0XwXroaNXMakjGg2Qj3DFpYUGwLprQmubmhGploF2qwKuEioOIoI52YaU2tKVgkpIAGnCAPKS9cT9FmGk6uaATJcJbv3AL/okn0TBUvtXE8vQNBgEy4lfB3DWiyc33VQAfJvzJ3p1/tEtETk15k906/2iWgDorct/MLQ6ZUWMiKL4QWfKW7acnNLU26iYOZNbwIBz++KuSXJF0iyy6jwDWJ8gadkEWo1bxPl69hiAbt6z0pCUzj1AKDxY3QQW7IKpWcewxFG04fpEakOxdFhCjrjyhX8U50aO9cQgtyS/rZgjok7o9JtqRvXxNzF4gAngk4gVpo2mGpDtDMiwgwKTUeBz+mv4jEN89yh/7cx2Sd0Km2JJIITNTIFSacGnSanREasPZDMuyZnFfw6sTnHeIMVGueIFVryS0lKpqZKTn8WndC/PUof+3M9kndDVp+yGZdkqs/xbeJ+jV3pghMQarZkrwUZqYvAEA8EnTTZshDbcn/VzHZJ3Q1Ydr/RmXZLNKN57H7U9whHleKc/Ae6Ib57kU3imbmBeNT4tOJpTVsjyq3ZHMqcfIOBHBJ3ROpDtC6JhKvFpxPkjTDacJPBVJ8s/CqIv5+kEpA469hhi0ndAX8obMSm8ubcITjRTYpWlNW2Jzw7F0T+TJrIvf+Qv9ol4r+RM43P2MuZZrwa5hy7XOQDT9osESnfdEiRhGWZplna2P2o+FMbvGDZafXO1+mHwpjkxm8EZVeBk0sQ7aWNkRqFUMOW1x5Ukc5JNuQ5Q5EYhyHsk2ubmWZZs0W8sIBpWlTGWS7sitrkjKNTM0u5Ky7z6hnDaCQnnOYe+HEzKTsmAZuUfZScylIwOyowrE9lNaByel5WzLICWAUlSlgC9/wDSa1MVt22ZucQ2xPzC3mOESpQViaDPQ8xMbVaNGn9jvm/4XlGMdvIeVlJ6cTelJN91GhaUUSfeaA+6EMrOB7gFScwHqV4MtKvEawNI2iLXlGi0ZqSlXrAeKpZKTVEuu4ojClKUqBjhWKpLWzNNWtKzE6txS2FhC+FFFBJOIOnMTni9XDUqbSs/nwTKnFWQ2dvtLU26hba0nlIWkgjnBjytiZ4txky73F/a3Dcz0z8+ETOXksWrWafaFUTTYpQZ1DDuuwbLV1Nm2RZtjtaEhTnuGHWST7oq8NGDnfxx+CHTSbuVJxcNnFiEW5DdxyMYooI4uGbyqgx7cXAVYgxtFWLI2L5Kfqcx0zvxGLhFO+Sj6nMdM78Ri4x7dH+OPwdkeBIwbLP65Wv0w+FMbu4oISSYxXLmznE5Tzj6KqTMkOJ24AHqI/URhjP2IpV4K3HtK6GF4B31FdUdwDvs1dUeXdHMGQ5D2z51UnOMTSBeLLiV0rnoc0RoadHoK6oIlLo9BXVEcboGnZS2YrKWWlrUsRxt4pRdU2VBJUM+c4Ag1FDFYmsn7UkWWnp5lDCHXksoCnAo1VmPJrhEDLPzkqq9LOvsKOctLKSeqPb8zOzJBmXph4jMXVqVTrMaVKlOf3OO/wAlnKL3Zb7LsrKqyrRbRLy60t8ILyg6gtKTpJF6v6Vj38o7sr85MBop4wGyHqavRB/WKmm0bUS2EJnZ1KAKXQ8sDqrDVXCGpKVEnOTpg6sdNwiuf7DkrWRp9iNIyhsSyHnDeckXxfrpuCn+JikZXWl84W/NupNW0K4NHMnDvqffES2/NspKWXX20k1IQtSQTrwhupLvqK6omdbPBREp3VhVuQBbkKW3T9mrqjzwDvs1dUZKyKg4RXkmC8A76iuqFEs4oG8LqRnJ0Ra6JNb+Sf6ns9O78Ri4xVvk8lzZ+TUtLOYOEqcUk503lE0O2kWmPapK0EdceAUwkqaUBnpFPtSxFTayHEBSa1Fc4OsHRF1jyUJOgRo1fkkzvwV2OdqrfHeCuxztVb40O4nUOqOuJ1DqjPRp+qK5Y9GeeCuxztVb47wV6TtVb40O4nUOqOuJ1Dqho0/VDLHozzwW6TtVb47wWP8Ac7VW+NDuJ1DqjridQ6oaNP1QyrozzwWP9ztVb47wWP8Ac7VW+NDuJ1DqjridQ6oaNP1QyrozzwW6TtVb47wV6TtVb40O4nUOqOuJ1Dqho0/VDKujPPBXY52qt8d4K7HO1VvjQ7idQ6o64nUOqGjT9UMsejPPBXY52qt8e2smA2tKggqKTUX1FVDrFdO2NAuJ1DqjridQgqVNcRROVERY0o4ykBZiahEgDMIWNCT/2Q=="/>
          <p:cNvSpPr>
            <a:spLocks noChangeAspect="1" noChangeArrowheads="1"/>
          </p:cNvSpPr>
          <p:nvPr/>
        </p:nvSpPr>
        <p:spPr bwMode="auto">
          <a:xfrm>
            <a:off x="63500" y="-541338"/>
            <a:ext cx="1133475" cy="11334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3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2" y="368240"/>
            <a:ext cx="8064127" cy="1188552"/>
          </a:xfrm>
        </p:spPr>
        <p:txBody>
          <a:bodyPr/>
          <a:lstStyle/>
          <a:p>
            <a:pPr eaLnBrk="1" hangingPunct="1"/>
            <a:r>
              <a:rPr lang="ru-RU" dirty="0" smtClean="0">
                <a:latin typeface="Calibri" pitchFamily="34" charset="0"/>
                <a:cs typeface="Calibri" pitchFamily="34" charset="0"/>
              </a:rPr>
              <a:t>О продукте</a:t>
            </a:r>
            <a:endParaRPr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2" name="Rectangle 3"/>
          <p:cNvSpPr txBox="1">
            <a:spLocks noChangeArrowheads="1"/>
          </p:cNvSpPr>
          <p:nvPr/>
        </p:nvSpPr>
        <p:spPr bwMode="auto">
          <a:xfrm>
            <a:off x="467544" y="1196752"/>
            <a:ext cx="8352928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indent="-252000" eaLnBrk="0" fontAlgn="base" hangingPunct="0">
              <a:spcAft>
                <a:spcPct val="0"/>
              </a:spcAft>
              <a:buClr>
                <a:srgbClr val="C60C30"/>
              </a:buClr>
              <a:buSzPct val="70000"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ABBYY Business Card Reader 2.0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- программа для сканирования и распознавания визиток, сохраняет контакты в электронный формат без необходимости перепечатывать текст вручную. </a:t>
            </a: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9697" name="Picture 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2276872"/>
            <a:ext cx="7670057" cy="3800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164288" y="6453336"/>
            <a:ext cx="1728192" cy="288032"/>
          </a:xfrm>
        </p:spPr>
        <p:txBody>
          <a:bodyPr/>
          <a:lstStyle/>
          <a:p>
            <a:pPr>
              <a:defRPr/>
            </a:pPr>
            <a:fld id="{3454849D-271E-47CA-BAE0-E1B882825792}" type="slidenum">
              <a:rPr lang="de-DE" smtClean="0"/>
              <a:pPr>
                <a:defRPr/>
              </a:pPr>
              <a:t>125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Ключевые преимущества для пользователя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3" y="1853825"/>
            <a:ext cx="8208143" cy="4445499"/>
          </a:xfrm>
        </p:spPr>
        <p:txBody>
          <a:bodyPr>
            <a:noAutofit/>
          </a:bodyPr>
          <a:lstStyle/>
          <a:p>
            <a:pPr marL="261938" indent="-261938">
              <a:buSzPct val="100000"/>
              <a:buFont typeface="Arial" pitchFamily="34" charset="0"/>
              <a:buChar char="•"/>
            </a:pPr>
            <a:r>
              <a:rPr lang="ru-RU" dirty="0">
                <a:latin typeface="+mn-lt"/>
              </a:rPr>
              <a:t>Создай рабочий контакт в два счета</a:t>
            </a:r>
          </a:p>
          <a:p>
            <a:pPr marL="261938" indent="-261938">
              <a:buSzPct val="100000"/>
              <a:buNone/>
            </a:pPr>
            <a:r>
              <a:rPr lang="ru-RU" sz="1800" dirty="0" smtClean="0">
                <a:latin typeface="+mn-lt"/>
              </a:rPr>
              <a:t>	Вся </a:t>
            </a:r>
            <a:r>
              <a:rPr lang="ru-RU" sz="1800" dirty="0">
                <a:latin typeface="+mn-lt"/>
              </a:rPr>
              <a:t>информация с визитки: имя, фамилия, телефон, адрес и другие данные, автоматически попадают в соответствующие поля базы </a:t>
            </a:r>
            <a:r>
              <a:rPr lang="ru-RU" sz="1800" dirty="0" smtClean="0">
                <a:latin typeface="+mn-lt"/>
              </a:rPr>
              <a:t>данных</a:t>
            </a:r>
          </a:p>
          <a:p>
            <a:pPr marL="261938" indent="-261938">
              <a:buSzPct val="100000"/>
              <a:buFont typeface="Arial" pitchFamily="34" charset="0"/>
              <a:buChar char="•"/>
            </a:pPr>
            <a:endParaRPr lang="ru-RU" sz="1800" dirty="0">
              <a:latin typeface="+mn-lt"/>
            </a:endParaRPr>
          </a:p>
          <a:p>
            <a:pPr marL="261938" indent="-261938">
              <a:buSzPct val="100000"/>
              <a:buFont typeface="Arial" pitchFamily="34" charset="0"/>
              <a:buChar char="•"/>
            </a:pPr>
            <a:r>
              <a:rPr lang="ru-RU" dirty="0"/>
              <a:t>Сохрани время для переговоров</a:t>
            </a:r>
          </a:p>
          <a:p>
            <a:pPr marL="261938" indent="-261938">
              <a:buSzPct val="100000"/>
              <a:buNone/>
            </a:pPr>
            <a:r>
              <a:rPr lang="ru-RU" sz="1800" dirty="0" smtClean="0">
                <a:latin typeface="+mn-lt"/>
              </a:rPr>
              <a:t>	Одновременное </a:t>
            </a:r>
            <a:r>
              <a:rPr lang="ru-RU" sz="1800" dirty="0">
                <a:latin typeface="+mn-lt"/>
              </a:rPr>
              <a:t>сканирование и считывание данных с 10 визиток за один сеанс работы со сканером</a:t>
            </a:r>
            <a:r>
              <a:rPr lang="en-US" sz="1800" dirty="0" smtClean="0">
                <a:latin typeface="+mn-lt"/>
              </a:rPr>
              <a:t>.</a:t>
            </a:r>
            <a:endParaRPr lang="ru-RU" sz="1800" dirty="0" smtClean="0">
              <a:latin typeface="+mn-lt"/>
            </a:endParaRPr>
          </a:p>
          <a:p>
            <a:pPr marL="261938" indent="-261938">
              <a:buSzPct val="100000"/>
              <a:buFont typeface="Arial" pitchFamily="34" charset="0"/>
              <a:buChar char="•"/>
            </a:pPr>
            <a:endParaRPr lang="ru-RU" sz="1800" dirty="0">
              <a:latin typeface="+mn-lt"/>
            </a:endParaRPr>
          </a:p>
          <a:p>
            <a:pPr marL="261938" indent="-261938">
              <a:buSzPct val="100000"/>
              <a:buFont typeface="Arial" pitchFamily="34" charset="0"/>
              <a:buChar char="•"/>
            </a:pPr>
            <a:r>
              <a:rPr lang="ru-RU" dirty="0"/>
              <a:t>Держи все контакты под рукой</a:t>
            </a:r>
          </a:p>
          <a:p>
            <a:pPr marL="261938" indent="-261938">
              <a:buSzPct val="100000"/>
              <a:buNone/>
            </a:pPr>
            <a:r>
              <a:rPr lang="ru-RU" sz="1800" dirty="0" smtClean="0">
                <a:latin typeface="+mn-lt"/>
              </a:rPr>
              <a:t>	Сохранение </a:t>
            </a:r>
            <a:r>
              <a:rPr lang="ru-RU" sz="1800" dirty="0">
                <a:latin typeface="+mn-lt"/>
              </a:rPr>
              <a:t>контактной информации напрямую в </a:t>
            </a:r>
            <a:r>
              <a:rPr lang="ru-RU" sz="1800" dirty="0" err="1">
                <a:latin typeface="+mn-lt"/>
              </a:rPr>
              <a:t>Microsoft</a:t>
            </a:r>
            <a:r>
              <a:rPr lang="ru-RU" sz="1800" dirty="0">
                <a:latin typeface="+mn-lt"/>
              </a:rPr>
              <a:t> </a:t>
            </a:r>
            <a:r>
              <a:rPr lang="ru-RU" sz="1800" dirty="0" err="1">
                <a:latin typeface="+mn-lt"/>
              </a:rPr>
              <a:t>Outlook</a:t>
            </a:r>
            <a:r>
              <a:rPr lang="ru-RU" sz="1800" dirty="0">
                <a:latin typeface="+mn-lt"/>
              </a:rPr>
              <a:t>, </a:t>
            </a:r>
            <a:r>
              <a:rPr lang="en-US" sz="1800" dirty="0">
                <a:latin typeface="+mn-lt"/>
              </a:rPr>
              <a:t>Sales Force</a:t>
            </a:r>
            <a:r>
              <a:rPr lang="ru-RU" sz="1800" dirty="0">
                <a:latin typeface="+mn-lt"/>
              </a:rPr>
              <a:t> и в другие системы управления контактами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164288" y="6453336"/>
            <a:ext cx="1728192" cy="288032"/>
          </a:xfrm>
        </p:spPr>
        <p:txBody>
          <a:bodyPr/>
          <a:lstStyle/>
          <a:p>
            <a:pPr>
              <a:defRPr/>
            </a:pPr>
            <a:fld id="{3454849D-271E-47CA-BAE0-E1B882825792}" type="slidenum">
              <a:rPr lang="de-DE" smtClean="0"/>
              <a:pPr>
                <a:defRPr/>
              </a:pPr>
              <a:t>126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712938" y="1888118"/>
            <a:ext cx="2395277" cy="172576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Rectangle 14"/>
          <p:cNvSpPr/>
          <p:nvPr/>
        </p:nvSpPr>
        <p:spPr>
          <a:xfrm>
            <a:off x="3347743" y="1888118"/>
            <a:ext cx="2395277" cy="172576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Rectangle 16"/>
          <p:cNvSpPr/>
          <p:nvPr/>
        </p:nvSpPr>
        <p:spPr>
          <a:xfrm>
            <a:off x="5982548" y="1888118"/>
            <a:ext cx="2395277" cy="172576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Основные возможности</a:t>
            </a:r>
            <a:endParaRPr lang="ru-RU" dirty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164288" y="6453336"/>
            <a:ext cx="1728192" cy="288032"/>
          </a:xfrm>
        </p:spPr>
        <p:txBody>
          <a:bodyPr/>
          <a:lstStyle/>
          <a:p>
            <a:pPr>
              <a:defRPr/>
            </a:pPr>
            <a:fld id="{3454849D-271E-47CA-BAE0-E1B882825792}" type="slidenum">
              <a:rPr lang="de-DE" smtClean="0"/>
              <a:pPr>
                <a:defRPr/>
              </a:pPr>
              <a:t>127</a:t>
            </a:fld>
            <a:endParaRPr lang="de-DE"/>
          </a:p>
        </p:txBody>
      </p:sp>
      <p:sp>
        <p:nvSpPr>
          <p:cNvPr id="10" name="Rectangle 9"/>
          <p:cNvSpPr/>
          <p:nvPr/>
        </p:nvSpPr>
        <p:spPr>
          <a:xfrm>
            <a:off x="468314" y="1574344"/>
            <a:ext cx="8154136" cy="2353311"/>
          </a:xfrm>
          <a:prstGeom prst="rect">
            <a:avLst/>
          </a:pr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Rectangle 11"/>
          <p:cNvSpPr/>
          <p:nvPr/>
        </p:nvSpPr>
        <p:spPr>
          <a:xfrm>
            <a:off x="712938" y="3927656"/>
            <a:ext cx="2395277" cy="202162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15903" tIns="142240" rIns="215903" bIns="215903" numCol="1" spcCol="1270" anchor="t" anchorCtr="0">
            <a:no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  <a:buSzPct val="140000"/>
            </a:pPr>
            <a:r>
              <a:rPr lang="ru-RU" sz="2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Сканирование визиток или открытие изображения</a:t>
            </a:r>
            <a:endParaRPr lang="ru-RU" sz="2500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347743" y="3927654"/>
            <a:ext cx="2395277" cy="202162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15903" tIns="142241" rIns="215903" bIns="215903" numCol="1" spcCol="1270" anchor="t" anchorCtr="0">
            <a:noAutofit/>
          </a:bodyPr>
          <a:lstStyle/>
          <a:p>
            <a:pPr indent="-266700">
              <a:spcBef>
                <a:spcPts val="300"/>
              </a:spcBef>
              <a:spcAft>
                <a:spcPts val="300"/>
              </a:spcAft>
              <a:buSzPct val="140000"/>
            </a:pPr>
            <a:r>
              <a:rPr lang="ru-RU" sz="2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Обработка и проверка</a:t>
            </a:r>
            <a:endParaRPr lang="en-US" sz="25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982548" y="3927656"/>
            <a:ext cx="2395278" cy="202162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15903" tIns="142240" rIns="215904" bIns="215903" numCol="1" spcCol="1270" anchor="t" anchorCtr="0">
            <a:noAutofit/>
          </a:bodyPr>
          <a:lstStyle/>
          <a:p>
            <a:pPr indent="-266700">
              <a:spcBef>
                <a:spcPts val="300"/>
              </a:spcBef>
              <a:spcAft>
                <a:spcPts val="300"/>
              </a:spcAft>
              <a:buSzPct val="140000"/>
            </a:pPr>
            <a:r>
              <a:rPr lang="ru-RU" sz="2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Гибкие параметры сохранения и обмена</a:t>
            </a:r>
            <a:endParaRPr lang="en-US" sz="25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90146" name="Picture 2" descr="\\Lingvo\Abbyy\Marketing Department\Product Management Group\Publishing Service\Deposit\4664e\Scanner-6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6615" y="1957707"/>
            <a:ext cx="1400014" cy="1400014"/>
          </a:xfrm>
          <a:prstGeom prst="rect">
            <a:avLst/>
          </a:prstGeom>
          <a:noFill/>
        </p:spPr>
      </p:pic>
      <p:pic>
        <p:nvPicPr>
          <p:cNvPr id="390147" name="Picture 3" descr="\\Lingvo\Abbyy\Marketing Department\Product Management Group\Publishing Service\Deposit\4664e\Closed-6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7216" y="1888118"/>
            <a:ext cx="1555450" cy="1555450"/>
          </a:xfrm>
          <a:prstGeom prst="rect">
            <a:avLst/>
          </a:prstGeom>
          <a:noFill/>
        </p:spPr>
      </p:pic>
      <p:pic>
        <p:nvPicPr>
          <p:cNvPr id="390148" name="Picture 4" descr="\\Lingvo\Abbyy\Marketing Department\Product Management Group\Publishing Service\Deposit\4664e\Administrative_Tools-6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96925" y="1957707"/>
            <a:ext cx="1330425" cy="13304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067943" y="1556792"/>
            <a:ext cx="4464497" cy="4536504"/>
          </a:xfrm>
        </p:spPr>
        <p:txBody>
          <a:bodyPr>
            <a:noAutofit/>
          </a:bodyPr>
          <a:lstStyle/>
          <a:p>
            <a:pPr lvl="1">
              <a:lnSpc>
                <a:spcPct val="110000"/>
              </a:lnSpc>
              <a:spcAft>
                <a:spcPts val="600"/>
              </a:spcAft>
              <a:buClr>
                <a:srgbClr val="BC003F"/>
              </a:buClr>
              <a:buSzPct val="100000"/>
            </a:pPr>
            <a:r>
              <a:rPr lang="ru-RU" sz="2400" dirty="0" smtClean="0">
                <a:latin typeface="Calibri" pitchFamily="34" charset="0"/>
                <a:cs typeface="Calibri" pitchFamily="34" charset="0"/>
              </a:rPr>
              <a:t>Одновременное сканирование до </a:t>
            </a:r>
            <a:r>
              <a:rPr lang="ru-RU" sz="2400" dirty="0" smtClean="0">
                <a:solidFill>
                  <a:srgbClr val="C60C30"/>
                </a:solidFill>
                <a:latin typeface="Calibri" pitchFamily="34" charset="0"/>
                <a:cs typeface="Calibri" pitchFamily="34" charset="0"/>
              </a:rPr>
              <a:t>10</a:t>
            </a:r>
            <a:r>
              <a:rPr lang="ru-RU" sz="2400" dirty="0" smtClean="0">
                <a:latin typeface="Calibri" pitchFamily="34" charset="0"/>
                <a:cs typeface="Calibri" pitchFamily="34" charset="0"/>
              </a:rPr>
              <a:t> визиток. При этом все контакты сохраняются отдельно в соответствующие поля базы данных. </a:t>
            </a:r>
            <a:endParaRPr lang="en-US" sz="2400" dirty="0" smtClean="0">
              <a:latin typeface="Calibri" pitchFamily="34" charset="0"/>
              <a:cs typeface="Calibri" pitchFamily="34" charset="0"/>
            </a:endParaRPr>
          </a:p>
          <a:p>
            <a:pPr lvl="1">
              <a:lnSpc>
                <a:spcPct val="110000"/>
              </a:lnSpc>
              <a:spcBef>
                <a:spcPts val="2400"/>
              </a:spcBef>
              <a:buClr>
                <a:srgbClr val="BC003F"/>
              </a:buClr>
              <a:buSzPct val="100000"/>
              <a:buFont typeface="Calibri" pitchFamily="34" charset="0"/>
              <a:buChar char="•"/>
            </a:pPr>
            <a:r>
              <a:rPr lang="ru-RU" sz="2400" dirty="0" smtClean="0">
                <a:latin typeface="Calibri" pitchFamily="34" charset="0"/>
                <a:cs typeface="Calibri" pitchFamily="34" charset="0"/>
              </a:rPr>
              <a:t>Быстрая обработка с функцией </a:t>
            </a:r>
            <a:r>
              <a:rPr lang="ru-RU" sz="2400" dirty="0" err="1" smtClean="0">
                <a:latin typeface="Calibri" pitchFamily="34" charset="0"/>
                <a:cs typeface="Calibri" pitchFamily="34" charset="0"/>
              </a:rPr>
              <a:t>Quick</a:t>
            </a:r>
            <a:r>
              <a:rPr lang="ru-RU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u-RU" sz="2400" dirty="0" err="1" smtClean="0">
                <a:latin typeface="Calibri" pitchFamily="34" charset="0"/>
                <a:cs typeface="Calibri" pitchFamily="34" charset="0"/>
              </a:rPr>
              <a:t>Scan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:</a:t>
            </a:r>
            <a:r>
              <a:rPr lang="ru-RU" sz="2400" dirty="0" smtClean="0">
                <a:latin typeface="Calibri" pitchFamily="34" charset="0"/>
                <a:cs typeface="Calibri" pitchFamily="34" charset="0"/>
              </a:rPr>
              <a:t> начало сканирования новой группы визиток во время распознавания предыдущей. </a:t>
            </a:r>
          </a:p>
          <a:p>
            <a:pPr lvl="1"/>
            <a:endParaRPr lang="ru-RU" sz="2400" dirty="0" smtClean="0">
              <a:latin typeface="Calibri" pitchFamily="34" charset="0"/>
              <a:cs typeface="Calibri" pitchFamily="34" charset="0"/>
            </a:endParaRPr>
          </a:p>
          <a:p>
            <a:endParaRPr lang="ru-RU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611188" y="413792"/>
            <a:ext cx="8209284" cy="1143000"/>
          </a:xfrm>
        </p:spPr>
        <p:txBody>
          <a:bodyPr/>
          <a:lstStyle/>
          <a:p>
            <a:pPr lvl="0"/>
            <a:r>
              <a:rPr lang="ru-RU" dirty="0" smtClean="0">
                <a:latin typeface="Calibri" pitchFamily="34" charset="0"/>
                <a:cs typeface="Calibri" pitchFamily="34" charset="0"/>
              </a:rPr>
              <a:t>Сканирование и загрузка изображения </a:t>
            </a:r>
            <a:r>
              <a:rPr lang="en-US" sz="2600" dirty="0" smtClean="0"/>
              <a:t/>
            </a:r>
            <a:br>
              <a:rPr lang="en-US" sz="2600" dirty="0" smtClean="0"/>
            </a:br>
            <a:endParaRPr lang="ru-RU" sz="2500" dirty="0">
              <a:solidFill>
                <a:srgbClr val="BC003F"/>
              </a:solidFill>
            </a:endParaRPr>
          </a:p>
        </p:txBody>
      </p:sp>
      <p:pic>
        <p:nvPicPr>
          <p:cNvPr id="57346" name="Picture 2" descr="C:\Users\alebedeva\AppData\Local\Microsoft\Windows\Temporary Internet Files\Content.Outlook\JSWMT0IE\scan-english.bmp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250" y="1556792"/>
            <a:ext cx="3276015" cy="265054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57347" name="Picture 3" descr="C:\Users\alebedeva\AppData\Local\Microsoft\Windows\Temporary Internet Files\Content.Outlook\JSWMT0IE\ScanNext_Eng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8565" y="4509120"/>
            <a:ext cx="3253700" cy="108012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6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164288" y="6453336"/>
            <a:ext cx="1728192" cy="288032"/>
          </a:xfrm>
        </p:spPr>
        <p:txBody>
          <a:bodyPr/>
          <a:lstStyle/>
          <a:p>
            <a:pPr>
              <a:defRPr/>
            </a:pPr>
            <a:fld id="{3454849D-271E-47CA-BAE0-E1B882825792}" type="slidenum">
              <a:rPr lang="de-DE" smtClean="0"/>
              <a:pPr>
                <a:defRPr/>
              </a:pPr>
              <a:t>128</a:t>
            </a:fld>
            <a:endParaRPr lang="de-DE"/>
          </a:p>
        </p:txBody>
      </p:sp>
      <p:sp>
        <p:nvSpPr>
          <p:cNvPr id="7" name="TextBox 6"/>
          <p:cNvSpPr txBox="1"/>
          <p:nvPr/>
        </p:nvSpPr>
        <p:spPr>
          <a:xfrm>
            <a:off x="476250" y="5841268"/>
            <a:ext cx="3276015" cy="504056"/>
          </a:xfrm>
          <a:prstGeom prst="rect">
            <a:avLst/>
          </a:prstGeom>
        </p:spPr>
        <p:txBody>
          <a:bodyPr vert="horz" wrap="square" lIns="0" tIns="0" rIns="0" bIns="0" rtlCol="0" anchor="ctr">
            <a:normAutofit/>
          </a:bodyPr>
          <a:lstStyle/>
          <a:p>
            <a:pPr algn="ctr"/>
            <a:r>
              <a:rPr lang="ru-RU" sz="1400" i="1" dirty="0" smtClean="0">
                <a:solidFill>
                  <a:schemeClr val="bg1">
                    <a:lumMod val="50000"/>
                  </a:schemeClr>
                </a:solidFill>
              </a:rPr>
              <a:t>Интерфейс программы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msk/products/finereader/Documents/12.%20BCR/2.0/Product%20Marketing%20and%20Support/Graphics%20and%20Marketing%20Content/Screenshots/Russian/BCRMainWindow.gif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313" y="1412775"/>
            <a:ext cx="3743647" cy="368766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707014" y="1571612"/>
            <a:ext cx="4006325" cy="4525962"/>
          </a:xfrm>
        </p:spPr>
        <p:txBody>
          <a:bodyPr>
            <a:noAutofit/>
          </a:bodyPr>
          <a:lstStyle/>
          <a:p>
            <a:pPr indent="12700">
              <a:lnSpc>
                <a:spcPct val="110000"/>
              </a:lnSpc>
              <a:buSzPct val="140000"/>
              <a:buNone/>
            </a:pPr>
            <a:r>
              <a:rPr lang="ru-RU" dirty="0" smtClean="0"/>
              <a:t>Информация </a:t>
            </a:r>
            <a:r>
              <a:rPr lang="ru-RU" dirty="0"/>
              <a:t>с первой стороны </a:t>
            </a:r>
            <a:r>
              <a:rPr lang="ru-RU" dirty="0" smtClean="0"/>
              <a:t>распознается </a:t>
            </a:r>
            <a:r>
              <a:rPr lang="ru-RU" dirty="0"/>
              <a:t>и </a:t>
            </a:r>
            <a:r>
              <a:rPr lang="ru-RU" dirty="0" smtClean="0"/>
              <a:t>заносится в </a:t>
            </a:r>
            <a:r>
              <a:rPr lang="ru-RU" dirty="0"/>
              <a:t>базу данных в электронном формате, а </a:t>
            </a:r>
            <a:r>
              <a:rPr lang="ru-RU" dirty="0" smtClean="0"/>
              <a:t>вторую сторону программа сохраняет </a:t>
            </a:r>
            <a:r>
              <a:rPr lang="ru-RU" dirty="0"/>
              <a:t>в виде изображения. 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ru-RU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8313" y="368240"/>
            <a:ext cx="8469172" cy="1188552"/>
          </a:xfrm>
        </p:spPr>
        <p:txBody>
          <a:bodyPr>
            <a:normAutofit fontScale="90000"/>
          </a:bodyPr>
          <a:lstStyle/>
          <a:p>
            <a:r>
              <a:rPr lang="ru-RU" sz="4000" dirty="0" smtClean="0">
                <a:latin typeface="Calibri" pitchFamily="34" charset="0"/>
                <a:cs typeface="Calibri" pitchFamily="34" charset="0"/>
              </a:rPr>
              <a:t>Поддержка двустороннего сканирования</a:t>
            </a:r>
            <a:r>
              <a:rPr lang="ru-RU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ru-RU" dirty="0" smtClean="0">
                <a:latin typeface="Calibri" pitchFamily="34" charset="0"/>
                <a:cs typeface="Calibri" pitchFamily="34" charset="0"/>
              </a:rPr>
            </a:br>
            <a:endParaRPr lang="ru-RU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164288" y="6453336"/>
            <a:ext cx="1728192" cy="288032"/>
          </a:xfrm>
        </p:spPr>
        <p:txBody>
          <a:bodyPr/>
          <a:lstStyle/>
          <a:p>
            <a:pPr>
              <a:defRPr/>
            </a:pPr>
            <a:fld id="{3454849D-271E-47CA-BAE0-E1B882825792}" type="slidenum">
              <a:rPr lang="de-DE" smtClean="0"/>
              <a:pPr>
                <a:defRPr/>
              </a:pPr>
              <a:t>129</a:t>
            </a:fld>
            <a:endParaRPr lang="de-DE"/>
          </a:p>
        </p:txBody>
      </p:sp>
      <p:sp>
        <p:nvSpPr>
          <p:cNvPr id="15" name="Rounded Rectangle 14"/>
          <p:cNvSpPr/>
          <p:nvPr/>
        </p:nvSpPr>
        <p:spPr>
          <a:xfrm>
            <a:off x="2636785" y="4014065"/>
            <a:ext cx="1575175" cy="810090"/>
          </a:xfrm>
          <a:prstGeom prst="roundRect">
            <a:avLst/>
          </a:prstGeom>
          <a:noFill/>
          <a:ln>
            <a:solidFill>
              <a:srgbClr val="C60C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468313" y="5274205"/>
            <a:ext cx="3743647" cy="504056"/>
          </a:xfrm>
          <a:prstGeom prst="rect">
            <a:avLst/>
          </a:prstGeom>
        </p:spPr>
        <p:txBody>
          <a:bodyPr vert="horz" wrap="square" lIns="0" tIns="0" rIns="0" bIns="0" rtlCol="0" anchor="ctr">
            <a:normAutofit/>
          </a:bodyPr>
          <a:lstStyle/>
          <a:p>
            <a:pPr algn="ctr"/>
            <a:r>
              <a:rPr lang="ru-RU" sz="1400" i="1" dirty="0" smtClean="0">
                <a:solidFill>
                  <a:schemeClr val="bg1">
                    <a:lumMod val="50000"/>
                  </a:schemeClr>
                </a:solidFill>
              </a:rPr>
              <a:t>Сохранение информации с  двусторонней визитной карточки в соответствующие поля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916705" y="1908679"/>
            <a:ext cx="6988610" cy="912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6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офисных сотрудников отмечают, что работа с бумажными или электронными документами занимает 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более 50%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их рабочего времени.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378" y="377578"/>
            <a:ext cx="7560987" cy="1026197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Потребность в ПО для работы с бумажными и </a:t>
            </a:r>
            <a:r>
              <a:rPr lang="en-US" dirty="0" smtClean="0"/>
              <a:t>PDF-</a:t>
            </a:r>
            <a:r>
              <a:rPr lang="ru-RU" dirty="0" smtClean="0"/>
              <a:t>документами</a:t>
            </a:r>
            <a:endParaRPr lang="ru-RU" dirty="0"/>
          </a:p>
        </p:txBody>
      </p:sp>
      <p:sp>
        <p:nvSpPr>
          <p:cNvPr id="3" name="Oval 2"/>
          <p:cNvSpPr/>
          <p:nvPr/>
        </p:nvSpPr>
        <p:spPr>
          <a:xfrm>
            <a:off x="391745" y="2070018"/>
            <a:ext cx="1942532" cy="149139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78%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160450" y="4494146"/>
            <a:ext cx="1316396" cy="490073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390858" y="3891956"/>
            <a:ext cx="1788949" cy="1460546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D4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60%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отметили стремительный рост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60C3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PDF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документов среди рабочих файлов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569577" y="3893300"/>
            <a:ext cx="1737837" cy="1460546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D4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68%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отметили рост бумажных документов в последние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1-2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года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22569" y="6132001"/>
            <a:ext cx="7823132" cy="269294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Здесь и далее: по результатам внешнего исследования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ABBYY </a:t>
            </a:r>
            <a:r>
              <a:rPr kumimoji="0" lang="ru-RU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Россия среди офисных сотрудников, 2015 г.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923" y="3791412"/>
            <a:ext cx="1312167" cy="13121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54" y="3790068"/>
            <a:ext cx="1312167" cy="1312167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64A3CC-9215-4D44-A91D-3C56E408671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45" y="1590968"/>
            <a:ext cx="1864376" cy="101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557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770022" y="1927374"/>
            <a:ext cx="4050450" cy="4525962"/>
          </a:xfrm>
        </p:spPr>
        <p:txBody>
          <a:bodyPr>
            <a:normAutofit/>
          </a:bodyPr>
          <a:lstStyle/>
          <a:p>
            <a:pPr marL="0" indent="0">
              <a:buSzPct val="140000"/>
              <a:buNone/>
            </a:pPr>
            <a:r>
              <a:rPr lang="ru-RU" dirty="0" smtClean="0"/>
              <a:t>Поддержка </a:t>
            </a:r>
            <a:r>
              <a:rPr lang="en-US" dirty="0" smtClean="0"/>
              <a:t> </a:t>
            </a:r>
            <a:r>
              <a:rPr lang="ru-RU" dirty="0" smtClean="0"/>
              <a:t>обработки изображений визитных карточек, сделанных с помощью цифровой камеры.</a:t>
            </a:r>
          </a:p>
          <a:p>
            <a:pPr lvl="5">
              <a:buClr>
                <a:schemeClr val="tx1">
                  <a:lumMod val="65000"/>
                  <a:lumOff val="35000"/>
                </a:schemeClr>
              </a:buClr>
              <a:buNone/>
            </a:pPr>
            <a:endParaRPr lang="en-US" sz="2400" dirty="0" smtClean="0"/>
          </a:p>
          <a:p>
            <a:pPr>
              <a:buNone/>
            </a:pPr>
            <a:endParaRPr lang="ru-RU" sz="2800" dirty="0"/>
          </a:p>
        </p:txBody>
      </p:sp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611188" y="341784"/>
            <a:ext cx="8209284" cy="1143000"/>
          </a:xfrm>
        </p:spPr>
        <p:txBody>
          <a:bodyPr/>
          <a:lstStyle/>
          <a:p>
            <a:pPr lvl="0"/>
            <a:r>
              <a:rPr lang="ru-RU" dirty="0" smtClean="0"/>
              <a:t>Входные форматы</a:t>
            </a:r>
            <a:endParaRPr lang="ru-RU" dirty="0">
              <a:solidFill>
                <a:srgbClr val="BC003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164288" y="6453336"/>
            <a:ext cx="1728192" cy="288032"/>
          </a:xfrm>
        </p:spPr>
        <p:txBody>
          <a:bodyPr/>
          <a:lstStyle/>
          <a:p>
            <a:pPr>
              <a:defRPr/>
            </a:pPr>
            <a:fld id="{3454849D-271E-47CA-BAE0-E1B882825792}" type="slidenum">
              <a:rPr lang="de-DE" smtClean="0"/>
              <a:pPr>
                <a:defRPr/>
              </a:pPr>
              <a:t>130</a:t>
            </a:fld>
            <a:endParaRPr lang="de-DE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3460645"/>
              </p:ext>
            </p:extLst>
          </p:nvPr>
        </p:nvGraphicFramePr>
        <p:xfrm>
          <a:off x="476250" y="1927374"/>
          <a:ext cx="3510390" cy="26894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51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551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5706">
                <a:tc gridSpan="2">
                  <a:txBody>
                    <a:bodyPr/>
                    <a:lstStyle/>
                    <a:p>
                      <a:pPr algn="ctr"/>
                      <a:r>
                        <a:rPr lang="ru-RU" sz="2800" b="0" dirty="0" smtClean="0"/>
                        <a:t>Входные</a:t>
                      </a:r>
                      <a:r>
                        <a:rPr lang="ru-RU" sz="2800" b="0" baseline="0" dirty="0" smtClean="0"/>
                        <a:t> форматы</a:t>
                      </a:r>
                      <a:endParaRPr lang="ru-RU" sz="2800" b="0" dirty="0"/>
                    </a:p>
                  </a:txBody>
                  <a:tcPr marL="64542" marR="64542" marT="32271" marB="32271">
                    <a:solidFill>
                      <a:srgbClr val="C60C3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49559">
                <a:tc>
                  <a:txBody>
                    <a:bodyPr/>
                    <a:lstStyle/>
                    <a:p>
                      <a:pPr marL="82550" lvl="5" indent="0" algn="ctr">
                        <a:buClr>
                          <a:schemeClr val="tx1">
                            <a:lumMod val="65000"/>
                            <a:lumOff val="35000"/>
                          </a:schemeClr>
                        </a:buClr>
                        <a:buFont typeface="Arial" pitchFamily="34" charset="0"/>
                        <a:buNone/>
                      </a:pPr>
                      <a:r>
                        <a:rPr lang="en-US" sz="28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Bitmap </a:t>
                      </a:r>
                    </a:p>
                    <a:p>
                      <a:pPr marL="82550" lvl="5" indent="0" algn="ctr">
                        <a:buClr>
                          <a:schemeClr val="tx1">
                            <a:lumMod val="65000"/>
                            <a:lumOff val="35000"/>
                          </a:schemeClr>
                        </a:buClr>
                        <a:buFont typeface="Arial" pitchFamily="34" charset="0"/>
                        <a:buNone/>
                      </a:pPr>
                      <a:r>
                        <a:rPr lang="en-US" sz="28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GIF</a:t>
                      </a:r>
                    </a:p>
                    <a:p>
                      <a:pPr marL="82550" lvl="5" indent="0" algn="ctr">
                        <a:buClr>
                          <a:schemeClr val="tx1">
                            <a:lumMod val="65000"/>
                            <a:lumOff val="35000"/>
                          </a:schemeClr>
                        </a:buClr>
                        <a:buFont typeface="Arial" pitchFamily="34" charset="0"/>
                        <a:buNone/>
                      </a:pPr>
                      <a:r>
                        <a:rPr lang="en-US" sz="28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JPEG</a:t>
                      </a:r>
                    </a:p>
                    <a:p>
                      <a:pPr marL="82550" lvl="5" indent="0" algn="ctr">
                        <a:buClr>
                          <a:schemeClr val="tx1">
                            <a:lumMod val="65000"/>
                            <a:lumOff val="35000"/>
                          </a:schemeClr>
                        </a:buClr>
                        <a:buFont typeface="Arial" pitchFamily="34" charset="0"/>
                        <a:buNone/>
                      </a:pPr>
                      <a:r>
                        <a:rPr lang="en-US" sz="28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JPEG 2000</a:t>
                      </a:r>
                    </a:p>
                  </a:txBody>
                  <a:tcPr marL="64542" marR="64542" marT="32271" marB="32271"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2550" lvl="5" indent="0" algn="ctr">
                        <a:buClr>
                          <a:schemeClr val="tx1">
                            <a:lumMod val="65000"/>
                            <a:lumOff val="35000"/>
                          </a:schemeClr>
                        </a:buClr>
                        <a:buFont typeface="Arial" pitchFamily="34" charset="0"/>
                        <a:buNone/>
                      </a:pPr>
                      <a:r>
                        <a:rPr lang="en-US" sz="28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PCX</a:t>
                      </a:r>
                    </a:p>
                    <a:p>
                      <a:pPr marL="82550" lvl="5" indent="0" algn="ctr">
                        <a:buClr>
                          <a:schemeClr val="tx1">
                            <a:lumMod val="65000"/>
                            <a:lumOff val="35000"/>
                          </a:schemeClr>
                        </a:buClr>
                        <a:buFont typeface="Arial" pitchFamily="34" charset="0"/>
                        <a:buNone/>
                      </a:pPr>
                      <a:r>
                        <a:rPr lang="en-US" sz="28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PNG</a:t>
                      </a:r>
                    </a:p>
                    <a:p>
                      <a:pPr marL="82550" lvl="5" indent="0" algn="ctr">
                        <a:buClr>
                          <a:schemeClr val="tx1">
                            <a:lumMod val="65000"/>
                            <a:lumOff val="35000"/>
                          </a:schemeClr>
                        </a:buClr>
                        <a:buFont typeface="Arial" pitchFamily="34" charset="0"/>
                        <a:buNone/>
                      </a:pPr>
                      <a:r>
                        <a:rPr lang="en-US" sz="28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TIFF</a:t>
                      </a:r>
                      <a:endParaRPr lang="ru-RU" sz="28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  <a:p>
                      <a:pPr marL="82550" marR="0" lvl="5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>
                            <a:lumMod val="65000"/>
                            <a:lumOff val="35000"/>
                          </a:schemeClr>
                        </a:buClr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28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PDF</a:t>
                      </a:r>
                    </a:p>
                    <a:p>
                      <a:pPr marL="82550" lvl="5" indent="0" algn="ctr">
                        <a:buClr>
                          <a:schemeClr val="tx1">
                            <a:lumMod val="65000"/>
                            <a:lumOff val="35000"/>
                          </a:schemeClr>
                        </a:buClr>
                        <a:buFont typeface="Arial" pitchFamily="34" charset="0"/>
                        <a:buNone/>
                      </a:pPr>
                      <a:endParaRPr lang="ru-RU" sz="28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64542" marR="64542" marT="32271" marB="32271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68313" y="1358770"/>
            <a:ext cx="8387903" cy="1350150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ru-RU" sz="2200" dirty="0" smtClean="0">
                <a:latin typeface="Calibri" pitchFamily="34" charset="0"/>
                <a:cs typeface="Calibri" pitchFamily="34" charset="0"/>
              </a:rPr>
              <a:t>Благодаря технологии определения типа информации и отнесения ее к соответствующим полям (</a:t>
            </a:r>
            <a:r>
              <a:rPr lang="ru-RU" sz="2200" dirty="0" err="1" smtClean="0">
                <a:latin typeface="Calibri" pitchFamily="34" charset="0"/>
                <a:cs typeface="Calibri" pitchFamily="34" charset="0"/>
              </a:rPr>
              <a:t>Intelligent</a:t>
            </a:r>
            <a:r>
              <a:rPr lang="ru-RU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dirty="0" smtClean="0">
                <a:latin typeface="Calibri" pitchFamily="34" charset="0"/>
                <a:cs typeface="Calibri" pitchFamily="34" charset="0"/>
              </a:rPr>
              <a:t>D</a:t>
            </a:r>
            <a:r>
              <a:rPr lang="ru-RU" sz="2200" dirty="0" err="1" smtClean="0">
                <a:latin typeface="Calibri" pitchFamily="34" charset="0"/>
                <a:cs typeface="Calibri" pitchFamily="34" charset="0"/>
              </a:rPr>
              <a:t>ata</a:t>
            </a:r>
            <a:r>
              <a:rPr lang="ru-RU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dirty="0" smtClean="0">
                <a:latin typeface="Calibri" pitchFamily="34" charset="0"/>
                <a:cs typeface="Calibri" pitchFamily="34" charset="0"/>
              </a:rPr>
              <a:t>C</a:t>
            </a:r>
            <a:r>
              <a:rPr lang="ru-RU" sz="2200" dirty="0" err="1" smtClean="0">
                <a:latin typeface="Calibri" pitchFamily="34" charset="0"/>
                <a:cs typeface="Calibri" pitchFamily="34" charset="0"/>
              </a:rPr>
              <a:t>apture</a:t>
            </a:r>
            <a:r>
              <a:rPr lang="ru-RU" sz="2200" dirty="0" smtClean="0">
                <a:latin typeface="Calibri" pitchFamily="34" charset="0"/>
                <a:cs typeface="Calibri" pitchFamily="34" charset="0"/>
              </a:rPr>
              <a:t>) программа точно определяет информацию в соответствии с его типом и отправляет его в соответствующие поля в базе данных</a:t>
            </a:r>
            <a:r>
              <a:rPr lang="en-US" sz="2200" dirty="0">
                <a:latin typeface="Calibri" pitchFamily="34" charset="0"/>
                <a:cs typeface="Calibri" pitchFamily="34" charset="0"/>
              </a:rPr>
              <a:t>.</a:t>
            </a:r>
            <a:endParaRPr lang="ru-RU" sz="2200" dirty="0" smtClean="0">
              <a:latin typeface="Calibri" pitchFamily="34" charset="0"/>
              <a:cs typeface="Calibri" pitchFamily="34" charset="0"/>
            </a:endParaRPr>
          </a:p>
          <a:p>
            <a:endParaRPr lang="en-US" sz="18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Calibri" pitchFamily="34" charset="0"/>
                <a:cs typeface="Calibri" pitchFamily="34" charset="0"/>
              </a:rPr>
              <a:t>Обработка и проверка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en-US" dirty="0" smtClean="0">
                <a:latin typeface="Calibri" pitchFamily="34" charset="0"/>
                <a:cs typeface="Calibri" pitchFamily="34" charset="0"/>
              </a:rPr>
            </a:br>
            <a:endParaRPr lang="ru-RU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Content Placeholder 1"/>
          <p:cNvSpPr txBox="1">
            <a:spLocks/>
          </p:cNvSpPr>
          <p:nvPr/>
        </p:nvSpPr>
        <p:spPr bwMode="auto">
          <a:xfrm>
            <a:off x="3851549" y="2636912"/>
            <a:ext cx="1944587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90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C00000"/>
              </a:buClr>
              <a:buSzPct val="100000"/>
              <a:buFont typeface="Calibri" pitchFamily="34" charset="0"/>
              <a:buChar char="•"/>
              <a:tabLst/>
              <a:defRPr/>
            </a:pPr>
            <a:r>
              <a:rPr kumimoji="0" lang="ru-RU" sz="200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Имя</a:t>
            </a:r>
          </a:p>
          <a:p>
            <a:pPr marL="504000" marR="0" lvl="1" indent="-2520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SzPct val="100000"/>
              <a:buFont typeface="Arial" pitchFamily="34" charset="0"/>
              <a:buChar char="•"/>
              <a:tabLst/>
              <a:defRPr/>
            </a:pPr>
            <a:r>
              <a:rPr lang="ru-RU" kern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Обращение</a:t>
            </a:r>
            <a:endParaRPr kumimoji="0" lang="ru-RU" u="none" strike="noStrike" kern="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</a:endParaRPr>
          </a:p>
          <a:p>
            <a:pPr marL="504000" marR="0" lvl="1" indent="-2520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SzPct val="100000"/>
              <a:buFont typeface="Arial" pitchFamily="34" charset="0"/>
              <a:buChar char="•"/>
              <a:tabLst/>
              <a:defRPr/>
            </a:pPr>
            <a:r>
              <a:rPr kumimoji="0" lang="ru-RU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</a:rPr>
              <a:t>Имя</a:t>
            </a:r>
          </a:p>
          <a:p>
            <a:pPr marL="504000" marR="0" lvl="1" indent="-2520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SzPct val="100000"/>
              <a:buFont typeface="Arial" pitchFamily="34" charset="0"/>
              <a:buChar char="•"/>
              <a:tabLst/>
              <a:defRPr/>
            </a:pPr>
            <a:r>
              <a:rPr kumimoji="0" lang="ru-RU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</a:rPr>
              <a:t>Отчество</a:t>
            </a:r>
          </a:p>
          <a:p>
            <a:pPr marL="504000" marR="0" lvl="1" indent="-2520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SzPct val="100000"/>
              <a:buFont typeface="Arial" pitchFamily="34" charset="0"/>
              <a:buChar char="•"/>
              <a:tabLst/>
              <a:defRPr/>
            </a:pPr>
            <a:r>
              <a:rPr kumimoji="0" lang="ru-RU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</a:rPr>
              <a:t>Фамилия</a:t>
            </a:r>
          </a:p>
          <a:p>
            <a:pPr marL="504000" marR="0" lvl="1" indent="-2520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bg1">
                  <a:lumMod val="50000"/>
                </a:schemeClr>
              </a:buClr>
              <a:buSzPct val="100000"/>
              <a:buFont typeface="Arial" pitchFamily="34" charset="0"/>
              <a:buChar char="•"/>
              <a:tabLst/>
              <a:defRPr/>
            </a:pPr>
            <a:r>
              <a:rPr kumimoji="0" lang="ru-RU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</a:rPr>
              <a:t>Суффикс</a:t>
            </a:r>
          </a:p>
          <a:p>
            <a:pPr marL="90900" indent="-342900" eaLnBrk="0" fontAlgn="base" hangingPunct="0">
              <a:spcAft>
                <a:spcPct val="0"/>
              </a:spcAft>
              <a:buClr>
                <a:srgbClr val="C00000"/>
              </a:buClr>
              <a:buSzPct val="100000"/>
              <a:buFont typeface="Calibri" pitchFamily="34" charset="0"/>
              <a:buChar char="•"/>
              <a:defRPr/>
            </a:pPr>
            <a:r>
              <a:rPr lang="ru-RU" sz="2000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Компания</a:t>
            </a:r>
          </a:p>
          <a:p>
            <a:pPr marL="504000" lvl="1" indent="-25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SzPct val="100000"/>
              <a:buFont typeface="Arial" pitchFamily="34" charset="0"/>
              <a:buChar char="•"/>
              <a:defRPr/>
            </a:pPr>
            <a:r>
              <a:rPr lang="ru-RU" kern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Компания</a:t>
            </a:r>
          </a:p>
          <a:p>
            <a:pPr marL="504000" lvl="1" indent="-25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SzPct val="100000"/>
              <a:buFont typeface="Arial" pitchFamily="34" charset="0"/>
              <a:buChar char="•"/>
              <a:defRPr/>
            </a:pPr>
            <a:r>
              <a:rPr lang="ru-RU" kern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Должность</a:t>
            </a:r>
          </a:p>
          <a:p>
            <a:pPr marL="504000" lvl="1" indent="-25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SzPct val="100000"/>
              <a:buFont typeface="Arial" pitchFamily="34" charset="0"/>
              <a:buChar char="•"/>
              <a:defRPr/>
            </a:pPr>
            <a:r>
              <a:rPr lang="ru-RU" kern="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Веб</a:t>
            </a:r>
            <a:r>
              <a:rPr lang="ru-RU" kern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сайт</a:t>
            </a:r>
          </a:p>
        </p:txBody>
      </p:sp>
      <p:sp>
        <p:nvSpPr>
          <p:cNvPr id="6" name="Content Placeholder 1"/>
          <p:cNvSpPr txBox="1">
            <a:spLocks/>
          </p:cNvSpPr>
          <p:nvPr/>
        </p:nvSpPr>
        <p:spPr bwMode="auto">
          <a:xfrm>
            <a:off x="6084168" y="2636912"/>
            <a:ext cx="2520280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90900" indent="-342900" eaLnBrk="0" fontAlgn="base" hangingPunct="0">
              <a:spcAft>
                <a:spcPct val="0"/>
              </a:spcAft>
              <a:buClr>
                <a:srgbClr val="C00000"/>
              </a:buClr>
              <a:buSzPct val="100000"/>
              <a:buFont typeface="Calibri" pitchFamily="34" charset="0"/>
              <a:buChar char="•"/>
              <a:defRPr/>
            </a:pPr>
            <a:r>
              <a:rPr lang="ru-RU" sz="2000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Адрес</a:t>
            </a:r>
            <a:endParaRPr lang="en-US" sz="2000" kern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504000" lvl="1" indent="-2520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bg1">
                  <a:lumMod val="50000"/>
                </a:schemeClr>
              </a:buClr>
              <a:buSzPct val="100000"/>
              <a:buFont typeface="Arial" pitchFamily="34" charset="0"/>
              <a:buChar char="•"/>
              <a:defRPr/>
            </a:pPr>
            <a:r>
              <a:rPr lang="ru-RU" kern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Рабочий</a:t>
            </a:r>
            <a:r>
              <a:rPr lang="en-US" kern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*</a:t>
            </a:r>
            <a:endParaRPr lang="ru-RU" kern="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90900" indent="-342900" eaLnBrk="0" fontAlgn="base" hangingPunct="0">
              <a:spcAft>
                <a:spcPct val="0"/>
              </a:spcAft>
              <a:buClr>
                <a:srgbClr val="C00000"/>
              </a:buClr>
              <a:buSzPct val="100000"/>
              <a:buFont typeface="Calibri" pitchFamily="34" charset="0"/>
              <a:buChar char="•"/>
              <a:defRPr/>
            </a:pPr>
            <a:r>
              <a:rPr lang="ru-RU" sz="2000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Интернет</a:t>
            </a:r>
          </a:p>
          <a:p>
            <a:pPr marL="504000" marR="0" lvl="1" indent="-252000" eaLnBrk="0" fontAlgn="base" hangingPunct="0">
              <a:lnSpc>
                <a:spcPct val="100000"/>
              </a:lnSpc>
              <a:spcBef>
                <a:spcPct val="20000"/>
              </a:spcBef>
              <a:buClr>
                <a:schemeClr val="bg1">
                  <a:lumMod val="50000"/>
                </a:schemeClr>
              </a:buClr>
              <a:buSzPct val="100000"/>
              <a:buFont typeface="Arial" pitchFamily="34" charset="0"/>
              <a:buChar char="•"/>
              <a:tabLst/>
              <a:defRPr/>
            </a:pPr>
            <a:r>
              <a:rPr lang="en-US" kern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E-mail 1</a:t>
            </a:r>
            <a:endParaRPr lang="ru-RU" kern="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504000" lvl="1" indent="-2520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bg1">
                  <a:lumMod val="50000"/>
                </a:schemeClr>
              </a:buClr>
              <a:buSzPct val="100000"/>
              <a:buFont typeface="Arial" pitchFamily="34" charset="0"/>
              <a:buChar char="•"/>
              <a:defRPr/>
            </a:pPr>
            <a:r>
              <a:rPr lang="en-US" kern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E-mail 2</a:t>
            </a:r>
            <a:endParaRPr lang="ru-RU" kern="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90900" indent="-342900" eaLnBrk="0" fontAlgn="base" hangingPunct="0">
              <a:spcAft>
                <a:spcPct val="0"/>
              </a:spcAft>
              <a:buClr>
                <a:srgbClr val="C00000"/>
              </a:buClr>
              <a:buSzPct val="100000"/>
              <a:buFont typeface="Calibri" pitchFamily="34" charset="0"/>
              <a:buChar char="•"/>
              <a:defRPr/>
            </a:pPr>
            <a:r>
              <a:rPr lang="ru-RU" sz="2000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Телефон</a:t>
            </a:r>
          </a:p>
          <a:p>
            <a:pPr marL="504000" lvl="1" indent="-25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SzPct val="100000"/>
              <a:buFont typeface="Arial" pitchFamily="34" charset="0"/>
              <a:buChar char="•"/>
              <a:defRPr/>
            </a:pPr>
            <a:r>
              <a:rPr lang="ru-RU" kern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Р</a:t>
            </a:r>
            <a:r>
              <a:rPr lang="ru-RU" kern="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абочий</a:t>
            </a:r>
            <a:endParaRPr lang="ru-RU" kern="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504000" lvl="1" indent="-25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SzPct val="100000"/>
              <a:buFont typeface="Arial" pitchFamily="34" charset="0"/>
              <a:buChar char="•"/>
              <a:defRPr/>
            </a:pPr>
            <a:r>
              <a:rPr lang="ru-RU" kern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Компания</a:t>
            </a:r>
            <a:r>
              <a:rPr lang="en-US" kern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          </a:t>
            </a:r>
          </a:p>
          <a:p>
            <a:pPr marL="504000" lvl="1" indent="-25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SzPct val="100000"/>
              <a:buFont typeface="Arial" pitchFamily="34" charset="0"/>
              <a:buChar char="•"/>
              <a:defRPr/>
            </a:pPr>
            <a:r>
              <a:rPr lang="ru-RU" kern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Факс</a:t>
            </a:r>
          </a:p>
          <a:p>
            <a:pPr marL="504000" lvl="1" indent="-25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SzPct val="100000"/>
              <a:buFont typeface="Arial" pitchFamily="34" charset="0"/>
              <a:buChar char="•"/>
              <a:defRPr/>
            </a:pPr>
            <a:r>
              <a:rPr lang="en-US" kern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</a:t>
            </a:r>
            <a:r>
              <a:rPr lang="ru-RU" kern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обильный тел.</a:t>
            </a:r>
            <a:endParaRPr lang="en-US" kern="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504000" marR="0" lvl="1" indent="-2520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buFont typeface="Wingdings" pitchFamily="2" charset="2"/>
              <a:buChar char="l"/>
              <a:tabLst/>
              <a:defRPr/>
            </a:pPr>
            <a:endParaRPr kumimoji="0" lang="ru-RU" b="0" i="0" u="none" strike="noStrike" kern="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</a:endParaRPr>
          </a:p>
          <a:p>
            <a:pPr marL="0" marR="0" lvl="0" indent="-2520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C60C30"/>
              </a:buClr>
              <a:buSzPct val="70000"/>
              <a:tabLst/>
              <a:defRPr/>
            </a:pPr>
            <a:endParaRPr kumimoji="0" lang="ru-RU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7409" name="Picture 1" descr="C:\Users\alebedeva\AppData\Local\Microsoft\Windows\Temporary Internet Files\Content.IE5\TX1WRY80\English_edit2[1].tif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3140968"/>
            <a:ext cx="2592288" cy="13681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524533" y="6037765"/>
            <a:ext cx="7575859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lvl="1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105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* </a:t>
            </a:r>
            <a:r>
              <a:rPr lang="ru-RU" sz="1050" i="1" dirty="0" smtClean="0"/>
              <a:t>По умолчанию, опции</a:t>
            </a:r>
            <a:r>
              <a:rPr lang="en-US" sz="1050" i="1" dirty="0" smtClean="0"/>
              <a:t>: </a:t>
            </a:r>
            <a:r>
              <a:rPr lang="ru-RU" sz="1050" i="1" dirty="0" smtClean="0"/>
              <a:t>Рабочий</a:t>
            </a:r>
            <a:r>
              <a:rPr lang="en-US" sz="1050" i="1" dirty="0" smtClean="0"/>
              <a:t>, </a:t>
            </a:r>
            <a:r>
              <a:rPr lang="ru-RU" sz="1050" i="1" dirty="0" smtClean="0"/>
              <a:t>Домашний</a:t>
            </a:r>
            <a:r>
              <a:rPr lang="en-US" sz="1050" i="1" dirty="0" smtClean="0"/>
              <a:t>,</a:t>
            </a:r>
            <a:r>
              <a:rPr lang="ru-RU" sz="1050" i="1" dirty="0" smtClean="0"/>
              <a:t> Другие</a:t>
            </a:r>
            <a:endParaRPr kumimoji="0" lang="en-US" sz="105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164288" y="6453336"/>
            <a:ext cx="1728192" cy="288032"/>
          </a:xfrm>
        </p:spPr>
        <p:txBody>
          <a:bodyPr/>
          <a:lstStyle/>
          <a:p>
            <a:pPr>
              <a:defRPr/>
            </a:pPr>
            <a:fld id="{3454849D-271E-47CA-BAE0-E1B882825792}" type="slidenum">
              <a:rPr lang="de-DE" smtClean="0"/>
              <a:pPr>
                <a:defRPr/>
              </a:pPr>
              <a:t>131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250" y="3531387"/>
            <a:ext cx="8264477" cy="2585535"/>
          </a:xfrm>
          <a:prstGeom prst="rect">
            <a:avLst/>
          </a:prstGeom>
          <a:ln>
            <a:solidFill>
              <a:schemeClr val="bg1">
                <a:lumMod val="50000"/>
                <a:alpha val="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Calibri" pitchFamily="34" charset="0"/>
                <a:cs typeface="Calibri" pitchFamily="34" charset="0"/>
              </a:rPr>
              <a:t>Обработка и проверка </a:t>
            </a:r>
            <a:r>
              <a:rPr lang="en-US" dirty="0" smtClean="0"/>
              <a:t/>
            </a:r>
            <a:br>
              <a:rPr lang="en-US" dirty="0" smtClean="0"/>
            </a:br>
            <a:endParaRPr lang="ru-RU" dirty="0"/>
          </a:p>
        </p:txBody>
      </p:sp>
      <p:sp>
        <p:nvSpPr>
          <p:cNvPr id="4" name="Content Placeholder 1"/>
          <p:cNvSpPr txBox="1">
            <a:spLocks/>
          </p:cNvSpPr>
          <p:nvPr/>
        </p:nvSpPr>
        <p:spPr bwMode="auto">
          <a:xfrm>
            <a:off x="476250" y="1628800"/>
            <a:ext cx="8200206" cy="1530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indent="-252000" eaLnBrk="0" fontAlgn="base" hangingPunct="0">
              <a:spcBef>
                <a:spcPts val="1200"/>
              </a:spcBef>
              <a:spcAft>
                <a:spcPts val="1000"/>
              </a:spcAft>
              <a:buClr>
                <a:srgbClr val="C60C30"/>
              </a:buClr>
              <a:buSzPct val="100000"/>
              <a:defRPr/>
            </a:pP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Поле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2400" dirty="0" smtClean="0">
                <a:solidFill>
                  <a:srgbClr val="C60C30"/>
                </a:solidFill>
              </a:rPr>
              <a:t>«Заметки»</a:t>
            </a:r>
            <a:endParaRPr kumimoji="0" lang="en-US" sz="2400" i="0" u="none" strike="noStrike" kern="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 ABBYY Business Card Reader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2.0 информация не потеряется. Даже если на визитке указаны нестандартные данные, например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ICQ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программа все равно распознает их и сохранит в поле «Заметки». 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164288" y="6453336"/>
            <a:ext cx="1728192" cy="288032"/>
          </a:xfrm>
        </p:spPr>
        <p:txBody>
          <a:bodyPr/>
          <a:lstStyle/>
          <a:p>
            <a:pPr>
              <a:defRPr/>
            </a:pPr>
            <a:fld id="{3454849D-271E-47CA-BAE0-E1B882825792}" type="slidenum">
              <a:rPr lang="de-DE" smtClean="0"/>
              <a:pPr>
                <a:defRPr/>
              </a:pPr>
              <a:t>132</a:t>
            </a:fld>
            <a:endParaRPr lang="de-DE"/>
          </a:p>
        </p:txBody>
      </p:sp>
      <p:sp>
        <p:nvSpPr>
          <p:cNvPr id="9" name="Rounded Rectangle 8"/>
          <p:cNvSpPr/>
          <p:nvPr/>
        </p:nvSpPr>
        <p:spPr>
          <a:xfrm>
            <a:off x="4526995" y="4464115"/>
            <a:ext cx="4149461" cy="1652807"/>
          </a:xfrm>
          <a:prstGeom prst="roundRect">
            <a:avLst/>
          </a:prstGeom>
          <a:noFill/>
          <a:ln>
            <a:solidFill>
              <a:srgbClr val="C60C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186735" y="6237312"/>
            <a:ext cx="3743647" cy="504056"/>
          </a:xfrm>
          <a:prstGeom prst="rect">
            <a:avLst/>
          </a:prstGeom>
        </p:spPr>
        <p:txBody>
          <a:bodyPr vert="horz" wrap="square" lIns="0" tIns="0" rIns="0" bIns="0" rtlCol="0" anchor="ctr">
            <a:normAutofit/>
          </a:bodyPr>
          <a:lstStyle/>
          <a:p>
            <a:pPr algn="ctr"/>
            <a:r>
              <a:rPr lang="ru-RU" sz="1400" i="1" dirty="0" smtClean="0">
                <a:solidFill>
                  <a:schemeClr val="bg1">
                    <a:lumMod val="50000"/>
                  </a:schemeClr>
                </a:solidFill>
              </a:rPr>
              <a:t>Поле «Заметки»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Эффективные инструменты проверки данных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07505" y="2912728"/>
            <a:ext cx="201622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Просмотр всех визитный карточек, которые обрабатываются в текущей сессии</a:t>
            </a:r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60232" y="2206290"/>
            <a:ext cx="223224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Просмотр оригинального изображения визитки</a:t>
            </a:r>
          </a:p>
          <a:p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79233" y="3848833"/>
            <a:ext cx="241175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Просмотр результатов распознавания.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Неточно распознанные символы обозначаются красным цветом.</a:t>
            </a:r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Right Brace 8"/>
          <p:cNvSpPr/>
          <p:nvPr/>
        </p:nvSpPr>
        <p:spPr>
          <a:xfrm>
            <a:off x="6300192" y="3848833"/>
            <a:ext cx="243027" cy="1512167"/>
          </a:xfrm>
          <a:prstGeom prst="rightBrace">
            <a:avLst>
              <a:gd name="adj1" fmla="val 47526"/>
              <a:gd name="adj2" fmla="val 50000"/>
            </a:avLst>
          </a:prstGeom>
          <a:ln>
            <a:solidFill>
              <a:srgbClr val="C60C3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Left Brace 9"/>
          <p:cNvSpPr/>
          <p:nvPr/>
        </p:nvSpPr>
        <p:spPr>
          <a:xfrm>
            <a:off x="2123729" y="2840720"/>
            <a:ext cx="216024" cy="2520280"/>
          </a:xfrm>
          <a:prstGeom prst="leftBrace">
            <a:avLst>
              <a:gd name="adj1" fmla="val 43607"/>
              <a:gd name="adj2" fmla="val 50000"/>
            </a:avLst>
          </a:prstGeom>
          <a:ln>
            <a:solidFill>
              <a:srgbClr val="C60C3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Right Brace 10"/>
          <p:cNvSpPr/>
          <p:nvPr/>
        </p:nvSpPr>
        <p:spPr>
          <a:xfrm>
            <a:off x="6300192" y="2984736"/>
            <a:ext cx="279031" cy="801089"/>
          </a:xfrm>
          <a:prstGeom prst="rightBrace">
            <a:avLst>
              <a:gd name="adj1" fmla="val 45883"/>
              <a:gd name="adj2" fmla="val 50000"/>
            </a:avLst>
          </a:prstGeom>
          <a:ln>
            <a:solidFill>
              <a:srgbClr val="C60C3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314" name="Picture 2" descr="http://msk/products/finereader/Documents/12.%20BCR/2.0/Product%20Marketing%20and%20Support/Graphics%20and%20Marketing%20Content/Screenshots/Russian/BCRMainWindow.gi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56765" y="1955854"/>
            <a:ext cx="3843427" cy="378595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2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164288" y="6453336"/>
            <a:ext cx="1728192" cy="288032"/>
          </a:xfrm>
        </p:spPr>
        <p:txBody>
          <a:bodyPr/>
          <a:lstStyle/>
          <a:p>
            <a:pPr>
              <a:defRPr/>
            </a:pPr>
            <a:fld id="{3454849D-271E-47CA-BAE0-E1B882825792}" type="slidenum">
              <a:rPr lang="de-DE" smtClean="0"/>
              <a:pPr>
                <a:defRPr/>
              </a:pPr>
              <a:t>133</a:t>
            </a:fld>
            <a:endParaRPr lang="de-DE"/>
          </a:p>
        </p:txBody>
      </p:sp>
      <p:sp>
        <p:nvSpPr>
          <p:cNvPr id="13" name="TextBox 12"/>
          <p:cNvSpPr txBox="1"/>
          <p:nvPr/>
        </p:nvSpPr>
        <p:spPr>
          <a:xfrm>
            <a:off x="2556545" y="5949280"/>
            <a:ext cx="3743647" cy="315035"/>
          </a:xfrm>
          <a:prstGeom prst="rect">
            <a:avLst/>
          </a:prstGeom>
        </p:spPr>
        <p:txBody>
          <a:bodyPr vert="horz" wrap="square" lIns="0" tIns="0" rIns="0" bIns="0" rtlCol="0" anchor="ctr">
            <a:normAutofit/>
          </a:bodyPr>
          <a:lstStyle/>
          <a:p>
            <a:pPr algn="ctr"/>
            <a:r>
              <a:rPr lang="ru-RU" sz="1400" i="1" dirty="0" smtClean="0">
                <a:solidFill>
                  <a:schemeClr val="bg1">
                    <a:lumMod val="50000"/>
                  </a:schemeClr>
                </a:solidFill>
              </a:rPr>
              <a:t>Инструменты проверки данных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Сохранение напрямую в </a:t>
            </a:r>
            <a:br>
              <a:rPr lang="ru-RU" dirty="0" smtClean="0"/>
            </a:br>
            <a:r>
              <a:rPr lang="en-US" dirty="0" smtClean="0"/>
              <a:t>Microsoft® Outlook®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86934" y="1808820"/>
            <a:ext cx="4977553" cy="4275475"/>
          </a:xfrm>
        </p:spPr>
        <p:txBody>
          <a:bodyPr>
            <a:noAutofit/>
          </a:bodyPr>
          <a:lstStyle/>
          <a:p>
            <a:pPr lvl="0">
              <a:buSzPct val="100000"/>
              <a:buFont typeface="Calibri" pitchFamily="34" charset="0"/>
              <a:buChar char="•"/>
            </a:pPr>
            <a:r>
              <a:rPr lang="ru-RU" dirty="0">
                <a:latin typeface="+mn-lt"/>
              </a:rPr>
              <a:t>Сохранение контактов напрямую в </a:t>
            </a:r>
            <a:r>
              <a:rPr lang="en-US" dirty="0">
                <a:latin typeface="+mn-lt"/>
              </a:rPr>
              <a:t>Microsoft Outlook</a:t>
            </a:r>
            <a:r>
              <a:rPr lang="ru-RU" dirty="0">
                <a:latin typeface="+mn-lt"/>
              </a:rPr>
              <a:t> прямо из </a:t>
            </a:r>
            <a:endParaRPr lang="ru-RU" dirty="0" smtClean="0">
              <a:latin typeface="+mn-lt"/>
            </a:endParaRPr>
          </a:p>
          <a:p>
            <a:pPr lvl="0" indent="12700">
              <a:spcBef>
                <a:spcPts val="0"/>
              </a:spcBef>
              <a:buSzPct val="100000"/>
              <a:buNone/>
            </a:pPr>
            <a:r>
              <a:rPr lang="en-US" dirty="0" smtClean="0">
                <a:latin typeface="+mn-lt"/>
              </a:rPr>
              <a:t>ABBYY </a:t>
            </a:r>
            <a:r>
              <a:rPr lang="en-US" dirty="0">
                <a:latin typeface="+mn-lt"/>
              </a:rPr>
              <a:t>Business Card Reader</a:t>
            </a:r>
            <a:r>
              <a:rPr lang="ru-RU" dirty="0">
                <a:latin typeface="+mn-lt"/>
              </a:rPr>
              <a:t> </a:t>
            </a:r>
            <a:r>
              <a:rPr lang="ru-RU" dirty="0" smtClean="0">
                <a:latin typeface="+mn-lt"/>
              </a:rPr>
              <a:t>2.0</a:t>
            </a:r>
            <a:endParaRPr lang="en-US" dirty="0">
              <a:latin typeface="+mn-lt"/>
            </a:endParaRPr>
          </a:p>
          <a:p>
            <a:pPr lvl="0">
              <a:buSzPct val="100000"/>
              <a:buFont typeface="Calibri" pitchFamily="34" charset="0"/>
              <a:buChar char="•"/>
            </a:pPr>
            <a:endParaRPr lang="en-US" dirty="0">
              <a:latin typeface="+mn-lt"/>
            </a:endParaRPr>
          </a:p>
          <a:p>
            <a:pPr lvl="0">
              <a:buSzPct val="100000"/>
              <a:buFont typeface="Calibri" pitchFamily="34" charset="0"/>
              <a:buChar char="•"/>
            </a:pPr>
            <a:r>
              <a:rPr lang="ru-RU" dirty="0" smtClean="0">
                <a:latin typeface="+mn-lt"/>
              </a:rPr>
              <a:t>Проверка дубликатов при сохранении</a:t>
            </a:r>
            <a:endParaRPr lang="en-US" dirty="0" smtClean="0">
              <a:latin typeface="+mn-lt"/>
            </a:endParaRPr>
          </a:p>
          <a:p>
            <a:pPr lvl="0">
              <a:buSzPct val="100000"/>
              <a:buFont typeface="Calibri" pitchFamily="34" charset="0"/>
              <a:buChar char="•"/>
            </a:pPr>
            <a:endParaRPr lang="en-US" dirty="0">
              <a:latin typeface="+mn-lt"/>
            </a:endParaRPr>
          </a:p>
          <a:p>
            <a:pPr lvl="0">
              <a:buSzPct val="100000"/>
              <a:buFont typeface="Calibri" pitchFamily="34" charset="0"/>
              <a:buChar char="•"/>
            </a:pPr>
            <a:r>
              <a:rPr lang="ru-RU" dirty="0" smtClean="0">
                <a:latin typeface="+mn-lt"/>
              </a:rPr>
              <a:t>Возможность выбора различных папок в </a:t>
            </a:r>
            <a:r>
              <a:rPr lang="en-US" dirty="0" smtClean="0">
                <a:latin typeface="+mn-lt"/>
              </a:rPr>
              <a:t>Outlook </a:t>
            </a:r>
            <a:r>
              <a:rPr lang="ru-RU" dirty="0" smtClean="0">
                <a:latin typeface="+mn-lt"/>
              </a:rPr>
              <a:t>или создания новой, если есть необходимость</a:t>
            </a:r>
            <a:endParaRPr lang="ru-RU" dirty="0">
              <a:latin typeface="+mn-lt"/>
            </a:endParaRPr>
          </a:p>
        </p:txBody>
      </p:sp>
      <p:pic>
        <p:nvPicPr>
          <p:cNvPr id="10242" name="Picture 2" descr="http://msk/products/finereader/Documents/12.%20BCR/2.0/Product%20Marketing%20and%20Support/Graphics%20and%20Marketing%20Content/Screenshots/Russian/Export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060848"/>
            <a:ext cx="3132349" cy="255163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6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164288" y="6453336"/>
            <a:ext cx="1728192" cy="288032"/>
          </a:xfrm>
        </p:spPr>
        <p:txBody>
          <a:bodyPr/>
          <a:lstStyle/>
          <a:p>
            <a:pPr>
              <a:defRPr/>
            </a:pPr>
            <a:fld id="{3454849D-271E-47CA-BAE0-E1B882825792}" type="slidenum">
              <a:rPr lang="de-DE" smtClean="0"/>
              <a:pPr>
                <a:defRPr/>
              </a:pPr>
              <a:t>134</a:t>
            </a:fld>
            <a:endParaRPr lang="de-DE"/>
          </a:p>
        </p:txBody>
      </p:sp>
      <p:sp>
        <p:nvSpPr>
          <p:cNvPr id="8" name="Rounded Rectangle 7"/>
          <p:cNvSpPr/>
          <p:nvPr/>
        </p:nvSpPr>
        <p:spPr>
          <a:xfrm>
            <a:off x="539552" y="2811309"/>
            <a:ext cx="3132349" cy="347662"/>
          </a:xfrm>
          <a:prstGeom prst="roundRect">
            <a:avLst/>
          </a:prstGeom>
          <a:noFill/>
          <a:ln>
            <a:solidFill>
              <a:srgbClr val="C60C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468312" y="4846657"/>
            <a:ext cx="3203589" cy="472553"/>
          </a:xfrm>
          <a:prstGeom prst="rect">
            <a:avLst/>
          </a:prstGeom>
        </p:spPr>
        <p:txBody>
          <a:bodyPr vert="horz" wrap="square" lIns="0" tIns="0" rIns="0" bIns="0" rtlCol="0" anchor="ctr">
            <a:normAutofit/>
          </a:bodyPr>
          <a:lstStyle/>
          <a:p>
            <a:pPr algn="ctr"/>
            <a:r>
              <a:rPr lang="ru-RU" sz="1400" i="1" dirty="0" smtClean="0">
                <a:solidFill>
                  <a:schemeClr val="bg1">
                    <a:lumMod val="50000"/>
                  </a:schemeClr>
                </a:solidFill>
              </a:rPr>
              <a:t>Форматы сохранения информации</a:t>
            </a:r>
          </a:p>
          <a:p>
            <a:pPr algn="ctr"/>
            <a:r>
              <a:rPr lang="ru-RU" sz="1400" i="1" dirty="0" smtClean="0">
                <a:solidFill>
                  <a:schemeClr val="bg1">
                    <a:lumMod val="50000"/>
                  </a:schemeClr>
                </a:solidFill>
              </a:rPr>
              <a:t> из визиток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Сохранение напрямую в </a:t>
            </a:r>
            <a:r>
              <a:rPr lang="en-US" dirty="0" err="1" smtClean="0"/>
              <a:t>Salesforce</a:t>
            </a:r>
            <a:r>
              <a:rPr lang="en-US" dirty="0" smtClean="0"/>
              <a:t>®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63888" y="1639342"/>
            <a:ext cx="5328592" cy="4525962"/>
          </a:xfrm>
        </p:spPr>
        <p:txBody>
          <a:bodyPr/>
          <a:lstStyle/>
          <a:p>
            <a:pPr lvl="0">
              <a:buSzPct val="100000"/>
            </a:pPr>
            <a:r>
              <a:rPr lang="ru-RU" sz="2400" dirty="0" smtClean="0">
                <a:latin typeface="+mn-lt"/>
              </a:rPr>
              <a:t>Сохранение напрямую в </a:t>
            </a:r>
            <a:r>
              <a:rPr lang="en-US" sz="2400" dirty="0" err="1" smtClean="0">
                <a:latin typeface="+mn-lt"/>
              </a:rPr>
              <a:t>Salesforce</a:t>
            </a:r>
            <a:r>
              <a:rPr lang="en-US" sz="2400" dirty="0" smtClean="0">
                <a:latin typeface="+mn-lt"/>
              </a:rPr>
              <a:t>® </a:t>
            </a:r>
            <a:r>
              <a:rPr lang="ru-RU" sz="2400" dirty="0" smtClean="0">
                <a:latin typeface="+mn-lt"/>
              </a:rPr>
              <a:t>прямо из </a:t>
            </a:r>
            <a:r>
              <a:rPr lang="en-US" sz="2400" dirty="0" smtClean="0">
                <a:latin typeface="+mn-lt"/>
              </a:rPr>
              <a:t>ABBYY </a:t>
            </a:r>
            <a:r>
              <a:rPr lang="en-US" sz="2400" dirty="0">
                <a:latin typeface="+mn-lt"/>
              </a:rPr>
              <a:t>Business Card </a:t>
            </a:r>
            <a:r>
              <a:rPr lang="en-US" sz="2400" dirty="0" smtClean="0">
                <a:latin typeface="+mn-lt"/>
              </a:rPr>
              <a:t>Reader</a:t>
            </a:r>
            <a:endParaRPr lang="en-US" sz="2400" dirty="0">
              <a:latin typeface="+mn-lt"/>
            </a:endParaRPr>
          </a:p>
          <a:p>
            <a:pPr lvl="0">
              <a:buSzPct val="140000"/>
              <a:buFont typeface="Arial" pitchFamily="34" charset="0"/>
              <a:buChar char="•"/>
            </a:pPr>
            <a:endParaRPr lang="en-US" sz="2400" dirty="0">
              <a:latin typeface="+mn-lt"/>
            </a:endParaRPr>
          </a:p>
          <a:p>
            <a:pPr>
              <a:buSzPct val="100000"/>
            </a:pPr>
            <a:r>
              <a:rPr lang="ru-RU" dirty="0"/>
              <a:t>Проверка дубликатов во время сохранения</a:t>
            </a:r>
            <a:endParaRPr lang="en-US" dirty="0"/>
          </a:p>
          <a:p>
            <a:pPr>
              <a:buSzPct val="100000"/>
            </a:pPr>
            <a:endParaRPr lang="en-US" dirty="0"/>
          </a:p>
          <a:p>
            <a:pPr>
              <a:buSzPct val="100000"/>
            </a:pPr>
            <a:r>
              <a:rPr lang="ru-RU" dirty="0"/>
              <a:t>Выбор типа новых контактов: сохранение их в </a:t>
            </a:r>
            <a:r>
              <a:rPr lang="en-US" dirty="0" err="1"/>
              <a:t>Salesforce</a:t>
            </a:r>
            <a:r>
              <a:rPr lang="en-US" dirty="0"/>
              <a:t> “contacts” </a:t>
            </a:r>
            <a:r>
              <a:rPr lang="ru-RU" dirty="0"/>
              <a:t>или</a:t>
            </a:r>
            <a:r>
              <a:rPr lang="en-US" dirty="0"/>
              <a:t> “leads”</a:t>
            </a:r>
          </a:p>
          <a:p>
            <a:endParaRPr lang="ru-RU" sz="2400" dirty="0">
              <a:latin typeface="+mn-lt"/>
            </a:endParaRPr>
          </a:p>
        </p:txBody>
      </p:sp>
      <p:pic>
        <p:nvPicPr>
          <p:cNvPr id="4" name="Picture 2" descr="C:\Users\alebedeva\AppData\Local\Microsoft\Windows\Temporary Internet Files\Content.Outlook\JSWMT0IE\Untitled-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250" y="4163397"/>
            <a:ext cx="2304256" cy="156985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3" descr="D:\BCR\Web\SS\ENG_screenshots\ENG_screenshots\9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250" y="1787133"/>
            <a:ext cx="2299345" cy="205998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6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164288" y="6453336"/>
            <a:ext cx="1728192" cy="288032"/>
          </a:xfrm>
        </p:spPr>
        <p:txBody>
          <a:bodyPr/>
          <a:lstStyle/>
          <a:p>
            <a:pPr>
              <a:defRPr/>
            </a:pPr>
            <a:fld id="{3454849D-271E-47CA-BAE0-E1B882825792}" type="slidenum">
              <a:rPr lang="de-DE" smtClean="0"/>
              <a:pPr>
                <a:defRPr/>
              </a:pPr>
              <a:t>135</a:t>
            </a:fld>
            <a:endParaRPr lang="de-DE"/>
          </a:p>
        </p:txBody>
      </p:sp>
      <p:sp>
        <p:nvSpPr>
          <p:cNvPr id="7" name="TextBox 6"/>
          <p:cNvSpPr txBox="1"/>
          <p:nvPr/>
        </p:nvSpPr>
        <p:spPr>
          <a:xfrm>
            <a:off x="476250" y="5929027"/>
            <a:ext cx="2304256" cy="472553"/>
          </a:xfrm>
          <a:prstGeom prst="rect">
            <a:avLst/>
          </a:prstGeom>
        </p:spPr>
        <p:txBody>
          <a:bodyPr vert="horz" wrap="square" lIns="0" tIns="0" rIns="0" bIns="0" rtlCol="0" anchor="ctr">
            <a:normAutofit/>
          </a:bodyPr>
          <a:lstStyle/>
          <a:p>
            <a:pPr algn="ctr"/>
            <a:r>
              <a:rPr lang="ru-RU" sz="1400" i="1" dirty="0" smtClean="0">
                <a:solidFill>
                  <a:schemeClr val="bg1">
                    <a:lumMod val="50000"/>
                  </a:schemeClr>
                </a:solidFill>
              </a:rPr>
              <a:t>Настройки сохранения информации в </a:t>
            </a:r>
            <a:r>
              <a:rPr lang="en-US" sz="1400" i="1" dirty="0" err="1" smtClean="0">
                <a:solidFill>
                  <a:schemeClr val="bg1">
                    <a:lumMod val="50000"/>
                  </a:schemeClr>
                </a:solidFill>
              </a:rPr>
              <a:t>Salesforce</a:t>
            </a:r>
            <a:endParaRPr lang="ru-RU" sz="1400" i="1" dirty="0" smtClean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Автоматическая проверка дублирующих контактов во время сохранения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4008" y="1813466"/>
            <a:ext cx="4320480" cy="4431397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SzPct val="140000"/>
              <a:buFont typeface="Arial" pitchFamily="34" charset="0"/>
              <a:buChar char="•"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ABBYY Business Card Reader</a:t>
            </a:r>
            <a:r>
              <a:rPr lang="ru-RU" dirty="0" smtClean="0">
                <a:latin typeface="Calibri" pitchFamily="34" charset="0"/>
                <a:cs typeface="Calibri" pitchFamily="34" charset="0"/>
              </a:rPr>
              <a:t> 2.0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u-RU" dirty="0" smtClean="0">
                <a:latin typeface="Calibri" pitchFamily="34" charset="0"/>
                <a:cs typeface="Calibri" pitchFamily="34" charset="0"/>
              </a:rPr>
              <a:t>автоматически проверяет дубликаты контактов во время сохранения в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Salesforce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u-RU" dirty="0" smtClean="0">
                <a:latin typeface="Calibri" pitchFamily="34" charset="0"/>
                <a:cs typeface="Calibri" pitchFamily="34" charset="0"/>
              </a:rPr>
              <a:t>и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Microsoft Outlook</a:t>
            </a:r>
          </a:p>
          <a:p>
            <a:pPr>
              <a:spcBef>
                <a:spcPts val="600"/>
              </a:spcBef>
              <a:spcAft>
                <a:spcPts val="600"/>
              </a:spcAft>
              <a:buSzPct val="140000"/>
              <a:buFont typeface="Arial" pitchFamily="34" charset="0"/>
              <a:buChar char="•"/>
            </a:pPr>
            <a:r>
              <a:rPr lang="ru-RU" dirty="0" smtClean="0">
                <a:latin typeface="Calibri" pitchFamily="34" charset="0"/>
                <a:cs typeface="Calibri" pitchFamily="34" charset="0"/>
              </a:rPr>
              <a:t>Если дубликат был обнаружен, приложение предлагает объединить, заменить </a:t>
            </a:r>
            <a:r>
              <a:rPr lang="ru-RU" dirty="0">
                <a:latin typeface="Calibri" pitchFamily="34" charset="0"/>
                <a:cs typeface="Calibri" pitchFamily="34" charset="0"/>
              </a:rPr>
              <a:t>контакты или отменить </a:t>
            </a:r>
            <a:r>
              <a:rPr lang="ru-RU" dirty="0" smtClean="0">
                <a:latin typeface="Calibri" pitchFamily="34" charset="0"/>
                <a:cs typeface="Calibri" pitchFamily="34" charset="0"/>
              </a:rPr>
              <a:t>операцию</a:t>
            </a:r>
            <a:endParaRPr lang="en-US" dirty="0">
              <a:latin typeface="Calibri" pitchFamily="34" charset="0"/>
              <a:cs typeface="Calibri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ru-RU" sz="2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Right Brace 5"/>
          <p:cNvSpPr/>
          <p:nvPr/>
        </p:nvSpPr>
        <p:spPr>
          <a:xfrm rot="5400000">
            <a:off x="1028427" y="4412944"/>
            <a:ext cx="242514" cy="1202851"/>
          </a:xfrm>
          <a:prstGeom prst="rightBrace">
            <a:avLst>
              <a:gd name="adj1" fmla="val 62113"/>
              <a:gd name="adj2" fmla="val 50000"/>
            </a:avLst>
          </a:prstGeom>
          <a:ln>
            <a:solidFill>
              <a:srgbClr val="C60C3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Right Brace 6"/>
          <p:cNvSpPr/>
          <p:nvPr/>
        </p:nvSpPr>
        <p:spPr>
          <a:xfrm rot="5400000">
            <a:off x="2528478" y="4353052"/>
            <a:ext cx="288032" cy="1368152"/>
          </a:xfrm>
          <a:prstGeom prst="rightBrace">
            <a:avLst>
              <a:gd name="adj1" fmla="val 62113"/>
              <a:gd name="adj2" fmla="val 50000"/>
            </a:avLst>
          </a:prstGeom>
          <a:ln>
            <a:solidFill>
              <a:srgbClr val="C60C3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476250" y="5253152"/>
            <a:ext cx="1512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Предварительный просмотр распознанного контакта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16410" y="5253152"/>
            <a:ext cx="15121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Предварительный просмотр дублирующих контактов в базе данных контактов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194" name="Picture 2" descr="http://msk/products/finereader/Documents/12.%20BCR/2.0/Product%20Marketing%20and%20Support/Graphics%20and%20Marketing%20Content/Screenshots/Russian/Dublicate.gif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250" y="1724760"/>
            <a:ext cx="3602360" cy="296631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0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164288" y="6453336"/>
            <a:ext cx="1728192" cy="288032"/>
          </a:xfrm>
        </p:spPr>
        <p:txBody>
          <a:bodyPr/>
          <a:lstStyle/>
          <a:p>
            <a:pPr>
              <a:defRPr/>
            </a:pPr>
            <a:fld id="{3454849D-271E-47CA-BAE0-E1B882825792}" type="slidenum">
              <a:rPr lang="de-DE" smtClean="0"/>
              <a:pPr>
                <a:defRPr/>
              </a:pPr>
              <a:t>136</a:t>
            </a:fld>
            <a:endParaRPr lang="de-DE"/>
          </a:p>
        </p:txBody>
      </p:sp>
      <p:sp>
        <p:nvSpPr>
          <p:cNvPr id="11" name="TextBox 10"/>
          <p:cNvSpPr txBox="1"/>
          <p:nvPr/>
        </p:nvSpPr>
        <p:spPr>
          <a:xfrm>
            <a:off x="683568" y="6268815"/>
            <a:ext cx="3258362" cy="472553"/>
          </a:xfrm>
          <a:prstGeom prst="rect">
            <a:avLst/>
          </a:prstGeom>
        </p:spPr>
        <p:txBody>
          <a:bodyPr vert="horz" wrap="square" lIns="0" tIns="0" rIns="0" bIns="0" rtlCol="0" anchor="ctr">
            <a:normAutofit/>
          </a:bodyPr>
          <a:lstStyle/>
          <a:p>
            <a:pPr algn="ctr"/>
            <a:r>
              <a:rPr lang="ru-RU" sz="1400" i="1" dirty="0" smtClean="0">
                <a:solidFill>
                  <a:schemeClr val="bg1">
                    <a:lumMod val="50000"/>
                  </a:schemeClr>
                </a:solidFill>
              </a:rPr>
              <a:t>Параметры сохранения контактов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latin typeface="Calibri" pitchFamily="34" charset="0"/>
                <a:cs typeface="Calibri" pitchFamily="34" charset="0"/>
              </a:rPr>
              <a:t>Сохранение контактов в других электронных форматах</a:t>
            </a:r>
            <a:endParaRPr lang="ru-RU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6895" y="1988840"/>
            <a:ext cx="5157314" cy="4525962"/>
          </a:xfrm>
        </p:spPr>
        <p:txBody>
          <a:bodyPr>
            <a:normAutofit/>
          </a:bodyPr>
          <a:lstStyle/>
          <a:p>
            <a:pPr>
              <a:buSzPct val="100000"/>
            </a:pPr>
            <a:r>
              <a:rPr lang="ru-RU" dirty="0"/>
              <a:t>Сохранение контактов в формат </a:t>
            </a:r>
            <a:r>
              <a:rPr lang="en-US" dirty="0"/>
              <a:t>vCard </a:t>
            </a:r>
            <a:r>
              <a:rPr lang="ru-RU" dirty="0"/>
              <a:t>для облегченного обмена информацией с приложениями Google </a:t>
            </a:r>
            <a:r>
              <a:rPr lang="ru-RU" dirty="0" err="1"/>
              <a:t>Contacts</a:t>
            </a:r>
            <a:r>
              <a:rPr lang="ru-RU" dirty="0"/>
              <a:t> и Google </a:t>
            </a:r>
            <a:r>
              <a:rPr lang="ru-RU" dirty="0" err="1"/>
              <a:t>Calendar</a:t>
            </a:r>
            <a:r>
              <a:rPr lang="ru-RU" dirty="0"/>
              <a:t>, устройствами </a:t>
            </a:r>
            <a:r>
              <a:rPr lang="ru-RU" dirty="0" err="1" smtClean="0"/>
              <a:t>Apple</a:t>
            </a:r>
            <a:r>
              <a:rPr lang="ru-RU" dirty="0" smtClean="0"/>
              <a:t> </a:t>
            </a:r>
            <a:r>
              <a:rPr lang="ru-RU" dirty="0" err="1" smtClean="0"/>
              <a:t>iPad</a:t>
            </a:r>
            <a:r>
              <a:rPr lang="ru-RU" dirty="0" smtClean="0"/>
              <a:t> </a:t>
            </a:r>
            <a:r>
              <a:rPr lang="ru-RU" dirty="0"/>
              <a:t>и </a:t>
            </a:r>
            <a:r>
              <a:rPr lang="ru-RU" dirty="0" err="1" smtClean="0"/>
              <a:t>Mac</a:t>
            </a:r>
            <a:endParaRPr lang="ru-RU" dirty="0"/>
          </a:p>
          <a:p>
            <a:pPr>
              <a:buSzPct val="100000"/>
            </a:pPr>
            <a:r>
              <a:rPr lang="ru-RU" dirty="0"/>
              <a:t>Сохранение контактов в формат </a:t>
            </a:r>
            <a:r>
              <a:rPr lang="en-US" dirty="0"/>
              <a:t>CSV </a:t>
            </a:r>
            <a:r>
              <a:rPr lang="ru-RU" dirty="0"/>
              <a:t>для сохранения в </a:t>
            </a:r>
            <a:r>
              <a:rPr lang="en-US" dirty="0"/>
              <a:t>Microsoft Excel® </a:t>
            </a:r>
            <a:r>
              <a:rPr lang="ru-RU" dirty="0"/>
              <a:t>или другую систему управления контактами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2122404"/>
            <a:ext cx="2736304" cy="220669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6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164288" y="6453336"/>
            <a:ext cx="1728192" cy="288032"/>
          </a:xfrm>
        </p:spPr>
        <p:txBody>
          <a:bodyPr/>
          <a:lstStyle/>
          <a:p>
            <a:pPr>
              <a:defRPr/>
            </a:pPr>
            <a:fld id="{3454849D-271E-47CA-BAE0-E1B882825792}" type="slidenum">
              <a:rPr lang="de-DE" smtClean="0"/>
              <a:pPr>
                <a:defRPr/>
              </a:pPr>
              <a:t>137</a:t>
            </a:fld>
            <a:endParaRPr lang="de-DE"/>
          </a:p>
        </p:txBody>
      </p:sp>
      <p:sp>
        <p:nvSpPr>
          <p:cNvPr id="7" name="Rounded Rectangle 6"/>
          <p:cNvSpPr/>
          <p:nvPr/>
        </p:nvSpPr>
        <p:spPr>
          <a:xfrm>
            <a:off x="468313" y="3225753"/>
            <a:ext cx="2483507" cy="1036566"/>
          </a:xfrm>
          <a:prstGeom prst="roundRect">
            <a:avLst/>
          </a:prstGeom>
          <a:noFill/>
          <a:ln>
            <a:solidFill>
              <a:srgbClr val="C60C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468314" y="4507668"/>
            <a:ext cx="2736304" cy="472553"/>
          </a:xfrm>
          <a:prstGeom prst="rect">
            <a:avLst/>
          </a:prstGeom>
        </p:spPr>
        <p:txBody>
          <a:bodyPr vert="horz" wrap="square" lIns="0" tIns="0" rIns="0" bIns="0" rtlCol="0" anchor="ctr">
            <a:normAutofit/>
          </a:bodyPr>
          <a:lstStyle/>
          <a:p>
            <a:pPr algn="ctr"/>
            <a:r>
              <a:rPr lang="ru-RU" sz="1400" i="1" dirty="0" smtClean="0">
                <a:solidFill>
                  <a:schemeClr val="bg1">
                    <a:lumMod val="50000"/>
                  </a:schemeClr>
                </a:solidFill>
              </a:rPr>
              <a:t>Форматы сохранения информации</a:t>
            </a:r>
          </a:p>
          <a:p>
            <a:pPr algn="ctr"/>
            <a:r>
              <a:rPr lang="ru-RU" sz="1400" i="1" dirty="0" smtClean="0">
                <a:solidFill>
                  <a:schemeClr val="bg1">
                    <a:lumMod val="50000"/>
                  </a:schemeClr>
                </a:solidFill>
              </a:rPr>
              <a:t> из визиток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Рекомендованные цены</a:t>
            </a:r>
            <a:endParaRPr lang="ru-RU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0"/>
            <a:ext cx="8218488" cy="83869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ABBYY Business Card Reader 2.0 </a:t>
            </a:r>
            <a:r>
              <a:rPr lang="ru-RU" dirty="0" smtClean="0"/>
              <a:t>для </a:t>
            </a:r>
            <a:r>
              <a:rPr lang="en-US" dirty="0" smtClean="0"/>
              <a:t>Windows </a:t>
            </a:r>
            <a:r>
              <a:rPr lang="ru-RU" dirty="0" smtClean="0"/>
              <a:t>поставляется в виде версии для скачивания.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12290" name="Picture 2" descr="\\Lingvo\Abbyy\Marketing Department\Product Management Group\Publishing Service\Deposit\Corporate Design\Business Card Reader\Desktop\BCR 2.0 for Windows\Visual\BCR_256x25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1650" y="2888940"/>
            <a:ext cx="2286000" cy="2286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391980" y="2888940"/>
            <a:ext cx="4500500" cy="2015970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/>
          <a:p>
            <a:r>
              <a:rPr lang="ru-RU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Цена: </a:t>
            </a:r>
          </a:p>
          <a:p>
            <a:r>
              <a:rPr lang="ru-RU" sz="4400" dirty="0" smtClean="0">
                <a:solidFill>
                  <a:srgbClr val="C60C30"/>
                </a:solidFill>
              </a:rPr>
              <a:t>1 700 </a:t>
            </a:r>
            <a:r>
              <a:rPr lang="ru-RU" sz="4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руб.</a:t>
            </a:r>
          </a:p>
          <a:p>
            <a:endParaRPr lang="ru-RU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8313" y="6129300"/>
            <a:ext cx="81541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С актуальными ценами вы можете ознакомиться на сайте </a:t>
            </a:r>
            <a:r>
              <a:rPr lang="en-US" sz="1600" b="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  <a:hlinkClick r:id="rId3"/>
              </a:rPr>
              <a:t>www.ABBYY.ru</a:t>
            </a:r>
            <a:r>
              <a:rPr lang="en-US" sz="1600" b="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. </a:t>
            </a:r>
            <a:endParaRPr lang="ru-RU" sz="1600" b="0" i="1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164288" y="6453336"/>
            <a:ext cx="1728192" cy="288032"/>
          </a:xfrm>
        </p:spPr>
        <p:txBody>
          <a:bodyPr/>
          <a:lstStyle/>
          <a:p>
            <a:pPr>
              <a:defRPr/>
            </a:pPr>
            <a:fld id="{3454849D-271E-47CA-BAE0-E1B882825792}" type="slidenum">
              <a:rPr lang="de-DE" smtClean="0"/>
              <a:pPr>
                <a:defRPr/>
              </a:pPr>
              <a:t>138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21479" y="1411696"/>
            <a:ext cx="3150721" cy="4244268"/>
          </a:xfrm>
        </p:spPr>
        <p:txBody>
          <a:bodyPr>
            <a:noAutofit/>
          </a:bodyPr>
          <a:lstStyle/>
          <a:p>
            <a:pPr fontAlgn="base">
              <a:buSzPct val="100000"/>
              <a:defRPr/>
            </a:pPr>
            <a:r>
              <a:rPr lang="ru-RU" sz="1800" dirty="0"/>
              <a:t>Китайский упрощённый</a:t>
            </a:r>
          </a:p>
          <a:p>
            <a:pPr fontAlgn="base">
              <a:buSzPct val="100000"/>
              <a:defRPr/>
            </a:pPr>
            <a:r>
              <a:rPr lang="ru-RU" sz="1800" dirty="0"/>
              <a:t>Китайский традиционный</a:t>
            </a:r>
            <a:endParaRPr lang="en-US" sz="1800" dirty="0"/>
          </a:p>
          <a:p>
            <a:pPr fontAlgn="base">
              <a:buSzPct val="100000"/>
              <a:defRPr/>
            </a:pPr>
            <a:r>
              <a:rPr lang="ru-RU" sz="1800" dirty="0"/>
              <a:t>Чешский</a:t>
            </a:r>
          </a:p>
          <a:p>
            <a:pPr fontAlgn="base">
              <a:buSzPct val="100000"/>
              <a:defRPr/>
            </a:pPr>
            <a:r>
              <a:rPr lang="ru-RU" sz="1800" dirty="0"/>
              <a:t>Датский</a:t>
            </a:r>
          </a:p>
          <a:p>
            <a:pPr fontAlgn="base">
              <a:buSzPct val="100000"/>
              <a:defRPr/>
            </a:pPr>
            <a:r>
              <a:rPr lang="ru-RU" sz="1800" dirty="0"/>
              <a:t>Нидерландский</a:t>
            </a:r>
          </a:p>
          <a:p>
            <a:pPr fontAlgn="base">
              <a:buSzPct val="100000"/>
              <a:defRPr/>
            </a:pPr>
            <a:r>
              <a:rPr lang="ru-RU" sz="1800" dirty="0"/>
              <a:t>Английский</a:t>
            </a:r>
            <a:endParaRPr lang="en-US" sz="1800" dirty="0"/>
          </a:p>
          <a:p>
            <a:pPr fontAlgn="base">
              <a:buSzPct val="100000"/>
              <a:defRPr/>
            </a:pPr>
            <a:r>
              <a:rPr lang="ru-RU" sz="1800" dirty="0"/>
              <a:t>Эстонский</a:t>
            </a:r>
          </a:p>
          <a:p>
            <a:pPr fontAlgn="base">
              <a:buSzPct val="100000"/>
              <a:defRPr/>
            </a:pPr>
            <a:r>
              <a:rPr lang="ru-RU" sz="1800" dirty="0"/>
              <a:t>Финский</a:t>
            </a:r>
          </a:p>
          <a:p>
            <a:pPr fontAlgn="base">
              <a:buSzPct val="100000"/>
              <a:defRPr/>
            </a:pPr>
            <a:r>
              <a:rPr lang="ru-RU" sz="1800" dirty="0"/>
              <a:t>Французский</a:t>
            </a:r>
            <a:endParaRPr lang="en-US" sz="1800" dirty="0"/>
          </a:p>
          <a:p>
            <a:pPr fontAlgn="base">
              <a:buSzPct val="100000"/>
              <a:defRPr/>
            </a:pPr>
            <a:r>
              <a:rPr lang="ru-RU" sz="1800" dirty="0"/>
              <a:t>Немецкий</a:t>
            </a:r>
            <a:endParaRPr lang="en-US" sz="1800" dirty="0"/>
          </a:p>
          <a:p>
            <a:pPr fontAlgn="base">
              <a:buSzPct val="100000"/>
              <a:defRPr/>
            </a:pPr>
            <a:r>
              <a:rPr lang="ru-RU" sz="1800" dirty="0"/>
              <a:t>Греческий</a:t>
            </a:r>
            <a:endParaRPr lang="en-US" sz="1800" dirty="0"/>
          </a:p>
          <a:p>
            <a:pPr fontAlgn="base">
              <a:buSzPct val="100000"/>
              <a:defRPr/>
            </a:pPr>
            <a:r>
              <a:rPr lang="ru-RU" sz="1800" dirty="0"/>
              <a:t>Индонезийский</a:t>
            </a:r>
          </a:p>
          <a:p>
            <a:pPr fontAlgn="base">
              <a:buSzPct val="100000"/>
              <a:defRPr/>
            </a:pPr>
            <a:r>
              <a:rPr lang="ru-RU" sz="1800" dirty="0"/>
              <a:t>Итальянский</a:t>
            </a:r>
            <a:endParaRPr lang="en-US" sz="1800" dirty="0"/>
          </a:p>
          <a:p>
            <a:pPr marL="90900" fontAlgn="base">
              <a:buSzPct val="140000"/>
              <a:buFont typeface="Arial" pitchFamily="34" charset="0"/>
              <a:buChar char="•"/>
              <a:defRPr/>
            </a:pPr>
            <a:endParaRPr lang="en-US" sz="17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11189" y="285728"/>
            <a:ext cx="7032646" cy="1131910"/>
          </a:xfrm>
        </p:spPr>
        <p:txBody>
          <a:bodyPr/>
          <a:lstStyle/>
          <a:p>
            <a:r>
              <a:rPr lang="ru-RU" dirty="0" smtClean="0">
                <a:latin typeface="Calibri" pitchFamily="34" charset="0"/>
                <a:cs typeface="Calibri" pitchFamily="34" charset="0"/>
              </a:rPr>
              <a:t>Языки распознавания</a:t>
            </a:r>
            <a:endParaRPr lang="ru-RU" dirty="0">
              <a:solidFill>
                <a:srgbClr val="BC003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Content Placeholder 1"/>
          <p:cNvSpPr txBox="1">
            <a:spLocks/>
          </p:cNvSpPr>
          <p:nvPr/>
        </p:nvSpPr>
        <p:spPr bwMode="auto">
          <a:xfrm>
            <a:off x="6357950" y="1417638"/>
            <a:ext cx="3000396" cy="395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indent="-342900" fontAlgn="base">
              <a:lnSpc>
                <a:spcPct val="80000"/>
              </a:lnSpc>
              <a:spcBef>
                <a:spcPts val="576"/>
              </a:spcBef>
              <a:spcAft>
                <a:spcPts val="200"/>
              </a:spcAft>
              <a:buClr>
                <a:srgbClr val="C60C30"/>
              </a:buClr>
              <a:buSzPct val="100000"/>
              <a:buFont typeface="Calibri" pitchFamily="34" charset="0"/>
              <a:buChar char="•"/>
              <a:tabLst/>
              <a:defRPr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Японский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marR="0" indent="-342900" fontAlgn="base">
              <a:lnSpc>
                <a:spcPct val="80000"/>
              </a:lnSpc>
              <a:spcBef>
                <a:spcPts val="576"/>
              </a:spcBef>
              <a:spcAft>
                <a:spcPts val="200"/>
              </a:spcAft>
              <a:buClr>
                <a:srgbClr val="C60C30"/>
              </a:buClr>
              <a:buSzPct val="100000"/>
              <a:buFont typeface="Calibri" pitchFamily="34" charset="0"/>
              <a:buChar char="•"/>
              <a:tabLst/>
              <a:defRPr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Корейский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 fontAlgn="base">
              <a:lnSpc>
                <a:spcPct val="80000"/>
              </a:lnSpc>
              <a:spcBef>
                <a:spcPts val="576"/>
              </a:spcBef>
              <a:spcAft>
                <a:spcPts val="200"/>
              </a:spcAft>
              <a:buClr>
                <a:srgbClr val="C60C30"/>
              </a:buClr>
              <a:buSzPct val="100000"/>
              <a:buFont typeface="Calibri" pitchFamily="34" charset="0"/>
              <a:buChar char="•"/>
              <a:defRPr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Норвежский (</a:t>
            </a:r>
            <a:r>
              <a:rPr lang="ru-RU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букмол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  <a:p>
            <a:pPr marL="342900" indent="-342900" fontAlgn="base">
              <a:lnSpc>
                <a:spcPct val="80000"/>
              </a:lnSpc>
              <a:spcBef>
                <a:spcPts val="576"/>
              </a:spcBef>
              <a:spcAft>
                <a:spcPts val="200"/>
              </a:spcAft>
              <a:buClr>
                <a:srgbClr val="C60C30"/>
              </a:buClr>
              <a:buSzPct val="100000"/>
              <a:buFont typeface="Calibri" pitchFamily="34" charset="0"/>
              <a:buChar char="•"/>
              <a:defRPr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Норвежский (</a:t>
            </a:r>
            <a:r>
              <a:rPr lang="ru-RU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нюнорск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  <a:p>
            <a:pPr marL="342900" marR="0" indent="-342900" fontAlgn="base">
              <a:lnSpc>
                <a:spcPct val="80000"/>
              </a:lnSpc>
              <a:spcBef>
                <a:spcPts val="576"/>
              </a:spcBef>
              <a:spcAft>
                <a:spcPts val="200"/>
              </a:spcAft>
              <a:buClr>
                <a:srgbClr val="C60C30"/>
              </a:buClr>
              <a:buSzPct val="100000"/>
              <a:buFont typeface="Calibri" pitchFamily="34" charset="0"/>
              <a:buChar char="•"/>
              <a:tabLst/>
              <a:defRPr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Польский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marR="0" indent="-342900" fontAlgn="base">
              <a:lnSpc>
                <a:spcPct val="80000"/>
              </a:lnSpc>
              <a:spcBef>
                <a:spcPts val="576"/>
              </a:spcBef>
              <a:spcAft>
                <a:spcPts val="200"/>
              </a:spcAft>
              <a:buClr>
                <a:srgbClr val="C60C30"/>
              </a:buClr>
              <a:buSzPct val="100000"/>
              <a:buFont typeface="Calibri" pitchFamily="34" charset="0"/>
              <a:buChar char="•"/>
              <a:tabLst/>
              <a:defRPr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Португальский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marR="0" indent="-342900" fontAlgn="base">
              <a:lnSpc>
                <a:spcPct val="80000"/>
              </a:lnSpc>
              <a:spcBef>
                <a:spcPts val="576"/>
              </a:spcBef>
              <a:spcAft>
                <a:spcPts val="200"/>
              </a:spcAft>
              <a:buClr>
                <a:srgbClr val="C60C30"/>
              </a:buClr>
              <a:buSzPct val="100000"/>
              <a:buFont typeface="Calibri" pitchFamily="34" charset="0"/>
              <a:buChar char="•"/>
              <a:tabLst/>
              <a:defRPr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Португальский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бразильский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  <a:p>
            <a:pPr marL="342900" marR="0" indent="-342900" fontAlgn="base">
              <a:lnSpc>
                <a:spcPct val="80000"/>
              </a:lnSpc>
              <a:spcBef>
                <a:spcPts val="576"/>
              </a:spcBef>
              <a:spcAft>
                <a:spcPts val="200"/>
              </a:spcAft>
              <a:buClr>
                <a:srgbClr val="C60C30"/>
              </a:buClr>
              <a:buSzPct val="100000"/>
              <a:buFont typeface="Calibri" pitchFamily="34" charset="0"/>
              <a:buChar char="•"/>
              <a:tabLst/>
              <a:defRPr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Русский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marR="0" indent="-342900" fontAlgn="base">
              <a:lnSpc>
                <a:spcPct val="80000"/>
              </a:lnSpc>
              <a:spcBef>
                <a:spcPts val="576"/>
              </a:spcBef>
              <a:spcAft>
                <a:spcPts val="200"/>
              </a:spcAft>
              <a:buClr>
                <a:srgbClr val="C60C30"/>
              </a:buClr>
              <a:buSzPct val="100000"/>
              <a:buFont typeface="Calibri" pitchFamily="34" charset="0"/>
              <a:buChar char="•"/>
              <a:tabLst/>
              <a:defRPr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Испанский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marR="0" indent="-342900" fontAlgn="base">
              <a:lnSpc>
                <a:spcPct val="80000"/>
              </a:lnSpc>
              <a:spcBef>
                <a:spcPts val="576"/>
              </a:spcBef>
              <a:spcAft>
                <a:spcPts val="200"/>
              </a:spcAft>
              <a:buClr>
                <a:srgbClr val="C60C30"/>
              </a:buClr>
              <a:buSzPct val="100000"/>
              <a:buFont typeface="Calibri" pitchFamily="34" charset="0"/>
              <a:buChar char="•"/>
              <a:tabLst/>
              <a:defRPr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Шведский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marR="0" indent="-342900" fontAlgn="base">
              <a:lnSpc>
                <a:spcPct val="80000"/>
              </a:lnSpc>
              <a:spcBef>
                <a:spcPts val="576"/>
              </a:spcBef>
              <a:spcAft>
                <a:spcPts val="200"/>
              </a:spcAft>
              <a:buClr>
                <a:srgbClr val="C60C30"/>
              </a:buClr>
              <a:buSzPct val="100000"/>
              <a:buFont typeface="Calibri" pitchFamily="34" charset="0"/>
              <a:buChar char="•"/>
              <a:tabLst/>
              <a:defRPr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Турецкий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marR="0" indent="-342900" fontAlgn="base">
              <a:lnSpc>
                <a:spcPct val="80000"/>
              </a:lnSpc>
              <a:spcBef>
                <a:spcPts val="576"/>
              </a:spcBef>
              <a:spcAft>
                <a:spcPts val="200"/>
              </a:spcAft>
              <a:buClr>
                <a:srgbClr val="C60C30"/>
              </a:buClr>
              <a:buSzPct val="100000"/>
              <a:buFont typeface="Calibri" pitchFamily="34" charset="0"/>
              <a:buChar char="•"/>
              <a:tabLst/>
              <a:defRPr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Украинский</a:t>
            </a:r>
          </a:p>
          <a:p>
            <a:pPr marL="342900" marR="0" indent="-342900" fontAlgn="base">
              <a:lnSpc>
                <a:spcPct val="80000"/>
              </a:lnSpc>
              <a:spcBef>
                <a:spcPts val="576"/>
              </a:spcBef>
              <a:spcAft>
                <a:spcPts val="200"/>
              </a:spcAft>
              <a:buClr>
                <a:srgbClr val="C60C30"/>
              </a:buClr>
              <a:buSzPct val="100000"/>
              <a:buFont typeface="Calibri" pitchFamily="34" charset="0"/>
              <a:buChar char="•"/>
              <a:tabLst/>
              <a:defRPr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Венгерский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90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C60C30"/>
              </a:buClr>
              <a:buSzPct val="70000"/>
              <a:buFont typeface="+mj-lt"/>
              <a:buAutoNum type="arabicPeriod"/>
              <a:tabLst/>
              <a:defRPr/>
            </a:pPr>
            <a:endParaRPr kumimoji="0" lang="ru-RU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Picture 2" descr="http://www.abbyy.com/adx/aspx/adxGetMedia.aspx?DocID=a635682d-a973-4f63-8025-faf53aed5ea8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250" y="1613078"/>
            <a:ext cx="1994833" cy="17101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164288" y="6453336"/>
            <a:ext cx="1728192" cy="288032"/>
          </a:xfrm>
        </p:spPr>
        <p:txBody>
          <a:bodyPr/>
          <a:lstStyle/>
          <a:p>
            <a:pPr>
              <a:defRPr/>
            </a:pPr>
            <a:fld id="{3454849D-271E-47CA-BAE0-E1B882825792}" type="slidenum">
              <a:rPr lang="de-DE" smtClean="0"/>
              <a:pPr>
                <a:defRPr/>
              </a:pPr>
              <a:t>139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Проблема - решение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5" y="1388351"/>
            <a:ext cx="4013675" cy="585065"/>
          </a:xfrm>
        </p:spPr>
        <p:txBody>
          <a:bodyPr/>
          <a:lstStyle/>
          <a:p>
            <a:pPr marL="0" indent="0">
              <a:buNone/>
            </a:pPr>
            <a:r>
              <a:rPr lang="ru-RU" sz="1600" dirty="0"/>
              <a:t>Трудности, с которыми сталкиваются офисные сотрудники при работе с документами: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64A3CC-9215-4D44-A91D-3C56E408671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887034" y="1388351"/>
            <a:ext cx="4095456" cy="585065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0" indent="0" algn="l" defTabSz="914400" rtl="0" eaLnBrk="1" latinLnBrk="0" hangingPunct="1">
              <a:spcBef>
                <a:spcPts val="576"/>
              </a:spcBef>
              <a:spcAft>
                <a:spcPts val="200"/>
              </a:spcAft>
              <a:buClr>
                <a:srgbClr val="C60C30"/>
              </a:buClr>
              <a:buFont typeface="Calibri" pitchFamily="34" charset="0"/>
              <a:buNone/>
              <a:defRPr lang="en-US"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28650" indent="-271463" algn="l" defTabSz="914400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Font typeface="Calibri" pitchFamily="34" charset="0"/>
              <a:buChar char="●"/>
              <a:defRPr sz="18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ts val="384"/>
              </a:spcBef>
              <a:spcAft>
                <a:spcPts val="0"/>
              </a:spcAft>
              <a:buFont typeface="Calibri" pitchFamily="34" charset="0"/>
              <a:buNone/>
              <a:defRPr sz="14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179388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54125" indent="-176213" algn="l" defTabSz="914400" rtl="0" eaLnBrk="1" latinLnBrk="0" hangingPunct="1">
              <a:spcBef>
                <a:spcPct val="20000"/>
              </a:spcBef>
              <a:buFont typeface="Calibri" pitchFamily="34" charset="0"/>
              <a:buChar char="‐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200"/>
              </a:spcAft>
              <a:buClr>
                <a:srgbClr val="C60C30"/>
              </a:buClr>
              <a:buSzTx/>
              <a:buFont typeface="Calibri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помощью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ABBYY FineReader 14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офисные сотрудники смогут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68055" y="2179020"/>
            <a:ext cx="3105641" cy="116955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Сталкиваясь с PDF-документами практически каждый день, офисные сотрудники ищут оптимальное по соотношению цена-качество решение для своих задач. 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35871" y="2179020"/>
            <a:ext cx="3969737" cy="138499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решать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C60C3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широкий спектр задач по работе с PDF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Программа сочетает необходимые инструменты для ежедневной работы с PDF-документами, позволяя создавать, редактировать, комментировать, подписывать, защищать, сравнивать документы и многое другое.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66571" y="5094825"/>
            <a:ext cx="3105641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Для каждой задачи приходится покупать, устанавливать и поддерживать отдельную программу.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23607" y="5073990"/>
            <a:ext cx="3969737" cy="116955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осуществлять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C60C3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все операции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с бумажными и PDF-документами в едином интерфейсе. Решая различные задачи офисных сотрудников одной программой, организации сокращают затраты на закупку и поддержку ПО и обучение персонала.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38" y="2225313"/>
            <a:ext cx="815742" cy="77733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72" y="5103400"/>
            <a:ext cx="863326" cy="68175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574554" y="3637026"/>
            <a:ext cx="3105641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Работа с бумажными документами отнимает большое количество времени и усилий.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922744" y="3619180"/>
            <a:ext cx="3969737" cy="138499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C60C3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экономить время на перепечатывании текста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С</a:t>
            </a:r>
            <a:r>
              <a:rPr kumimoji="0" lang="ru-RU" sz="14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помощью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программы можно быстро сделать текст бумажных документов или PDF-файлов доступным для копирования или поиска, а также перевести его в редактируемый формат для дальнейшей работы в текстовом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редакторе.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65" y="3633059"/>
            <a:ext cx="832000" cy="780697"/>
          </a:xfrm>
          <a:prstGeom prst="rect">
            <a:avLst/>
          </a:prstGeom>
        </p:spPr>
      </p:pic>
      <p:cxnSp>
        <p:nvCxnSpPr>
          <p:cNvPr id="21" name="Straight Connector 20"/>
          <p:cNvCxnSpPr/>
          <p:nvPr/>
        </p:nvCxnSpPr>
        <p:spPr>
          <a:xfrm>
            <a:off x="468314" y="2021921"/>
            <a:ext cx="8416230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2768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76250" y="1269306"/>
            <a:ext cx="8163943" cy="4895998"/>
          </a:xfrm>
        </p:spPr>
        <p:txBody>
          <a:bodyPr>
            <a:noAutofit/>
          </a:bodyPr>
          <a:lstStyle/>
          <a:p>
            <a:pPr lvl="0">
              <a:buSzPct val="140000"/>
              <a:buFont typeface="Arial" pitchFamily="34" charset="0"/>
              <a:buChar char="•"/>
            </a:pPr>
            <a:r>
              <a:rPr lang="ru-RU" sz="1600" dirty="0" smtClean="0">
                <a:latin typeface="Calibri" pitchFamily="34" charset="0"/>
                <a:cs typeface="Calibri" pitchFamily="34" charset="0"/>
              </a:rPr>
              <a:t>32-разрядный (x86) или 64-разрядный (x64) процессор с тактовой частотой 1 ГГц или выше. </a:t>
            </a:r>
          </a:p>
          <a:p>
            <a:pPr lvl="0">
              <a:buSzPct val="140000"/>
              <a:buFont typeface="Arial" pitchFamily="34" charset="0"/>
              <a:buChar char="•"/>
            </a:pPr>
            <a:r>
              <a:rPr lang="ru-RU" sz="1600" dirty="0" smtClean="0">
                <a:latin typeface="Calibri" pitchFamily="34" charset="0"/>
                <a:cs typeface="Calibri" pitchFamily="34" charset="0"/>
              </a:rPr>
              <a:t>Операционная система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: 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Microsoft® Windows® 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10 , 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Microsoft Windows 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8/8.1, Microsoft Windows 7, Microsoft Windows Vista®, Microsoft Windows Server 2008, Microsoft Windows Server 2008 R2, Microsoft Windows Server 2003, Windows XP.</a:t>
            </a:r>
            <a:r>
              <a:rPr lang="ru-RU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1600" dirty="0" smtClean="0">
                <a:latin typeface="Calibri" pitchFamily="34" charset="0"/>
                <a:cs typeface="Calibri" pitchFamily="34" charset="0"/>
              </a:rPr>
              <a:t>Для работы с локализованными интерфейсами требуется поддержка соответствующего языка.</a:t>
            </a:r>
          </a:p>
          <a:p>
            <a:pPr lvl="0">
              <a:buSzPct val="140000"/>
              <a:buFont typeface="Arial" pitchFamily="34" charset="0"/>
              <a:buChar char="•"/>
            </a:pPr>
            <a:r>
              <a:rPr lang="ru-RU" sz="1600" dirty="0" smtClean="0">
                <a:latin typeface="Calibri" pitchFamily="34" charset="0"/>
                <a:cs typeface="Calibri" pitchFamily="34" charset="0"/>
              </a:rPr>
              <a:t>Объем оперативной памяти: 1024 МБ.</a:t>
            </a:r>
          </a:p>
          <a:p>
            <a:pPr lvl="0">
              <a:buSzPct val="140000"/>
              <a:buFont typeface="Arial" pitchFamily="34" charset="0"/>
              <a:buChar char="•"/>
            </a:pPr>
            <a:r>
              <a:rPr lang="ru-RU" sz="1600" dirty="0" smtClean="0">
                <a:latin typeface="Calibri" pitchFamily="34" charset="0"/>
                <a:cs typeface="Calibri" pitchFamily="34" charset="0"/>
              </a:rPr>
              <a:t>В многоядерных системах для каждого ядра процессора дополнительно требуется 512 МБ оперативной памяти.</a:t>
            </a:r>
          </a:p>
          <a:p>
            <a:pPr lvl="0">
              <a:buSzPct val="140000"/>
              <a:buFont typeface="Arial" pitchFamily="34" charset="0"/>
              <a:buChar char="•"/>
            </a:pPr>
            <a:r>
              <a:rPr lang="ru-RU" sz="1600" dirty="0" smtClean="0">
                <a:latin typeface="Calibri" pitchFamily="34" charset="0"/>
                <a:cs typeface="Calibri" pitchFamily="34" charset="0"/>
              </a:rPr>
              <a:t>Свободное место на диске: 700 МБ для обычной установки и 700 МБ для работы программы.</a:t>
            </a:r>
          </a:p>
          <a:p>
            <a:pPr lvl="0">
              <a:buSzPct val="140000"/>
              <a:buFont typeface="Arial" pitchFamily="34" charset="0"/>
              <a:buChar char="•"/>
            </a:pPr>
            <a:r>
              <a:rPr lang="ru-RU" sz="1600" dirty="0" smtClean="0">
                <a:latin typeface="Calibri" pitchFamily="34" charset="0"/>
                <a:cs typeface="Calibri" pitchFamily="34" charset="0"/>
              </a:rPr>
              <a:t>Видеокарта и монитор с разрешением не менее 1024×768 точек.</a:t>
            </a:r>
          </a:p>
          <a:p>
            <a:pPr lvl="0">
              <a:buSzPct val="140000"/>
              <a:buFont typeface="Arial" pitchFamily="34" charset="0"/>
              <a:buChar char="•"/>
            </a:pPr>
            <a:r>
              <a:rPr lang="ru-RU" sz="1600" dirty="0" smtClean="0">
                <a:latin typeface="Calibri" pitchFamily="34" charset="0"/>
                <a:cs typeface="Calibri" pitchFamily="34" charset="0"/>
              </a:rPr>
              <a:t>Клавиатура, мышь или другое указывающее устройство.</a:t>
            </a:r>
          </a:p>
          <a:p>
            <a:pPr lvl="0">
              <a:buSzPct val="140000"/>
              <a:buFont typeface="Arial" pitchFamily="34" charset="0"/>
              <a:buChar char="•"/>
            </a:pPr>
            <a:r>
              <a:rPr lang="ru-RU" sz="1600" dirty="0" smtClean="0">
                <a:latin typeface="Calibri" pitchFamily="34" charset="0"/>
                <a:cs typeface="Calibri" pitchFamily="34" charset="0"/>
              </a:rPr>
              <a:t>Программа </a:t>
            </a:r>
            <a:r>
              <a:rPr lang="ru-RU" sz="1600" dirty="0" err="1" smtClean="0">
                <a:latin typeface="Calibri" pitchFamily="34" charset="0"/>
                <a:cs typeface="Calibri" pitchFamily="34" charset="0"/>
              </a:rPr>
              <a:t>Microsoft</a:t>
            </a:r>
            <a:r>
              <a:rPr lang="ru-RU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u-RU" sz="1600" dirty="0" err="1" smtClean="0">
                <a:latin typeface="Calibri" pitchFamily="34" charset="0"/>
                <a:cs typeface="Calibri" pitchFamily="34" charset="0"/>
              </a:rPr>
              <a:t>Outlook</a:t>
            </a:r>
            <a:r>
              <a:rPr lang="ru-RU" sz="1600" dirty="0" smtClean="0">
                <a:latin typeface="Calibri" pitchFamily="34" charset="0"/>
                <a:cs typeface="Calibri" pitchFamily="34" charset="0"/>
              </a:rPr>
              <a:t> 2003, 2007 или 2010 (в том числе для x64).</a:t>
            </a:r>
          </a:p>
          <a:p>
            <a:pPr lvl="0">
              <a:buSzPct val="140000"/>
              <a:buFont typeface="Arial" pitchFamily="34" charset="0"/>
              <a:buChar char="•"/>
            </a:pPr>
            <a:r>
              <a:rPr lang="ru-RU" sz="1600" dirty="0" smtClean="0">
                <a:latin typeface="Calibri" pitchFamily="34" charset="0"/>
                <a:cs typeface="Calibri" pitchFamily="34" charset="0"/>
              </a:rPr>
              <a:t>Чтобы иметь доступ ко всем возможностям программы, необходим доступ к системе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Salesforce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u-RU" sz="1600" dirty="0" err="1" smtClean="0">
                <a:latin typeface="Calibri" pitchFamily="34" charset="0"/>
                <a:cs typeface="Calibri" pitchFamily="34" charset="0"/>
              </a:rPr>
              <a:t>Enterprise</a:t>
            </a:r>
            <a:r>
              <a:rPr lang="ru-RU" sz="1600" dirty="0" smtClean="0">
                <a:latin typeface="Calibri" pitchFamily="34" charset="0"/>
                <a:cs typeface="Calibri" pitchFamily="34" charset="0"/>
              </a:rPr>
              <a:t> или </a:t>
            </a:r>
            <a:r>
              <a:rPr lang="ru-RU" sz="1600" dirty="0" err="1" smtClean="0">
                <a:latin typeface="Calibri" pitchFamily="34" charset="0"/>
                <a:cs typeface="Calibri" pitchFamily="34" charset="0"/>
              </a:rPr>
              <a:t>Unlimited</a:t>
            </a:r>
            <a:r>
              <a:rPr lang="ru-RU" sz="16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>
              <a:buSzPct val="100000"/>
              <a:buFont typeface="Arial" pitchFamily="34" charset="0"/>
              <a:buChar char="•"/>
            </a:pPr>
            <a:endParaRPr lang="en-US" dirty="0" smtClean="0"/>
          </a:p>
          <a:p>
            <a:endParaRPr lang="en-US" dirty="0" smtClean="0"/>
          </a:p>
        </p:txBody>
      </p:sp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476250" y="274638"/>
            <a:ext cx="8235950" cy="994668"/>
          </a:xfrm>
        </p:spPr>
        <p:txBody>
          <a:bodyPr/>
          <a:lstStyle/>
          <a:p>
            <a:r>
              <a:rPr lang="ru-RU" dirty="0" smtClean="0"/>
              <a:t>Системные требования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164288" y="6453336"/>
            <a:ext cx="1728192" cy="288032"/>
          </a:xfrm>
        </p:spPr>
        <p:txBody>
          <a:bodyPr/>
          <a:lstStyle/>
          <a:p>
            <a:pPr>
              <a:defRPr/>
            </a:pPr>
            <a:fld id="{3454849D-271E-47CA-BAE0-E1B882825792}" type="slidenum">
              <a:rPr lang="de-DE" smtClean="0"/>
              <a:pPr>
                <a:defRPr/>
              </a:pPr>
              <a:t>140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76250" y="2708920"/>
            <a:ext cx="6264696" cy="878562"/>
          </a:xfrm>
        </p:spPr>
        <p:txBody>
          <a:bodyPr>
            <a:normAutofit/>
          </a:bodyPr>
          <a:lstStyle/>
          <a:p>
            <a:r>
              <a:rPr lang="en-US" dirty="0" smtClean="0"/>
              <a:t>ABBYY Lingvo x</a:t>
            </a:r>
            <a:r>
              <a:rPr lang="ru-RU" dirty="0" smtClean="0"/>
              <a:t>6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476250" y="5994285"/>
            <a:ext cx="5040855" cy="449378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/>
          <a:p>
            <a:r>
              <a:rPr lang="ru-RU" i="1" dirty="0" smtClean="0"/>
              <a:t>Возрастные ограничения: 18+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2180" y="3474005"/>
            <a:ext cx="2288078" cy="228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943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67545" y="2843935"/>
            <a:ext cx="6264696" cy="93610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О продукте, сегменты, Целевые аудитории</a:t>
            </a:r>
            <a:endParaRPr lang="ru-RU" dirty="0"/>
          </a:p>
        </p:txBody>
      </p:sp>
      <p:sp>
        <p:nvSpPr>
          <p:cNvPr id="5" name="Text Placeholder 5"/>
          <p:cNvSpPr>
            <a:spLocks noGrp="1"/>
          </p:cNvSpPr>
          <p:nvPr>
            <p:ph type="body" idx="1"/>
          </p:nvPr>
        </p:nvSpPr>
        <p:spPr>
          <a:xfrm>
            <a:off x="476250" y="2078850"/>
            <a:ext cx="6255990" cy="720080"/>
          </a:xfrm>
        </p:spPr>
        <p:txBody>
          <a:bodyPr/>
          <a:lstStyle/>
          <a:p>
            <a:r>
              <a:rPr lang="en-US" dirty="0" smtClean="0"/>
              <a:t>ABBYY Lingvo x6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0732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908720"/>
            <a:ext cx="4104456" cy="3960440"/>
          </a:xfrm>
        </p:spPr>
        <p:txBody>
          <a:bodyPr>
            <a:normAutofit fontScale="90000"/>
          </a:bodyPr>
          <a:lstStyle/>
          <a:p>
            <a:pPr>
              <a:spcBef>
                <a:spcPts val="1200"/>
              </a:spcBef>
              <a:spcAft>
                <a:spcPts val="1800"/>
              </a:spcAft>
            </a:pPr>
            <a:r>
              <a:rPr lang="en-US" sz="3200" dirty="0" smtClean="0">
                <a:solidFill>
                  <a:srgbClr val="C00000"/>
                </a:solidFill>
              </a:rPr>
              <a:t/>
            </a:r>
            <a:br>
              <a:rPr lang="en-US" sz="3200" dirty="0" smtClean="0">
                <a:solidFill>
                  <a:srgbClr val="C00000"/>
                </a:solidFill>
              </a:rPr>
            </a:br>
            <a:r>
              <a:rPr lang="en-US" sz="3200" dirty="0">
                <a:solidFill>
                  <a:srgbClr val="C00000"/>
                </a:solidFill>
              </a:rPr>
              <a:t>ABBYY Lingvo </a:t>
            </a:r>
            <a:r>
              <a:rPr lang="en-US" sz="3200" dirty="0" smtClean="0">
                <a:solidFill>
                  <a:srgbClr val="C00000"/>
                </a:solidFill>
              </a:rPr>
              <a:t>x6</a:t>
            </a:r>
            <a:r>
              <a:rPr lang="ru-RU" sz="3200" dirty="0" smtClean="0">
                <a:solidFill>
                  <a:srgbClr val="C00000"/>
                </a:solidFill>
              </a:rPr>
              <a:t> – </a:t>
            </a:r>
            <a:br>
              <a:rPr lang="ru-RU" sz="3200" dirty="0" smtClean="0">
                <a:solidFill>
                  <a:srgbClr val="C00000"/>
                </a:solidFill>
              </a:rPr>
            </a:br>
            <a:r>
              <a:rPr lang="ru-RU" sz="900" dirty="0" smtClean="0">
                <a:solidFill>
                  <a:srgbClr val="C00000"/>
                </a:solidFill>
              </a:rPr>
              <a:t> </a:t>
            </a:r>
            <a:r>
              <a:rPr lang="ru-RU" sz="3200" dirty="0" smtClean="0">
                <a:solidFill>
                  <a:srgbClr val="C00000"/>
                </a:solidFill>
              </a:rPr>
              <a:t/>
            </a:r>
            <a:br>
              <a:rPr lang="ru-RU" sz="3200" dirty="0" smtClean="0">
                <a:solidFill>
                  <a:srgbClr val="C00000"/>
                </a:solidFill>
              </a:rPr>
            </a:br>
            <a:r>
              <a:rPr lang="ru-RU" sz="2400" dirty="0" smtClean="0"/>
              <a:t>незаменимый </a:t>
            </a:r>
            <a:r>
              <a:rPr lang="ru-RU" sz="2400" dirty="0"/>
              <a:t>помощник </a:t>
            </a:r>
            <a:r>
              <a:rPr lang="ru-RU" sz="2400" dirty="0" smtClean="0"/>
              <a:t>при </a:t>
            </a:r>
            <a:r>
              <a:rPr lang="ru-RU" sz="2400" dirty="0"/>
              <a:t>переводе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2400" dirty="0" smtClean="0"/>
              <a:t>и </a:t>
            </a:r>
            <a:r>
              <a:rPr lang="ru-RU" sz="2400" dirty="0"/>
              <a:t>изучении языка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900" dirty="0" smtClean="0">
                <a:solidFill>
                  <a:schemeClr val="bg1"/>
                </a:solidFill>
              </a:rPr>
              <a:t> 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как </a:t>
            </a:r>
            <a:r>
              <a:rPr lang="ru-RU" sz="2400" dirty="0"/>
              <a:t>для частных пользователей,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2400" dirty="0" smtClean="0"/>
              <a:t>так </a:t>
            </a:r>
            <a:r>
              <a:rPr lang="ru-RU" sz="2400" dirty="0"/>
              <a:t>и для организаций.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0"/>
          </p:nvPr>
        </p:nvSpPr>
        <p:spPr>
          <a:xfrm>
            <a:off x="206515" y="4748535"/>
            <a:ext cx="8208145" cy="1395155"/>
          </a:xfrm>
        </p:spPr>
        <p:txBody>
          <a:bodyPr>
            <a:normAutofit/>
          </a:bodyPr>
          <a:lstStyle/>
          <a:p>
            <a:pPr marL="269875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ru-RU" sz="2000" dirty="0" smtClean="0"/>
              <a:t>Программа </a:t>
            </a:r>
            <a:r>
              <a:rPr lang="ru-RU" sz="2000" dirty="0"/>
              <a:t>дает быстрый доступ к современным подробным словарям иностранных языков и предоставляет широкие возможности для изучения лексики и грамматики.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6A1A21F-8288-4945-BB00-20CBE76A02B3}" type="slidenum">
              <a:rPr lang="de-DE" smtClean="0"/>
              <a:pPr>
                <a:defRPr/>
              </a:pPr>
              <a:t>143</a:t>
            </a:fld>
            <a:endParaRPr lang="de-DE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68313" y="368240"/>
            <a:ext cx="7416800" cy="828512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 kern="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</a:lstStyle>
          <a:p>
            <a:r>
              <a:rPr lang="ru-RU" sz="3200" cap="none" dirty="0" smtClean="0"/>
              <a:t>О продукте</a:t>
            </a:r>
            <a:endParaRPr lang="ru-RU" sz="3200" cap="non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4839" y="1383222"/>
            <a:ext cx="3090849" cy="309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631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0"/>
          </p:nvPr>
        </p:nvSpPr>
        <p:spPr>
          <a:xfrm>
            <a:off x="412192" y="1448779"/>
            <a:ext cx="6320047" cy="5085565"/>
          </a:xfrm>
        </p:spPr>
        <p:txBody>
          <a:bodyPr>
            <a:normAutofit lnSpcReduction="10000"/>
          </a:bodyPr>
          <a:lstStyle/>
          <a:p>
            <a:pPr marL="0" lvl="1" indent="0">
              <a:spcAft>
                <a:spcPts val="600"/>
              </a:spcAft>
              <a:buClr>
                <a:srgbClr val="C00000"/>
              </a:buClr>
              <a:buNone/>
            </a:pPr>
            <a:r>
              <a:rPr lang="ru-RU" sz="1900" cap="all" dirty="0" smtClean="0"/>
              <a:t>Руководство</a:t>
            </a:r>
            <a:endParaRPr lang="ru-RU" sz="1900" cap="all" dirty="0"/>
          </a:p>
          <a:p>
            <a:pPr marL="0" lvl="2" indent="0">
              <a:spcBef>
                <a:spcPts val="200"/>
              </a:spcBef>
              <a:spcAft>
                <a:spcPts val="3600"/>
              </a:spcAft>
              <a:buNone/>
            </a:pPr>
            <a:r>
              <a:rPr lang="ru-RU" sz="1800" dirty="0" smtClean="0">
                <a:solidFill>
                  <a:srgbClr val="C00000"/>
                </a:solidFill>
              </a:rPr>
              <a:t>Базовые </a:t>
            </a:r>
            <a:r>
              <a:rPr lang="ru-RU" sz="1800" dirty="0">
                <a:solidFill>
                  <a:srgbClr val="C00000"/>
                </a:solidFill>
              </a:rPr>
              <a:t>потребности и </a:t>
            </a:r>
            <a:r>
              <a:rPr lang="ru-RU" sz="1800" dirty="0" smtClean="0">
                <a:solidFill>
                  <a:srgbClr val="C00000"/>
                </a:solidFill>
              </a:rPr>
              <a:t>мотивация: </a:t>
            </a:r>
            <a:r>
              <a:rPr lang="en-US" sz="1800" dirty="0" smtClean="0">
                <a:solidFill>
                  <a:srgbClr val="C00000"/>
                </a:solidFill>
              </a:rPr>
              <a:t/>
            </a:r>
            <a:br>
              <a:rPr lang="en-US" sz="1800" dirty="0" smtClean="0">
                <a:solidFill>
                  <a:srgbClr val="C00000"/>
                </a:solidFill>
              </a:rPr>
            </a:br>
            <a:r>
              <a:rPr lang="ru-RU" sz="1800" dirty="0"/>
              <a:t>обеспечить сотрудника за разумные деньги </a:t>
            </a:r>
            <a:r>
              <a:rPr lang="ru-RU" sz="1800" dirty="0" smtClean="0"/>
              <a:t>ПО, </a:t>
            </a:r>
            <a:r>
              <a:rPr lang="ru-RU" sz="1800" dirty="0"/>
              <a:t>необходимым для </a:t>
            </a:r>
            <a:r>
              <a:rPr lang="ru-RU" sz="1800" dirty="0" smtClean="0"/>
              <a:t>работы и повышающим его производительность.</a:t>
            </a:r>
          </a:p>
          <a:p>
            <a:pPr marL="0" lvl="2" indent="0">
              <a:spcBef>
                <a:spcPts val="0"/>
              </a:spcBef>
              <a:buNone/>
            </a:pPr>
            <a:r>
              <a:rPr lang="ru-RU" sz="1900" cap="all" dirty="0" smtClean="0"/>
              <a:t>IT-специалисты</a:t>
            </a:r>
            <a:endParaRPr lang="ru-RU" sz="1900" cap="all" dirty="0"/>
          </a:p>
          <a:p>
            <a:pPr marL="0" lvl="1" indent="0">
              <a:spcAft>
                <a:spcPts val="3600"/>
              </a:spcAft>
              <a:buNone/>
            </a:pPr>
            <a:r>
              <a:rPr lang="ru-RU" sz="1800" dirty="0">
                <a:solidFill>
                  <a:srgbClr val="C00000"/>
                </a:solidFill>
              </a:rPr>
              <a:t>Базовые потребности и мотивация: </a:t>
            </a:r>
            <a:r>
              <a:rPr lang="en-US" sz="1800" dirty="0" smtClean="0">
                <a:solidFill>
                  <a:srgbClr val="C00000"/>
                </a:solidFill>
              </a:rPr>
              <a:t/>
            </a:r>
            <a:br>
              <a:rPr lang="en-US" sz="1800" dirty="0" smtClean="0">
                <a:solidFill>
                  <a:srgbClr val="C00000"/>
                </a:solidFill>
              </a:rPr>
            </a:br>
            <a:r>
              <a:rPr lang="ru-RU" sz="1800" dirty="0" smtClean="0"/>
              <a:t>получить ПО, отвечающее требованиям руководства, удобное </a:t>
            </a:r>
            <a:r>
              <a:rPr lang="ru-RU" sz="1800" dirty="0"/>
              <a:t>в </a:t>
            </a:r>
            <a:r>
              <a:rPr lang="ru-RU" sz="1800" dirty="0" smtClean="0"/>
              <a:t>установке и поддержке. </a:t>
            </a:r>
          </a:p>
          <a:p>
            <a:pPr marL="0" lvl="1" indent="0"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None/>
            </a:pPr>
            <a:r>
              <a:rPr lang="ru-RU" sz="1800" cap="all" dirty="0" smtClean="0"/>
              <a:t>Специалисты,</a:t>
            </a:r>
            <a:r>
              <a:rPr lang="ru-RU" sz="1800" cap="all" dirty="0"/>
              <a:t/>
            </a:r>
            <a:br>
              <a:rPr lang="ru-RU" sz="1800" cap="all" dirty="0"/>
            </a:br>
            <a:r>
              <a:rPr lang="ru-RU" sz="1800" dirty="0" smtClean="0"/>
              <a:t>которые </a:t>
            </a:r>
            <a:r>
              <a:rPr lang="ru-RU" sz="1800" dirty="0"/>
              <a:t>сталкиваются с необходимостью перевода отраслевых и служебных текстов, либо ведут коммуникации на иностранном языке. </a:t>
            </a:r>
            <a:endParaRPr lang="ru-RU" sz="1800" dirty="0" smtClean="0"/>
          </a:p>
          <a:p>
            <a:pPr marL="0" lvl="1" indent="0"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None/>
            </a:pPr>
            <a:r>
              <a:rPr lang="ru-RU" sz="1800" dirty="0" smtClean="0">
                <a:solidFill>
                  <a:srgbClr val="C00000"/>
                </a:solidFill>
              </a:rPr>
              <a:t>Базовые </a:t>
            </a:r>
            <a:r>
              <a:rPr lang="ru-RU" sz="1800" dirty="0">
                <a:solidFill>
                  <a:srgbClr val="C00000"/>
                </a:solidFill>
              </a:rPr>
              <a:t>потребности и мотивация: </a:t>
            </a:r>
            <a:r>
              <a:rPr lang="ru-RU" sz="1800" dirty="0"/>
              <a:t>эффективно выполнять должностные обязанности.</a:t>
            </a:r>
          </a:p>
          <a:p>
            <a:pPr marL="184150" lvl="1" indent="0">
              <a:spcAft>
                <a:spcPts val="600"/>
              </a:spcAft>
              <a:buNone/>
            </a:pPr>
            <a:endParaRPr lang="ru-RU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Сегмент: корпоративные </a:t>
            </a:r>
            <a:r>
              <a:rPr lang="ru-RU" sz="3200" dirty="0"/>
              <a:t>пользователи</a:t>
            </a:r>
            <a:endParaRPr lang="ru-RU" sz="3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C64A3CC-9215-4D44-A91D-3C56E408671D}" type="slidenum">
              <a:rPr lang="ru-RU" smtClean="0"/>
              <a:pPr/>
              <a:t>144</a:t>
            </a:fld>
            <a:endParaRPr lang="ru-RU" dirty="0"/>
          </a:p>
        </p:txBody>
      </p:sp>
      <p:pic>
        <p:nvPicPr>
          <p:cNvPr id="2059" name="Picture 11" descr="D:\x6\презентация\Саша-8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7266" y="1301509"/>
            <a:ext cx="1935214" cy="1700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D:\x6\презентация\админ-5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7266" y="3248980"/>
            <a:ext cx="1935214" cy="1454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D:\x6\презентация\Ваня2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7266" y="4857911"/>
            <a:ext cx="1935214" cy="1451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6098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0"/>
          </p:nvPr>
        </p:nvSpPr>
        <p:spPr>
          <a:xfrm>
            <a:off x="457199" y="1600201"/>
            <a:ext cx="3979786" cy="4852988"/>
          </a:xfrm>
        </p:spPr>
        <p:txBody>
          <a:bodyPr/>
          <a:lstStyle/>
          <a:p>
            <a:pPr marL="0" lvl="2" indent="0">
              <a:spcAft>
                <a:spcPts val="600"/>
              </a:spcAft>
              <a:buClr>
                <a:srgbClr val="C00000"/>
              </a:buClr>
              <a:buNone/>
            </a:pPr>
            <a:r>
              <a:rPr lang="ru-RU" sz="1800" cap="all" dirty="0" smtClean="0"/>
              <a:t>Люди</a:t>
            </a:r>
            <a:r>
              <a:rPr lang="ru-RU" sz="1800" cap="all" dirty="0"/>
              <a:t>, </a:t>
            </a:r>
            <a:r>
              <a:rPr lang="ru-RU" sz="1800" cap="all" dirty="0" smtClean="0"/>
              <a:t>которые изучают иностранный язык, а также те, чьи дети учат иностранный язык.</a:t>
            </a:r>
            <a:endParaRPr lang="ru-RU" sz="1800" cap="all" dirty="0"/>
          </a:p>
          <a:p>
            <a:pPr marL="0" lvl="2" indent="0">
              <a:spcAft>
                <a:spcPts val="600"/>
              </a:spcAft>
              <a:buNone/>
            </a:pPr>
            <a:r>
              <a:rPr lang="ru-RU" sz="1800" dirty="0" smtClean="0">
                <a:solidFill>
                  <a:srgbClr val="C00000"/>
                </a:solidFill>
              </a:rPr>
              <a:t>Базовые </a:t>
            </a:r>
            <a:r>
              <a:rPr lang="ru-RU" sz="1800" dirty="0">
                <a:solidFill>
                  <a:srgbClr val="C00000"/>
                </a:solidFill>
              </a:rPr>
              <a:t>потребности и мотивация: </a:t>
            </a:r>
            <a:r>
              <a:rPr lang="ru-RU" sz="1800" dirty="0"/>
              <a:t>свободное общение во время поездок заграницу, саморазвитие, расширение круга общения, карьерный рост</a:t>
            </a:r>
            <a:r>
              <a:rPr lang="ru-RU" sz="1800" dirty="0" smtClean="0"/>
              <a:t>.</a:t>
            </a:r>
            <a:endParaRPr lang="ru-RU" sz="1800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Сегмент: </a:t>
            </a:r>
            <a:r>
              <a:rPr lang="ru-RU" sz="3200" dirty="0"/>
              <a:t>ч</a:t>
            </a:r>
            <a:r>
              <a:rPr lang="ru-RU" sz="3200" dirty="0" smtClean="0"/>
              <a:t>астные пользователи</a:t>
            </a:r>
            <a:r>
              <a:rPr lang="ru-RU" sz="3200" dirty="0"/>
              <a:t/>
            </a:r>
            <a:br>
              <a:rPr lang="ru-RU" sz="3200" dirty="0"/>
            </a:br>
            <a:endParaRPr lang="ru-RU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C64A3CC-9215-4D44-A91D-3C56E408671D}" type="slidenum">
              <a:rPr lang="ru-RU" smtClean="0"/>
              <a:pPr/>
              <a:t>145</a:t>
            </a:fld>
            <a:endParaRPr lang="ru-RU" dirty="0"/>
          </a:p>
        </p:txBody>
      </p:sp>
      <p:pic>
        <p:nvPicPr>
          <p:cNvPr id="3075" name="Picture 3" descr="D:\x6\презентация\10302748_653195948067191_6574789083509716757_n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47075" y="1673806"/>
            <a:ext cx="2957990" cy="29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4352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67545" y="2798930"/>
            <a:ext cx="6264696" cy="135015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Ключевые возможности и преимущества</a:t>
            </a:r>
            <a:endParaRPr lang="ru-RU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463977" y="1988840"/>
            <a:ext cx="6264695" cy="720080"/>
          </a:xfrm>
        </p:spPr>
        <p:txBody>
          <a:bodyPr/>
          <a:lstStyle/>
          <a:p>
            <a:r>
              <a:rPr lang="en-US" dirty="0" smtClean="0"/>
              <a:t>ABBYY Lingvo x6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415213" y="6453188"/>
            <a:ext cx="1728787" cy="288925"/>
          </a:xfrm>
        </p:spPr>
        <p:txBody>
          <a:bodyPr/>
          <a:lstStyle/>
          <a:p>
            <a:pPr>
              <a:defRPr/>
            </a:pPr>
            <a:fld id="{16A1A21F-8288-4945-BB00-20CBE76A02B3}" type="slidenum">
              <a:rPr lang="de-DE" smtClean="0"/>
              <a:pPr>
                <a:defRPr/>
              </a:pPr>
              <a:t>146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32278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Преимущества для корпоративных пользователей</a:t>
            </a:r>
            <a:endParaRPr lang="ru-RU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18810"/>
            <a:ext cx="8030235" cy="2880320"/>
          </a:xfrm>
        </p:spPr>
        <p:txBody>
          <a:bodyPr>
            <a:normAutofit/>
          </a:bodyPr>
          <a:lstStyle/>
          <a:p>
            <a:pPr marL="285750" lvl="1" indent="-285750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ru-RU" sz="1800" cap="all" dirty="0" smtClean="0">
                <a:solidFill>
                  <a:srgbClr val="C00000"/>
                </a:solidFill>
              </a:rPr>
              <a:t>Экономия времени </a:t>
            </a:r>
            <a:r>
              <a:rPr lang="ru-RU" sz="1800" cap="all" dirty="0">
                <a:solidFill>
                  <a:srgbClr val="C00000"/>
                </a:solidFill>
              </a:rPr>
              <a:t>при поиске </a:t>
            </a:r>
            <a:r>
              <a:rPr lang="ru-RU" sz="1800" cap="all" dirty="0" smtClean="0">
                <a:solidFill>
                  <a:srgbClr val="C00000"/>
                </a:solidFill>
              </a:rPr>
              <a:t>перевода </a:t>
            </a:r>
            <a:r>
              <a:rPr lang="ru-RU" sz="1800" dirty="0" smtClean="0"/>
              <a:t>благодаря </a:t>
            </a:r>
            <a:r>
              <a:rPr lang="ru-RU" sz="1800" dirty="0"/>
              <a:t>моментальному </a:t>
            </a:r>
            <a:r>
              <a:rPr lang="ru-RU" sz="1800" dirty="0" smtClean="0"/>
              <a:t>переводу, возникающему при наведении курсора на любое слово в тексте или на изображении.</a:t>
            </a:r>
          </a:p>
          <a:p>
            <a:pPr marL="285750" lvl="1" indent="-285750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ru-RU" sz="1800" cap="all" dirty="0" smtClean="0">
                <a:solidFill>
                  <a:srgbClr val="C00000"/>
                </a:solidFill>
              </a:rPr>
              <a:t>Точный </a:t>
            </a:r>
            <a:r>
              <a:rPr lang="ru-RU" sz="1800" cap="all" dirty="0">
                <a:solidFill>
                  <a:srgbClr val="C00000"/>
                </a:solidFill>
              </a:rPr>
              <a:t>перевод отраслевых терминов </a:t>
            </a:r>
            <a:r>
              <a:rPr lang="en-US" sz="1800" dirty="0" smtClean="0"/>
              <a:t>c </a:t>
            </a:r>
            <a:r>
              <a:rPr lang="ru-RU" sz="1800" dirty="0" smtClean="0"/>
              <a:t>помощью более чем 130 тематических словарей для 40 тематик.</a:t>
            </a:r>
          </a:p>
          <a:p>
            <a:pPr marL="285750" lvl="1" indent="-28575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1800" cap="all" dirty="0" smtClean="0">
                <a:solidFill>
                  <a:srgbClr val="C00000"/>
                </a:solidFill>
              </a:rPr>
              <a:t>Подбор корректного перевода в зависимости от контекста </a:t>
            </a:r>
            <a:r>
              <a:rPr lang="ru-RU" sz="1800" dirty="0" smtClean="0"/>
              <a:t>благодаря доступу к примерам </a:t>
            </a:r>
            <a:r>
              <a:rPr lang="ru-RU" sz="1800" dirty="0"/>
              <a:t>употребления </a:t>
            </a:r>
            <a:r>
              <a:rPr lang="ru-RU" sz="1800" dirty="0" smtClean="0"/>
              <a:t>слов.</a:t>
            </a:r>
            <a:endParaRPr lang="ru-RU" sz="1800" dirty="0"/>
          </a:p>
          <a:p>
            <a:pPr marL="342900" lvl="1" indent="-342900">
              <a:spcBef>
                <a:spcPts val="0"/>
              </a:spcBef>
              <a:spcAft>
                <a:spcPts val="600"/>
              </a:spcAft>
              <a:buClr>
                <a:srgbClr val="C60C30"/>
              </a:buClr>
              <a:buFont typeface="Arial" pitchFamily="34" charset="0"/>
              <a:buChar char="•"/>
            </a:pPr>
            <a:endParaRPr lang="en-US" sz="1800" dirty="0" smtClean="0"/>
          </a:p>
          <a:p>
            <a:pPr marL="342900" lvl="1" indent="-342900">
              <a:spcBef>
                <a:spcPts val="576"/>
              </a:spcBef>
              <a:spcAft>
                <a:spcPts val="200"/>
              </a:spcAft>
              <a:buClr>
                <a:srgbClr val="C60C30"/>
              </a:buClr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1A21F-8288-4945-BB00-20CBE76A02B3}" type="slidenum">
              <a:rPr lang="de-DE" smtClean="0"/>
              <a:pPr>
                <a:defRPr/>
              </a:pPr>
              <a:t>147</a:t>
            </a:fld>
            <a:endParaRPr lang="de-DE" dirty="0"/>
          </a:p>
        </p:txBody>
      </p:sp>
      <p:sp>
        <p:nvSpPr>
          <p:cNvPr id="5" name="TextBox 4"/>
          <p:cNvSpPr txBox="1"/>
          <p:nvPr/>
        </p:nvSpPr>
        <p:spPr>
          <a:xfrm>
            <a:off x="791580" y="4644135"/>
            <a:ext cx="914400" cy="914400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endParaRPr lang="ru-RU" dirty="0" smtClean="0"/>
          </a:p>
        </p:txBody>
      </p:sp>
      <p:graphicFrame>
        <p:nvGraphicFramePr>
          <p:cNvPr id="9" name="Diagram 8"/>
          <p:cNvGraphicFramePr/>
          <p:nvPr>
            <p:extLst/>
          </p:nvPr>
        </p:nvGraphicFramePr>
        <p:xfrm>
          <a:off x="468312" y="3825044"/>
          <a:ext cx="8207375" cy="30693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41530" y="6264315"/>
            <a:ext cx="914400" cy="405045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endParaRPr lang="ru-RU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457200" y="6453336"/>
            <a:ext cx="914400" cy="914400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endParaRPr lang="ru-RU" dirty="0" smtClean="0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457200" y="5949280"/>
            <a:ext cx="8218488" cy="414046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576"/>
              </a:spcBef>
              <a:spcAft>
                <a:spcPts val="200"/>
              </a:spcAft>
              <a:buClr>
                <a:srgbClr val="C60C30"/>
              </a:buClr>
              <a:buFont typeface="Calibri" pitchFamily="34" charset="0"/>
              <a:buChar char="●"/>
              <a:defRPr lang="en-US" sz="2400" kern="120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628650" indent="-271463" algn="l" defTabSz="914400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Font typeface="Calibri" pitchFamily="34" charset="0"/>
              <a:buChar char="●"/>
              <a:defRPr sz="20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spcBef>
                <a:spcPts val="384"/>
              </a:spcBef>
              <a:spcAft>
                <a:spcPts val="0"/>
              </a:spcAft>
              <a:buFont typeface="Calibri" pitchFamily="34" charset="0"/>
              <a:buChar char="–"/>
              <a:defRPr sz="16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179388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54125" indent="-176213" algn="l" defTabSz="914400" rtl="0" eaLnBrk="1" latinLnBrk="0" hangingPunct="1">
              <a:spcBef>
                <a:spcPct val="20000"/>
              </a:spcBef>
              <a:buFont typeface="Calibri" pitchFamily="34" charset="0"/>
              <a:buChar char="‐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967332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baseline="30000" dirty="0">
                <a:solidFill>
                  <a:srgbClr val="C00000"/>
                </a:solidFill>
              </a:rPr>
              <a:t>NEW </a:t>
            </a:r>
            <a:r>
              <a:rPr lang="ru-RU" sz="3200" dirty="0" smtClean="0"/>
              <a:t>Быстрее, чем браузер</a:t>
            </a:r>
            <a:endParaRPr lang="ru-RU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556792"/>
            <a:ext cx="5419945" cy="3402378"/>
          </a:xfrm>
        </p:spPr>
        <p:txBody>
          <a:bodyPr>
            <a:normAutofit/>
          </a:bodyPr>
          <a:lstStyle/>
          <a:p>
            <a:pPr marL="0" indent="0">
              <a:spcBef>
                <a:spcPts val="200"/>
              </a:spcBef>
              <a:spcAft>
                <a:spcPts val="1800"/>
              </a:spcAft>
              <a:buNone/>
            </a:pPr>
            <a:r>
              <a:rPr lang="en-US" sz="2200" cap="all" dirty="0" smtClean="0">
                <a:solidFill>
                  <a:srgbClr val="C00000"/>
                </a:solidFill>
              </a:rPr>
              <a:t>ABBYY </a:t>
            </a:r>
            <a:r>
              <a:rPr lang="en-US" sz="2200" cap="all" dirty="0" err="1" smtClean="0">
                <a:solidFill>
                  <a:srgbClr val="C00000"/>
                </a:solidFill>
              </a:rPr>
              <a:t>Lingvo</a:t>
            </a:r>
            <a:r>
              <a:rPr lang="en-US" sz="2200" cap="all" dirty="0" smtClean="0">
                <a:solidFill>
                  <a:srgbClr val="C00000"/>
                </a:solidFill>
              </a:rPr>
              <a:t> </a:t>
            </a:r>
            <a:r>
              <a:rPr lang="en-US" sz="2200" cap="all" dirty="0">
                <a:solidFill>
                  <a:srgbClr val="C00000"/>
                </a:solidFill>
              </a:rPr>
              <a:t>x6 </a:t>
            </a:r>
            <a:r>
              <a:rPr lang="ru-RU" sz="2200" cap="all" dirty="0">
                <a:solidFill>
                  <a:srgbClr val="C00000"/>
                </a:solidFill>
              </a:rPr>
              <a:t>быстрее, чем </a:t>
            </a:r>
            <a:r>
              <a:rPr lang="ru-RU" sz="2200" cap="all" dirty="0" smtClean="0">
                <a:solidFill>
                  <a:srgbClr val="C00000"/>
                </a:solidFill>
              </a:rPr>
              <a:t>браузер</a:t>
            </a:r>
            <a:r>
              <a:rPr lang="ru-RU" sz="2200" dirty="0" smtClean="0">
                <a:solidFill>
                  <a:srgbClr val="C00000"/>
                </a:solidFill>
              </a:rPr>
              <a:t>!</a:t>
            </a:r>
            <a:r>
              <a:rPr lang="ru-RU" sz="2200" baseline="30000" dirty="0" smtClean="0">
                <a:solidFill>
                  <a:srgbClr val="C00000"/>
                </a:solidFill>
              </a:rPr>
              <a:t>1</a:t>
            </a:r>
            <a:r>
              <a:rPr lang="ru-RU" sz="2200" baseline="30000" dirty="0">
                <a:solidFill>
                  <a:srgbClr val="C00000"/>
                </a:solidFill>
              </a:rPr>
              <a:t/>
            </a:r>
            <a:br>
              <a:rPr lang="ru-RU" sz="2200" baseline="30000" dirty="0">
                <a:solidFill>
                  <a:srgbClr val="C00000"/>
                </a:solidFill>
              </a:rPr>
            </a:br>
            <a:r>
              <a:rPr lang="ru-RU" sz="1600" dirty="0" smtClean="0"/>
              <a:t>(при использовании браузера перевод получаем через 18 сек., при использовании функции перевода по наведению – через 0,6 сек.)</a:t>
            </a:r>
          </a:p>
          <a:p>
            <a:pPr marL="0" indent="0">
              <a:spcBef>
                <a:spcPts val="200"/>
              </a:spcBef>
              <a:spcAft>
                <a:spcPts val="600"/>
              </a:spcAft>
              <a:buNone/>
            </a:pPr>
            <a:r>
              <a:rPr lang="ru-RU" sz="1800" dirty="0" smtClean="0"/>
              <a:t>Достигнуто значительное </a:t>
            </a:r>
            <a:r>
              <a:rPr lang="ru-RU" sz="1800" dirty="0"/>
              <a:t>ускорение работы </a:t>
            </a:r>
            <a:r>
              <a:rPr lang="ru-RU" sz="1800" dirty="0" smtClean="0"/>
              <a:t>программы</a:t>
            </a:r>
            <a:r>
              <a:rPr lang="en-US" sz="1800" dirty="0" smtClean="0"/>
              <a:t> </a:t>
            </a:r>
            <a:r>
              <a:rPr lang="ru-RU" sz="1800" dirty="0" smtClean="0"/>
              <a:t>по сравнению с </a:t>
            </a:r>
            <a:r>
              <a:rPr lang="en-US" sz="1800" dirty="0" smtClean="0"/>
              <a:t>ABBYY </a:t>
            </a:r>
            <a:r>
              <a:rPr lang="en-US" sz="1800" dirty="0" err="1" smtClean="0"/>
              <a:t>Lingvo</a:t>
            </a:r>
            <a:r>
              <a:rPr lang="en-US" sz="1800" dirty="0" smtClean="0"/>
              <a:t> x5</a:t>
            </a:r>
            <a:r>
              <a:rPr lang="ru-RU" sz="1800" dirty="0" smtClean="0"/>
              <a:t>:</a:t>
            </a:r>
          </a:p>
          <a:p>
            <a:pPr lvl="1">
              <a:spcBef>
                <a:spcPts val="2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1800" dirty="0"/>
              <a:t>Б</a:t>
            </a:r>
            <a:r>
              <a:rPr lang="ru-RU" sz="1800" dirty="0" smtClean="0"/>
              <a:t>ыстрый запуск</a:t>
            </a:r>
            <a:r>
              <a:rPr lang="ru-RU" sz="1800" baseline="30000" dirty="0" smtClean="0"/>
              <a:t>2</a:t>
            </a:r>
            <a:r>
              <a:rPr lang="ru-RU" sz="1800" dirty="0" smtClean="0"/>
              <a:t> </a:t>
            </a:r>
            <a:r>
              <a:rPr lang="ru-RU" sz="1800" dirty="0"/>
              <a:t>(в 5 раз </a:t>
            </a:r>
            <a:r>
              <a:rPr lang="ru-RU" sz="1800" dirty="0" smtClean="0"/>
              <a:t>быстрее)</a:t>
            </a:r>
            <a:r>
              <a:rPr lang="en-US" sz="1800" dirty="0" smtClean="0"/>
              <a:t>;</a:t>
            </a:r>
            <a:endParaRPr lang="ru-RU" sz="1800" dirty="0" smtClean="0"/>
          </a:p>
          <a:p>
            <a:pPr lvl="1">
              <a:spcBef>
                <a:spcPts val="20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ru-RU" sz="1800" dirty="0"/>
              <a:t>У</a:t>
            </a:r>
            <a:r>
              <a:rPr lang="ru-RU" sz="1800" dirty="0" smtClean="0"/>
              <a:t>скорение работы </a:t>
            </a:r>
            <a:r>
              <a:rPr lang="ru-RU" sz="1800" dirty="0"/>
              <a:t>перевода по </a:t>
            </a:r>
            <a:r>
              <a:rPr lang="ru-RU" sz="1800" dirty="0" smtClean="0"/>
              <a:t>наведению</a:t>
            </a:r>
            <a:r>
              <a:rPr lang="ru-RU" sz="1800" baseline="30000" dirty="0" smtClean="0"/>
              <a:t>3</a:t>
            </a:r>
            <a:r>
              <a:rPr lang="en-US" sz="1800" dirty="0" smtClean="0"/>
              <a:t> </a:t>
            </a:r>
            <a:r>
              <a:rPr lang="ru-RU" sz="1800" dirty="0" smtClean="0"/>
              <a:t>(в </a:t>
            </a:r>
            <a:r>
              <a:rPr lang="ru-RU" sz="1800" dirty="0"/>
              <a:t>2 </a:t>
            </a:r>
            <a:r>
              <a:rPr lang="ru-RU" sz="1800" dirty="0" smtClean="0"/>
              <a:t>раза)</a:t>
            </a:r>
            <a:r>
              <a:rPr lang="en-US" sz="1800" dirty="0"/>
              <a:t>.</a:t>
            </a:r>
            <a:endParaRPr lang="ru-RU" sz="1800" dirty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1A21F-8288-4945-BB00-20CBE76A02B3}" type="slidenum">
              <a:rPr lang="de-DE" smtClean="0"/>
              <a:pPr>
                <a:defRPr/>
              </a:pPr>
              <a:t>148</a:t>
            </a:fld>
            <a:endParaRPr lang="de-DE" dirty="0"/>
          </a:p>
        </p:txBody>
      </p:sp>
      <p:sp>
        <p:nvSpPr>
          <p:cNvPr id="5" name="AutoShape 2" descr="data:image/jpeg;base64,/9j/4AAQSkZJRgABAQAAAQABAAD/2wCEAAkGBhQSDxQQEg8QDxQVFRUWFBARFRUUFRAQFBcXFBQXFBQYGyceFxojGRIUHy8gIycpLC0uFx4xNTAqNSYrLCkBCQoKDgwOFA8PGCkcHBwuKikpKSksKSkpLCkpKSwpKSkpKSkpKSkpKSksKSwsKSkpLCkpKSkpLCksKSkpKSkpKf/AABEIAOMA3gMBIgACEQEDEQH/xAAcAAEAAgMBAQEAAAAAAAAAAAAAAQYCBQcEAwj/xABJEAABAwIDBQUEBwUFBgcBAAABAAIDBBEFEiEGBzFBYRMiUXGBIzKRoRRCUmJyorEVc4KSwTNTwuHwJDSjstHiNUNUY5Oz0iX/xAAWAQEBAQAAAAAAAAAAAAAAAAAAAQL/xAAYEQEBAQEBAAAAAAAAAAAAAAAAEQExAv/aAAwDAQACEQMRAD8A7WCmZYogyzJmWKIMsyZliiDK6ZliiDLMmZYpZBlmUZl4cSxyCn/t6iGHo94Dj5N4n4KuVW9egZwkll/dxO/V+VKLldLrnr99NLyp6k+fZj/Evkd91P8A+ln/AJo/+qlwdGzJdc7bvspudNUD1jP+JbKh3tUMnvPlh/eRkj4sLkuC5XUXWsoNp6Wewiq4Hk8G5wHfymx+S2ZCoKbqEQTdLqEQTdLqEQTdLqEQTdLqEQEREBERAREQFjI8NBc5waBqXOIAA8STwWr2j2pgoY88z+8fcibq+Q9ByHU6LmvaV+OyWH+z0gdrx7NtvHnM/pwH3VKLNj29umhd2cDXVj+F2HLHfwz6l3oPVawUuNYhYueMPhdrlBMbsvk28h9SFtqaDCsHtnkYZ7avd7SY+TWg9mPh5lair3uzTvMVBROkJ91zw57up7Nmg9SoNhh25unac9TNNUu4u17NpPO9ruP8y902HYNSWD2UTTyD/bO+eYhV5mw+KV1nVtZ2Lf7q+YgHj7OOzPiVvMN3QUUYHadrUHxe7I3+Vlv1KD5z7xcKh0jjD7cOxp2tHoXBq8Mu+Ch5UcjtebYRYfEq5UuxtFHqyipwfEsDj8XXVS3lNbBPhr4o2MIncLNa1rS09mC0i1rEG3qVR5zvUw93dfh7rXvYxwOFzzsSo/b2BVFu0pmQk8zCY7fxQldIfQxnjFGeWrGnT4LW1ux9HKLPo4D1awMPxZY80gpw3f4VVf7rVZHeEczZPySXd+i+EmxmKUWtFWmoYL+yccpt+7kJYfQ3W0xXdBSvBdA+WlfxbZ2dgP4Xd74OWhqI8aw43D3VsLfAGdoHVp9o3z+ag9tLvWmgf2WIUL4naAvYC09T2btHehV6wbH4KpmeCZko5tGjmfiYdQqZh+8+jq2/R66nEObuuzjPFfhx95nw08V8sb3VgkVOGz9ibZmsznK7mDFKDdoPW46hKOkIuU4XvGq6KX6PicMjh9vKGyAcLg6Nlbpx+Z4LpmGYpFURCaGRsjHcCOR8HDi09CrR6kRFQREQEREAIiICIiAqxtvtzHQR5RaSocLsi5NHDO/wHGw4m3qp2422ZQRWGV87x7OIn3R9t/3QeXP4qobJ7K5s2L4o85R7RrZPrcCHvHG3ANZbXTS1gZRjgGxklW44lispbH72SQ5O0YBcF2vs4/ACxPTnjje3stSRQYTC5jLZQ6NuV5Zw7gGkTOuh8l8a2vqcdquwhvDSxm5JvZo5Pkt7zzyb/mV0zZzZeCii7OFuptnkdq+Qjm4+HQaBQcepdmYaTEGQYo15a5rHiRjyIw52pDza72g90kEWsu3YfQxQxhkEccUfJsYAbrz0438Vr9q9mY66mMT7BwuYpOccnI+R4Ec/gq9uyxSYCXDqljmyU1spdf8AsibWvzANsp5g9FeC9KLpdY3VGV1VNudkpK19IY3sY2GUukzXvkOQ3bbie4dNOI1VpVWxreJDTVzKN7X65e0l0yx5wC3TiRYgk8uqmi2XUXWJRUTdZBYIg0u0GxdLWAmWEB9tJmd2QeGo971uufvhrsCfdrhVUjj7pJsPElvGN33hceK6vU1bY43SyODGMBc5x4NaNSVzTZ7tcWxM1z7spaclscZ+tcaMtwNwczvMBZ0W/DsUpMWpSMrZGnSSF/vxO9NQfBw/yVExHCajA6gVNO501K8gPa7/AJJLCwP2X2/6H2bV7Fy0Ev7Rw0lgZrJALnI3i4gfWjPNvLiNOFs2a2mp8UpnNLW5i3LPTON7A6XHiw8j/VBtMFxmOqgZPE67XDgeLHD3muHIg/6sV7lyeB78DxHs3Fz6Kc3DjrYcL/jZex8R5i3V2uBAIIIOoI4EciFcEoiKgiIgIiIC1m0mPMo6V9Q/XLo1nDPIfdaP9aAFbQBcj2zqXYni0dBE49nE4tc4cA4azP8A4QMo8uqg+2wmzMlfUOxSs77S67GuGkrxoDb+7bawHMi3I3x2wxaTFK5uHUpvExxzvB7rnN0fI63FjeA8SeoW83ibSNoaVlDTAMkkZkaGcYYfduAObtQPUrZbu9jxRU2Z4Hby2dIebB9WP059T0Cg3eAYFFR07YIhZreLjbNI/wCs53iT/ktgSjljdaEkqERAREQSF+cdq8X+k10841DnnL+BndZ+VoXcNucVFPhs8l7OLDGyx1zydwW8rk+i/OmfVZ9D9S077xscObWn4gFZrS7F4kJ8Op5Abns2sd0fH3HfNq3S0CIiDxYzhLKqnfTy5sjwAS02IIIcCD0ICywjCo6aFsELcjGDQcSSdSXHmSdSV60SDJcx202TkophimHjJkN5YWjRoPvODfsH6zeXHhw6YpIuLaHoUFPc6HHMMIFmSDkdTT1LRpfxaQfUHxGmu3Y7SO72GVF2zQXEYdxLGnvM828unktRikbsExQVEbXGjqNHMbwaDq5g+8095vQ28V695WF5exxqjf3mlhc9moc3/wAuT9GnoR1WR0xFrNmseZWUsdQywzCz28ezkHvtPkfkQtmtAiIgIikBBoNuNpRRUbpAR2r7sibfUvPF38IN/h4qrbrsHbTUkuJ1BIL2uIc7iIG95zupc4flHitftPB+1MdZRh1ooRleRc6N781teJJDL9B4Lcb1a8tp4MOgFnTua0MbyiYQ1jfIvLf5SoK3sfi9JPiM1fXTNjkL7wRyZsjfAl1rd0ZQATyv4LsNLWMlbnjkZK37THBw+IVcO7aidBHE+na50bAztWExvcQNXOLSMxJudb8VpIN10lNUMloq+SJuYZ2v94svdwBaMr9NLOHqg6CVClyhUEREBERBrsf2dhrYexna4tDg4Fri1zXC4uD5EjXxXLn7K08G0EFI2LNDZpLJD2mcmN7jmv1A+C7GCuaVQvtVHfSzRbrancR8z8lNHRqekZExscbGxsaLNYwANaOgC+ikqFQREQEREBAi0O2W0b6KnEkdM6pc52QAXysJBIL7a25WHxCD2bTYPFU0kkMxa1rho9xA7OT6jrnhY/G5HNULdziBZJPglYAffDGE3BFj2jAfAg5x6r5U+x2IYo8S4hM6nhvdsPA2+5FwZpzdr0K+m87Z36K2mr6a7HQdnE517mzABC9x5nTKfG4WR8NipnYbjEuGyOPZSm0ZdwLrZoXeZacp62HJdYIXLt4NOKzD6fF4NHsDc5bcFrS63ndktx6kq/7OYwKqjhqB9dgzDwkHdeP5gUwbFERaBfKrqRHE+U8GMc8+TQXH9F9VX94FWYsLqXDiWBn/AMjgw/JxQVbc/TmWSrrn6ve7Jm+849rJ8yxTh7RXbRyyO70dILM8M0ZDG/nc93otpu0aIMG7Y217eY9Q0ka+ka8W5ulJhqapw1lltf8AAMzvLvSLI6GVjdZErFaBERAREQEREBc3ezNtUL/VYCPMU/8A3FdIXOag5dqWWv3oxfr7Bw/whQdGKIioIiICIiAgKIgLX7S4X9Jo56cWvJG4NLhcB9rtP8wC2CyBQcp3WP8ApFBW4c/rYHW3atLSMv3XsB83L37lsSJp56Z2jopMwaeIbILHTo5h+K8OzzRS7TTwj3Ze0y9O0a2oH6EL7bPx/Rdp6iGwDZ2yOAHg4CcfMOCyOm3REWgCpu9x3/8AMOtryxDz1J/pf0VzCpG+D/wwfv47adH/AAQKebJszf3f9kcP5rt+eb5r7bpYS3C2ki2aSVw6i+W/5StfiMpOyrSL/wC7wg+QkY08VXdmd5c1NSRU7MPMoYDZ93jOC4uvYM6kcVB2MqFzim3tTOkYw4XJ3nAd1z7m5t3QWcV0cpmgiIqCIiAiIgLnWJabU0/3ox/9Urf6Loq5tt7SVNPikGJQwOqWhmUMa1xyOaHN7+UE6iQkHoVNHSbIuWHe1WX1wwDXmJvhw4rIb3Kq1/2Zp4+1/wDylHUV8m1TC8xiRheBcxhwzAHgS29wuaHfFMB3sNI/jeB82Lm2MYsZquWoGaMySOeBmJLC43tm04cEo/TKL8/4dvMroRYVJlaOUwEnzIzfNX7YbeNUVlQ2CWmZYtcTNEHgNyi9yCSOOnqEo6EiIqCkKn7U7fuo5zCKCac2aRIDZjsw5WaeGo9FqI95la/vR4PKW+UzvmGWUo8u2jux2ioph9fsb9byPiP5SFG8B30fHaCqbcZuzDraXAkMbtfwSWXy3lvc7EMMlMZiLhGcjrZmO7VhLXW8Mw+a+++tvtaE8Dml1/iiUHUCFCycsVoSFTt7bb4U/pJEfzW/qrgqvvPhLsJnsL2MbvQSNv8Aqg1LGmTZawFyKY6fupNfkxbHdPU5sKjF/cfK382b/GvjsJaXAQzj7OojI8LmTTzs4fFebcxPehkZf3Zj6ZmMP6gqC/krEo4qFQREQEREBERAUtKhAgyv1KnMsLpdBndcv233a1FXiXaxCJkT2szSE2ylos67eJOnL5LpoKm6CpYHuuoqcAuj+lPGuebUX6Rjuged/NWuOMNaGtAaBwa0WA8gNAsrqFICIiokHqpusVIQcv3om+K4c3wLD8Z2j+infM3NUUDBxLn2/ifEB81G1vt9o6OED+zERN+Hdc6d35QFntZ7faOig4iIRuI8i6Z1/RjVkdPPFYKVC0JC8OPYf29JPALXkie0X4Zi05fnZe1ZhBzTctWXiqaZwHde19jxs8Fjh/wx8Vjumn7GprKFws5rswH7txjd+rCvJg5+hbSSQmwZO5zRyAEtpY/zAN9V9NqR+z8dhreEc9i/19lN8i13msjqRUJNM1jS5zmsa0XLnEAADmSeAVZwjb+CqrTSQtfIAxzu3A7hLeItxtr7x4laFmREQEREBERAREQEREBERAREQERarEtqaannZTzTCJ725m5wQzLct1fwGrTxQbVSFDdQCNQdQRwI8QtLttjIpcPmluA4tLI+skndbbyuT6IKTsO/6ZjtVWXzMjDwxwGhDj2MX/Da5Ts6fpO01TM03bEJBf8ACG04+d17d3sIoMFlrXgBzw+a54ua0ZYWnzINvx9VjuZw1wgnrH+9PJlB8Qy5cfVzz/KoOilQhRUAswsFIKDnO9/B3ZYa+O4dEQ17h9UZs0bvR9x/EE20eMRwSOsjF3RkSPaNS2wyTN9Cc3k26v2JYe2eGSCQXZI0td4gHmOo0Poubbuqh1LW1GEz2IcXZWu91z2jWw+y+PX0Cg8uG01bjTIw+dkVLEGMeGuu50jGgEuZxc88RewF9Od+lYHs5BRx9nBGGcMz+L5D4vdxP6DkAuc0Mn7FxcwucfotQBYn6rXEhjj1Y67T0N+i6ymDAopIUKgiIgIiICIiAiIgIiICIiAtNtHsjT1zQJ2HM0EMlYcr2X8DwIvyIIW5QIKJs9svX0FUyOKdlTRud3hI7KYm8yGHg78Oh5gKu4zK7G8WbSsJFLAXZnt4ZQbPffhdxAa30Pit9vN2xcwDD6YudPLYPLOLGv0DB951x5A9QtrsxgcWEYe+SZwzBvaTyDxHBjfEC+UeJPVQaDevX5YqfCqdpzSFns2X0jb3Imerhf8AgV9wXCm01NFTt4RsDb/adxcfVxJ9Vz7d7Rvrq+bF5xZoc5sLTydYNGXxDGHLfxd0XTiUwQiIqCIiDILm29jCXRPhxSHuvic1ryBwsbxOPS929bhdHXyxChZPC+GQZmPaWuHQjl1536IK1XYfDjOGxyWyOc0ujdzhmF2uafFtwQRzFjxstNsHtg+J/wCzK68crDkje/nybG4/8ruYsPBa3Bq+XA6w0lQS+kldmZLbhwHaDqNA5vS45Xt+22xrK+IPjLWTsF4phweOIa5w+qeIPLj43yLQQsVz7Y7b17JDQYieymYQ1ssmmY8A2Q8L8CH8D8z0Ky0IRCq9s/tpFV1U9PG0+x1bKCC2VoOUkaaanTjcaoLCiIgIiICIiAiL5VcxZG97WZ3Na5zWDQvcASG36kWQfVFXNjNtGV8brN7KVnvxXvYHg5psLjlw0PmFY0BVrbfbRlBDoWvnePZReHLO/wAGj58PFYbYbexUIyC005F2wg+6DwMh+qOnE/NV3ZPYqarqP2liQJLsro4HaXtq0ub9VgFrN4nn1g9W7fZB+Y4lWAvnkOaMSe8wO1MjgeDjfTwHnprdrsUkxatbhlK72LHXmmGrSW+84+LW8B4uPktrvL2vLR+zqUufUzWa7s/eja76ot9d3yBPiFvNhdkG0FMGmxmfYzPGve5Mafst4fEqDc4XhjKeCOCJuVkbQ1o59SfEkkk9SvQpJULQIiIIClEQFIUIg120ezsVbTmCUdWPHvRv5Ob/AFHMLn2DbRz4ROKGtBkgJ9lM25yMJtmZ4s8W8R8j1ULwYzgkVXCYZmB7TwP1mO+0x3I/6NwoNXtHstT4lAH3bmLbxVMdiQOI1+szp+hVMw7aGrweRtNWsdNTEkMlbrlH/tuPEfcNiL/HCSircDlMkZdVURN3DkL/AGgL9m/7w0Ol/BXbB9paPE4jF3Xkjv00w7w9D71vFvDog0O2+1Dqimhhw8mYVTix0kd7tGns3c2E5tb20BVk2R2VZQ04jbZ0jtZZbavf4DnlHAD14kqp4hu2npZDUYXUOYecL3WJHGwce68dHj1UYbvSkgf2GJ0z4njhIxmUm2hLmE2I6tNuiDo6Lw4Vj9PUtzQTxy/dB7w82HvD4L32VELW4/j8VHD282fJma3uDMbuvbS400K2YaqFvlntQxx8S+YWHRrH/wBXNQXpjwQHA3BAIPiDqD8FkvjQwFsUbDxaxjT5taAf0X3yoIReetxKKEXlmiiHHvva3TyJuVSsW3uwNd2dLDJVv4A2LWE8rCxc74BBGJ4DLSYzFW08Z7CY2qbe5Hc+0c/k1pGV9zzaV8tpt5TpJPomGNM0rjbtmjML8+yB0P4joPmvEMBxTFLGqk+h05IPZEZbjlaId48B756q4Ydg9FhUJfmZFcWdPKQXyc7A8/wtHosjUbG7uRC/6XWOFRUk5rE5mxOOtyT7778+A5eKjb7eG2nDqSmPaVLu6S3UQl2nLi/XQcufgtRiu3VViMhpMMikY06PnPddl4XLuETfzH5Kx7G7uoaK0r7T1H96R3Y78RGDw/EdfLgqNdu22BdT/wC2VQvUPBytcbmFrveLjze6+vgNOJKv5KXWKAiIqCIiAiIgIiIF1kCsbIgyc0EEEAg6EHUEdVQtpt1UchM9E76LMDmDASI3O+7bWM+WnQK+XUgoOW023tdh7xDiNM6VvATaBxHSQdyT5HqrZR7QYfibOzJilP8AcztDXtv9kO/VpVjqKdsjSx7GyNPFrwHNPmDoqRju6Clmu6AupH/du+Mnqwm49CPJQfDF9z0ROeknkpn8Q113tB6OuHt+JXgdR47SXyyfTGDhq2XQeDXgP+C+LdmcaoTamqPpMY0DA8OFv3Uvu+hWY3mYjTm1Vhug4kMlj/N3moMjvSroNKnDbHxyyxXHqCFpdpd4gr42Rvw8nI8PaWzOvcaEaM1BH9FZ6PfbTHSSnni/AWSD9Wr2nfBQAaGfyEX/AHKDRR7YY1OfY0OQHgTA4AA/flNl9G4DjtSCJasUzTxHaNabHkBCCR5XWzm30UQ92Opefwsb+r14ZN7k0vdpMNkkJ4Odmf8Aljb/AIkH2oNzUd89VVSzuPvBtmgn8TruPyVkDMPwtl/YUunEm8rwPO73KqSU+O1gIJZQsPgREbfw5pP0Xqwjc/EHdpWVElU+9y0EtafxON3u+IVHwrd6ctQ/sMNpHyv/ALx7b2HiGA2A6uPosMO3YT1MgnxOpc88eyY7M7yL/dYOGjfiF0SgwyKBnZwxRwt+yxobfqbcT1K9N0g8uH4ZFTxiKGJkTB9Vot6nmT1K9BKEqFQREQEREBERACKApQEREBERAREQSCsrrBAUGaLFMyDy1GCwSe/TQSfijY79Qtc7YWgJv9Apv5B+i3eZSHIPLDg8DPcp4GfhjYP0C9TQALDQeA4fBRdRdBndRdY3S6CSVF0RAREQEREBERAREQEREBERAREQEREBERBPJQiICIiAiIgIiICIiAiIgIiICIiAiIg//9k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120650" y="-1036638"/>
            <a:ext cx="2114550" cy="2162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data:image/jpeg;base64,/9j/4AAQSkZJRgABAQAAAQABAAD/2wCEAAkGBhQSDxQQEg8QDxQVFRUWFBARFRUUFRAQFBcXFBQXFBQYGyceFxojGRIUHy8gIycpLC0uFx4xNTAqNSYrLCkBCQoKDgwOFA8PGCkcHBwuKikpKSksKSkpLCkpKSwpKSkpKSkpKSkpKSksKSwsKSkpLCkpKSkpLCksKSkpKSkpKf/AABEIAOMA3gMBIgACEQEDEQH/xAAcAAEAAgMBAQEAAAAAAAAAAAAAAQYCBQcEAwj/xABJEAABAwIDBQUEBwUFBgcBAAABAAIDBBEFEiEGBzFBYRMiUXGBIzKRoRRCUmJyorEVc4KSwTNTwuHwJDSjstHiNUNUY5Oz0iX/xAAWAQEBAQAAAAAAAAAAAAAAAAAAAQL/xAAYEQEBAQEBAAAAAAAAAAAAAAAAEQExAv/aAAwDAQACEQMRAD8A7WCmZYogyzJmWKIMsyZliiDK6ZliiDLMmZYpZBlmUZl4cSxyCn/t6iGHo94Dj5N4n4KuVW9egZwkll/dxO/V+VKLldLrnr99NLyp6k+fZj/Evkd91P8A+ln/AJo/+qlwdGzJdc7bvspudNUD1jP+JbKh3tUMnvPlh/eRkj4sLkuC5XUXWsoNp6Wewiq4Hk8G5wHfymx+S2ZCoKbqEQTdLqEQTdLqEQTdLqEQTdLqEQEREBERAREQFjI8NBc5waBqXOIAA8STwWr2j2pgoY88z+8fcibq+Q9ByHU6LmvaV+OyWH+z0gdrx7NtvHnM/pwH3VKLNj29umhd2cDXVj+F2HLHfwz6l3oPVawUuNYhYueMPhdrlBMbsvk28h9SFtqaDCsHtnkYZ7avd7SY+TWg9mPh5lair3uzTvMVBROkJ91zw57up7Nmg9SoNhh25unac9TNNUu4u17NpPO9ruP8y902HYNSWD2UTTyD/bO+eYhV5mw+KV1nVtZ2Lf7q+YgHj7OOzPiVvMN3QUUYHadrUHxe7I3+Vlv1KD5z7xcKh0jjD7cOxp2tHoXBq8Mu+Ch5UcjtebYRYfEq5UuxtFHqyipwfEsDj8XXVS3lNbBPhr4o2MIncLNa1rS09mC0i1rEG3qVR5zvUw93dfh7rXvYxwOFzzsSo/b2BVFu0pmQk8zCY7fxQldIfQxnjFGeWrGnT4LW1ux9HKLPo4D1awMPxZY80gpw3f4VVf7rVZHeEczZPySXd+i+EmxmKUWtFWmoYL+yccpt+7kJYfQ3W0xXdBSvBdA+WlfxbZ2dgP4Xd74OWhqI8aw43D3VsLfAGdoHVp9o3z+ag9tLvWmgf2WIUL4naAvYC09T2btHehV6wbH4KpmeCZko5tGjmfiYdQqZh+8+jq2/R66nEObuuzjPFfhx95nw08V8sb3VgkVOGz9ibZmsznK7mDFKDdoPW46hKOkIuU4XvGq6KX6PicMjh9vKGyAcLg6Nlbpx+Z4LpmGYpFURCaGRsjHcCOR8HDi09CrR6kRFQREQEREAIiICIiAqxtvtzHQR5RaSocLsi5NHDO/wHGw4m3qp2422ZQRWGV87x7OIn3R9t/3QeXP4qobJ7K5s2L4o85R7RrZPrcCHvHG3ANZbXTS1gZRjgGxklW44lispbH72SQ5O0YBcF2vs4/ACxPTnjje3stSRQYTC5jLZQ6NuV5Zw7gGkTOuh8l8a2vqcdquwhvDSxm5JvZo5Pkt7zzyb/mV0zZzZeCii7OFuptnkdq+Qjm4+HQaBQcepdmYaTEGQYo15a5rHiRjyIw52pDza72g90kEWsu3YfQxQxhkEccUfJsYAbrz0438Vr9q9mY66mMT7BwuYpOccnI+R4Ec/gq9uyxSYCXDqljmyU1spdf8AsibWvzANsp5g9FeC9KLpdY3VGV1VNudkpK19IY3sY2GUukzXvkOQ3bbie4dNOI1VpVWxreJDTVzKN7X65e0l0yx5wC3TiRYgk8uqmi2XUXWJRUTdZBYIg0u0GxdLWAmWEB9tJmd2QeGo971uufvhrsCfdrhVUjj7pJsPElvGN33hceK6vU1bY43SyODGMBc5x4NaNSVzTZ7tcWxM1z7spaclscZ+tcaMtwNwczvMBZ0W/DsUpMWpSMrZGnSSF/vxO9NQfBw/yVExHCajA6gVNO501K8gPa7/AJJLCwP2X2/6H2bV7Fy0Ev7Rw0lgZrJALnI3i4gfWjPNvLiNOFs2a2mp8UpnNLW5i3LPTON7A6XHiw8j/VBtMFxmOqgZPE67XDgeLHD3muHIg/6sV7lyeB78DxHs3Fz6Kc3DjrYcL/jZex8R5i3V2uBAIIIOoI4EciFcEoiKgiIgIiIC1m0mPMo6V9Q/XLo1nDPIfdaP9aAFbQBcj2zqXYni0dBE49nE4tc4cA4azP8A4QMo8uqg+2wmzMlfUOxSs77S67GuGkrxoDb+7bawHMi3I3x2wxaTFK5uHUpvExxzvB7rnN0fI63FjeA8SeoW83ibSNoaVlDTAMkkZkaGcYYfduAObtQPUrZbu9jxRU2Z4Hby2dIebB9WP059T0Cg3eAYFFR07YIhZreLjbNI/wCs53iT/ktgSjljdaEkqERAREQSF+cdq8X+k10841DnnL+BndZ+VoXcNucVFPhs8l7OLDGyx1zydwW8rk+i/OmfVZ9D9S077xscObWn4gFZrS7F4kJ8Op5Abns2sd0fH3HfNq3S0CIiDxYzhLKqnfTy5sjwAS02IIIcCD0ICywjCo6aFsELcjGDQcSSdSXHmSdSV60SDJcx202TkophimHjJkN5YWjRoPvODfsH6zeXHhw6YpIuLaHoUFPc6HHMMIFmSDkdTT1LRpfxaQfUHxGmu3Y7SO72GVF2zQXEYdxLGnvM828unktRikbsExQVEbXGjqNHMbwaDq5g+8095vQ28V695WF5exxqjf3mlhc9moc3/wAuT9GnoR1WR0xFrNmseZWUsdQywzCz28ezkHvtPkfkQtmtAiIgIikBBoNuNpRRUbpAR2r7sibfUvPF38IN/h4qrbrsHbTUkuJ1BIL2uIc7iIG95zupc4flHitftPB+1MdZRh1ooRleRc6N781teJJDL9B4Lcb1a8tp4MOgFnTua0MbyiYQ1jfIvLf5SoK3sfi9JPiM1fXTNjkL7wRyZsjfAl1rd0ZQATyv4LsNLWMlbnjkZK37THBw+IVcO7aidBHE+na50bAztWExvcQNXOLSMxJudb8VpIN10lNUMloq+SJuYZ2v94svdwBaMr9NLOHqg6CVClyhUEREBERBrsf2dhrYexna4tDg4Fri1zXC4uD5EjXxXLn7K08G0EFI2LNDZpLJD2mcmN7jmv1A+C7GCuaVQvtVHfSzRbrancR8z8lNHRqekZExscbGxsaLNYwANaOgC+ikqFQREQEREBAi0O2W0b6KnEkdM6pc52QAXysJBIL7a25WHxCD2bTYPFU0kkMxa1rho9xA7OT6jrnhY/G5HNULdziBZJPglYAffDGE3BFj2jAfAg5x6r5U+x2IYo8S4hM6nhvdsPA2+5FwZpzdr0K+m87Z36K2mr6a7HQdnE517mzABC9x5nTKfG4WR8NipnYbjEuGyOPZSm0ZdwLrZoXeZacp62HJdYIXLt4NOKzD6fF4NHsDc5bcFrS63ndktx6kq/7OYwKqjhqB9dgzDwkHdeP5gUwbFERaBfKrqRHE+U8GMc8+TQXH9F9VX94FWYsLqXDiWBn/AMjgw/JxQVbc/TmWSrrn6ve7Jm+849rJ8yxTh7RXbRyyO70dILM8M0ZDG/nc93otpu0aIMG7Y217eY9Q0ka+ka8W5ulJhqapw1lltf8AAMzvLvSLI6GVjdZErFaBERAREQEREBc3ezNtUL/VYCPMU/8A3FdIXOag5dqWWv3oxfr7Bw/whQdGKIioIiICIiAgKIgLX7S4X9Jo56cWvJG4NLhcB9rtP8wC2CyBQcp3WP8ApFBW4c/rYHW3atLSMv3XsB83L37lsSJp56Z2jopMwaeIbILHTo5h+K8OzzRS7TTwj3Ze0y9O0a2oH6EL7bPx/Rdp6iGwDZ2yOAHg4CcfMOCyOm3REWgCpu9x3/8AMOtryxDz1J/pf0VzCpG+D/wwfv47adH/AAQKebJszf3f9kcP5rt+eb5r7bpYS3C2ki2aSVw6i+W/5StfiMpOyrSL/wC7wg+QkY08VXdmd5c1NSRU7MPMoYDZ93jOC4uvYM6kcVB2MqFzim3tTOkYw4XJ3nAd1z7m5t3QWcV0cpmgiIqCIiAiIgLnWJabU0/3ox/9Urf6Loq5tt7SVNPikGJQwOqWhmUMa1xyOaHN7+UE6iQkHoVNHSbIuWHe1WX1wwDXmJvhw4rIb3Kq1/2Zp4+1/wDylHUV8m1TC8xiRheBcxhwzAHgS29wuaHfFMB3sNI/jeB82Lm2MYsZquWoGaMySOeBmJLC43tm04cEo/TKL8/4dvMroRYVJlaOUwEnzIzfNX7YbeNUVlQ2CWmZYtcTNEHgNyi9yCSOOnqEo6EiIqCkKn7U7fuo5zCKCac2aRIDZjsw5WaeGo9FqI95la/vR4PKW+UzvmGWUo8u2jux2ioph9fsb9byPiP5SFG8B30fHaCqbcZuzDraXAkMbtfwSWXy3lvc7EMMlMZiLhGcjrZmO7VhLXW8Mw+a+++tvtaE8Dml1/iiUHUCFCycsVoSFTt7bb4U/pJEfzW/qrgqvvPhLsJnsL2MbvQSNv8Aqg1LGmTZawFyKY6fupNfkxbHdPU5sKjF/cfK382b/GvjsJaXAQzj7OojI8LmTTzs4fFebcxPehkZf3Zj6ZmMP6gqC/krEo4qFQREQEREBERAUtKhAgyv1KnMsLpdBndcv233a1FXiXaxCJkT2szSE2ylos67eJOnL5LpoKm6CpYHuuoqcAuj+lPGuebUX6Rjuged/NWuOMNaGtAaBwa0WA8gNAsrqFICIiokHqpusVIQcv3om+K4c3wLD8Z2j+infM3NUUDBxLn2/ifEB81G1vt9o6OED+zERN+Hdc6d35QFntZ7faOig4iIRuI8i6Z1/RjVkdPPFYKVC0JC8OPYf29JPALXkie0X4Zi05fnZe1ZhBzTctWXiqaZwHde19jxs8Fjh/wx8Vjumn7GprKFws5rswH7txjd+rCvJg5+hbSSQmwZO5zRyAEtpY/zAN9V9NqR+z8dhreEc9i/19lN8i13msjqRUJNM1jS5zmsa0XLnEAADmSeAVZwjb+CqrTSQtfIAxzu3A7hLeItxtr7x4laFmREQEREBERAREQEREBERAREQERarEtqaannZTzTCJ725m5wQzLct1fwGrTxQbVSFDdQCNQdQRwI8QtLttjIpcPmluA4tLI+skndbbyuT6IKTsO/6ZjtVWXzMjDwxwGhDj2MX/Da5Ts6fpO01TM03bEJBf8ACG04+d17d3sIoMFlrXgBzw+a54ua0ZYWnzINvx9VjuZw1wgnrH+9PJlB8Qy5cfVzz/KoOilQhRUAswsFIKDnO9/B3ZYa+O4dEQ17h9UZs0bvR9x/EE20eMRwSOsjF3RkSPaNS2wyTN9Cc3k26v2JYe2eGSCQXZI0td4gHmOo0Poubbuqh1LW1GEz2IcXZWu91z2jWw+y+PX0Cg8uG01bjTIw+dkVLEGMeGuu50jGgEuZxc88RewF9Od+lYHs5BRx9nBGGcMz+L5D4vdxP6DkAuc0Mn7FxcwucfotQBYn6rXEhjj1Y67T0N+i6ymDAopIUKgiIgIiICIiAiIgIiICIiAtNtHsjT1zQJ2HM0EMlYcr2X8DwIvyIIW5QIKJs9svX0FUyOKdlTRud3hI7KYm8yGHg78Oh5gKu4zK7G8WbSsJFLAXZnt4ZQbPffhdxAa30Pit9vN2xcwDD6YudPLYPLOLGv0DB951x5A9QtrsxgcWEYe+SZwzBvaTyDxHBjfEC+UeJPVQaDevX5YqfCqdpzSFns2X0jb3Imerhf8AgV9wXCm01NFTt4RsDb/adxcfVxJ9Vz7d7Rvrq+bF5xZoc5sLTydYNGXxDGHLfxd0XTiUwQiIqCIiDILm29jCXRPhxSHuvic1ryBwsbxOPS929bhdHXyxChZPC+GQZmPaWuHQjl1536IK1XYfDjOGxyWyOc0ujdzhmF2uafFtwQRzFjxstNsHtg+J/wCzK68crDkje/nybG4/8ruYsPBa3Bq+XA6w0lQS+kldmZLbhwHaDqNA5vS45Xt+22xrK+IPjLWTsF4phweOIa5w+qeIPLj43yLQQsVz7Y7b17JDQYieymYQ1ssmmY8A2Q8L8CH8D8z0Ky0IRCq9s/tpFV1U9PG0+x1bKCC2VoOUkaaanTjcaoLCiIgIiICIiAiL5VcxZG97WZ3Na5zWDQvcASG36kWQfVFXNjNtGV8brN7KVnvxXvYHg5psLjlw0PmFY0BVrbfbRlBDoWvnePZReHLO/wAGj58PFYbYbexUIyC005F2wg+6DwMh+qOnE/NV3ZPYqarqP2liQJLsro4HaXtq0ub9VgFrN4nn1g9W7fZB+Y4lWAvnkOaMSe8wO1MjgeDjfTwHnprdrsUkxatbhlK72LHXmmGrSW+84+LW8B4uPktrvL2vLR+zqUufUzWa7s/eja76ot9d3yBPiFvNhdkG0FMGmxmfYzPGve5Mafst4fEqDc4XhjKeCOCJuVkbQ1o59SfEkkk9SvQpJULQIiIIClEQFIUIg120ezsVbTmCUdWPHvRv5Ob/AFHMLn2DbRz4ROKGtBkgJ9lM25yMJtmZ4s8W8R8j1ULwYzgkVXCYZmB7TwP1mO+0x3I/6NwoNXtHstT4lAH3bmLbxVMdiQOI1+szp+hVMw7aGrweRtNWsdNTEkMlbrlH/tuPEfcNiL/HCSircDlMkZdVURN3DkL/AGgL9m/7w0Ol/BXbB9paPE4jF3Xkjv00w7w9D71vFvDog0O2+1Dqimhhw8mYVTix0kd7tGns3c2E5tb20BVk2R2VZQ04jbZ0jtZZbavf4DnlHAD14kqp4hu2npZDUYXUOYecL3WJHGwce68dHj1UYbvSkgf2GJ0z4njhIxmUm2hLmE2I6tNuiDo6Lw4Vj9PUtzQTxy/dB7w82HvD4L32VELW4/j8VHD282fJma3uDMbuvbS400K2YaqFvlntQxx8S+YWHRrH/wBXNQXpjwQHA3BAIPiDqD8FkvjQwFsUbDxaxjT5taAf0X3yoIReetxKKEXlmiiHHvva3TyJuVSsW3uwNd2dLDJVv4A2LWE8rCxc74BBGJ4DLSYzFW08Z7CY2qbe5Hc+0c/k1pGV9zzaV8tpt5TpJPomGNM0rjbtmjML8+yB0P4joPmvEMBxTFLGqk+h05IPZEZbjlaId48B756q4Ydg9FhUJfmZFcWdPKQXyc7A8/wtHosjUbG7uRC/6XWOFRUk5rE5mxOOtyT7778+A5eKjb7eG2nDqSmPaVLu6S3UQl2nLi/XQcufgtRiu3VViMhpMMikY06PnPddl4XLuETfzH5Kx7G7uoaK0r7T1H96R3Y78RGDw/EdfLgqNdu22BdT/wC2VQvUPBytcbmFrveLjze6+vgNOJKv5KXWKAiIqCIiAiIgIiIF1kCsbIgyc0EEEAg6EHUEdVQtpt1UchM9E76LMDmDASI3O+7bWM+WnQK+XUgoOW023tdh7xDiNM6VvATaBxHSQdyT5HqrZR7QYfibOzJilP8AcztDXtv9kO/VpVjqKdsjSx7GyNPFrwHNPmDoqRju6Clmu6AupH/du+Mnqwm49CPJQfDF9z0ROeknkpn8Q113tB6OuHt+JXgdR47SXyyfTGDhq2XQeDXgP+C+LdmcaoTamqPpMY0DA8OFv3Uvu+hWY3mYjTm1Vhug4kMlj/N3moMjvSroNKnDbHxyyxXHqCFpdpd4gr42Rvw8nI8PaWzOvcaEaM1BH9FZ6PfbTHSSnni/AWSD9Wr2nfBQAaGfyEX/AHKDRR7YY1OfY0OQHgTA4AA/flNl9G4DjtSCJasUzTxHaNabHkBCCR5XWzm30UQ92Opefwsb+r14ZN7k0vdpMNkkJ4Odmf8Aljb/AIkH2oNzUd89VVSzuPvBtmgn8TruPyVkDMPwtl/YUunEm8rwPO73KqSU+O1gIJZQsPgREbfw5pP0Xqwjc/EHdpWVElU+9y0EtafxON3u+IVHwrd6ctQ/sMNpHyv/ALx7b2HiGA2A6uPosMO3YT1MgnxOpc88eyY7M7yL/dYOGjfiF0SgwyKBnZwxRwt+yxobfqbcT1K9N0g8uH4ZFTxiKGJkTB9Vot6nmT1K9BKEqFQREQEREBERACKApQEREBERAREQSCsrrBAUGaLFMyDy1GCwSe/TQSfijY79Qtc7YWgJv9Apv5B+i3eZSHIPLDg8DPcp4GfhjYP0C9TQALDQeA4fBRdRdBndRdY3S6CSVF0RAREQEREBERAREQEREBERAREQEREBERBPJQiICIiAiIgIiICIiAiIgIiICIiAiIg//9k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73050" y="-884238"/>
            <a:ext cx="2114550" cy="2162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02170" y="1700794"/>
            <a:ext cx="1910209" cy="1953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416855" y="6299447"/>
            <a:ext cx="788196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aseline="30000" dirty="0" smtClean="0"/>
              <a:t>1,</a:t>
            </a:r>
            <a:r>
              <a:rPr lang="ru-RU" sz="1400" dirty="0"/>
              <a:t> </a:t>
            </a:r>
            <a:r>
              <a:rPr lang="ru-RU" sz="1400" baseline="30000" dirty="0" smtClean="0"/>
              <a:t>2, 3 </a:t>
            </a:r>
            <a:r>
              <a:rPr lang="ru-RU" sz="1400" i="1" dirty="0" smtClean="0"/>
              <a:t>По </a:t>
            </a:r>
            <a:r>
              <a:rPr lang="ru-RU" sz="1400" i="1" dirty="0"/>
              <a:t>результатам исследований, проведенных компанией </a:t>
            </a:r>
            <a:r>
              <a:rPr lang="en-US" sz="1400" i="1" dirty="0" smtClean="0"/>
              <a:t>ABBYY</a:t>
            </a:r>
            <a:r>
              <a:rPr lang="en-US" sz="1400" dirty="0" smtClean="0"/>
              <a:t>.</a:t>
            </a:r>
            <a:endParaRPr lang="ru-RU" sz="1400" i="1" dirty="0"/>
          </a:p>
        </p:txBody>
      </p:sp>
    </p:spTree>
    <p:extLst>
      <p:ext uri="{BB962C8B-B14F-4D97-AF65-F5344CB8AC3E}">
        <p14:creationId xmlns:p14="http://schemas.microsoft.com/office/powerpoint/2010/main" val="1825900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Улучшенный перевод по наведению</a:t>
            </a:r>
            <a:endParaRPr lang="ru-RU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8" y="1628801"/>
            <a:ext cx="4114802" cy="2565284"/>
          </a:xfrm>
        </p:spPr>
        <p:txBody>
          <a:bodyPr>
            <a:normAutofit fontScale="92500"/>
          </a:bodyPr>
          <a:lstStyle/>
          <a:p>
            <a:pPr marL="255588" indent="-255588">
              <a:spcBef>
                <a:spcPts val="2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1900" dirty="0"/>
              <a:t>Мгновенно п</a:t>
            </a:r>
            <a:r>
              <a:rPr lang="ru-RU" sz="1900" dirty="0" smtClean="0"/>
              <a:t>ереводит </a:t>
            </a:r>
            <a:r>
              <a:rPr lang="ru-RU" sz="1900" dirty="0"/>
              <a:t>слова и фразы.</a:t>
            </a:r>
          </a:p>
          <a:p>
            <a:pPr marL="255588" indent="-255588">
              <a:spcBef>
                <a:spcPts val="2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1900" dirty="0"/>
              <a:t>Работает в любой программе.</a:t>
            </a:r>
          </a:p>
          <a:p>
            <a:pPr marL="255588" indent="-255588">
              <a:spcBef>
                <a:spcPts val="200"/>
              </a:spcBef>
              <a:spcAft>
                <a:spcPts val="1800"/>
              </a:spcAft>
              <a:buFont typeface="Arial" pitchFamily="34" charset="0"/>
              <a:buChar char="•"/>
            </a:pPr>
            <a:r>
              <a:rPr lang="ru-RU" sz="1900" dirty="0"/>
              <a:t>Работает в тексте и на картинке.</a:t>
            </a:r>
          </a:p>
          <a:p>
            <a:pPr marL="0" indent="0">
              <a:spcBef>
                <a:spcPts val="200"/>
              </a:spcBef>
              <a:spcAft>
                <a:spcPts val="1200"/>
              </a:spcAft>
              <a:buNone/>
            </a:pPr>
            <a:r>
              <a:rPr lang="ru-RU" sz="1700" dirty="0" smtClean="0"/>
              <a:t>Чтобы </a:t>
            </a:r>
            <a:r>
              <a:rPr lang="ru-RU" sz="1700" dirty="0"/>
              <a:t>узнать перевод, нужно просто навести курсор на слово или фразу </a:t>
            </a:r>
            <a:r>
              <a:rPr lang="ru-RU" sz="1700" dirty="0" smtClean="0"/>
              <a:t>на </a:t>
            </a:r>
            <a:r>
              <a:rPr lang="ru-RU" sz="1700" dirty="0"/>
              <a:t>сайте, в письме, презентации, </a:t>
            </a:r>
            <a:r>
              <a:rPr lang="ru-RU" sz="1700" dirty="0" smtClean="0"/>
              <a:t>PDF-файле, ролике </a:t>
            </a:r>
            <a:r>
              <a:rPr lang="ru-RU" sz="1700" dirty="0"/>
              <a:t>и т.д.</a:t>
            </a:r>
          </a:p>
          <a:p>
            <a:pPr marL="0" indent="0">
              <a:spcBef>
                <a:spcPts val="200"/>
              </a:spcBef>
              <a:spcAft>
                <a:spcPts val="1200"/>
              </a:spcAft>
              <a:buNone/>
            </a:pPr>
            <a:endParaRPr lang="ru-RU" sz="1800" dirty="0"/>
          </a:p>
          <a:p>
            <a:pPr marL="0" indent="0">
              <a:spcBef>
                <a:spcPts val="200"/>
              </a:spcBef>
              <a:spcAft>
                <a:spcPts val="1200"/>
              </a:spcAft>
              <a:buNone/>
            </a:pPr>
            <a:endParaRPr lang="ru-RU" sz="1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1A21F-8288-4945-BB00-20CBE76A02B3}" type="slidenum">
              <a:rPr lang="de-DE" smtClean="0"/>
              <a:pPr>
                <a:defRPr/>
              </a:pPr>
              <a:t>149</a:t>
            </a:fld>
            <a:endParaRPr lang="de-DE" dirty="0"/>
          </a:p>
        </p:txBody>
      </p:sp>
      <p:pic>
        <p:nvPicPr>
          <p:cNvPr id="1026" name="Picture 2" descr="D:\x6\скрины\перевод словосочетания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285" y="4194085"/>
            <a:ext cx="387667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x6\скрины\ПН National goegraphic-cut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57735" y="1718810"/>
            <a:ext cx="4359770" cy="4095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4414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399" y="436008"/>
            <a:ext cx="8334155" cy="891414"/>
          </a:xfrm>
        </p:spPr>
        <p:txBody>
          <a:bodyPr/>
          <a:lstStyle/>
          <a:p>
            <a:r>
              <a:rPr lang="ru-RU" dirty="0" smtClean="0"/>
              <a:t>Концепция программы: сценарии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459327" y="6184998"/>
            <a:ext cx="4680815" cy="25391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*OCR </a:t>
            </a:r>
            <a:r>
              <a:rPr kumimoji="0" lang="ru-RU" sz="105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</a:t>
            </a:r>
            <a:r>
              <a:rPr kumimoji="0" lang="en-US" sz="105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Optical Character Recognition</a:t>
            </a:r>
            <a:r>
              <a:rPr kumimoji="0" lang="ru-RU" sz="105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– оптическое распознавание текста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459326" y="6184997"/>
            <a:ext cx="202552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64A3CC-9215-4D44-A91D-3C56E408671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610" y="1327422"/>
            <a:ext cx="7825731" cy="408469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06916" y="2978950"/>
            <a:ext cx="225025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120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x6\скрины\исправление неправильного написания-2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7198" y="2978950"/>
            <a:ext cx="5764213" cy="1962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368240"/>
            <a:ext cx="7659082" cy="1188552"/>
          </a:xfrm>
        </p:spPr>
        <p:txBody>
          <a:bodyPr>
            <a:normAutofit/>
          </a:bodyPr>
          <a:lstStyle/>
          <a:p>
            <a:r>
              <a:rPr lang="en-US" sz="3200" b="1" baseline="30000" dirty="0">
                <a:solidFill>
                  <a:srgbClr val="C00000"/>
                </a:solidFill>
              </a:rPr>
              <a:t>NEW </a:t>
            </a:r>
            <a:r>
              <a:rPr lang="ru-RU" sz="3200" dirty="0" smtClean="0"/>
              <a:t>Удобный поиск перевода</a:t>
            </a:r>
            <a:endParaRPr lang="ru-RU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556792"/>
            <a:ext cx="3889775" cy="4896544"/>
          </a:xfrm>
        </p:spPr>
        <p:txBody>
          <a:bodyPr/>
          <a:lstStyle/>
          <a:p>
            <a:pPr marL="207963" indent="-207963">
              <a:spcBef>
                <a:spcPts val="2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1800" dirty="0" smtClean="0"/>
              <a:t>Автодополнение </a:t>
            </a:r>
            <a:r>
              <a:rPr lang="ru-RU" sz="1800" dirty="0"/>
              <a:t>при вводе </a:t>
            </a:r>
            <a:r>
              <a:rPr lang="ru-RU" sz="1800" dirty="0" smtClean="0"/>
              <a:t>слова.</a:t>
            </a:r>
            <a:endParaRPr lang="en-US" sz="1800" dirty="0" smtClean="0"/>
          </a:p>
          <a:p>
            <a:pPr marL="207963" indent="-207963">
              <a:spcBef>
                <a:spcPts val="2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1800" dirty="0"/>
              <a:t>У</a:t>
            </a:r>
            <a:r>
              <a:rPr lang="ru-RU" sz="1800" dirty="0" smtClean="0"/>
              <a:t>добный </a:t>
            </a:r>
            <a:r>
              <a:rPr lang="ru-RU" sz="1800" dirty="0"/>
              <a:t>показ вариантов при неправильном вводе слова.</a:t>
            </a:r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1A21F-8288-4945-BB00-20CBE76A02B3}" type="slidenum">
              <a:rPr lang="de-DE" smtClean="0"/>
              <a:pPr>
                <a:defRPr/>
              </a:pPr>
              <a:t>150</a:t>
            </a:fld>
            <a:endParaRPr lang="de-DE" dirty="0"/>
          </a:p>
        </p:txBody>
      </p:sp>
      <p:pic>
        <p:nvPicPr>
          <p:cNvPr id="1029" name="Picture 5" descr="D:\x6\скрины\автодополнение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54785" y="1636830"/>
            <a:ext cx="4257675" cy="47625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368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ARKHIPOV-NB\qrc screens\Screen01 (Ru, MainWindow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27095" y="1585875"/>
            <a:ext cx="3619500" cy="454342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baseline="30000" dirty="0" smtClean="0">
                <a:solidFill>
                  <a:srgbClr val="C00000"/>
                </a:solidFill>
              </a:rPr>
              <a:t>NEW</a:t>
            </a:r>
            <a:r>
              <a:rPr lang="en-US" sz="3200" dirty="0" smtClean="0"/>
              <a:t> </a:t>
            </a:r>
            <a:r>
              <a:rPr lang="ru-RU" sz="2800" dirty="0"/>
              <a:t>Удобный поиск перевода</a:t>
            </a:r>
            <a:endParaRPr lang="ru-RU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8" y="1493785"/>
            <a:ext cx="3439727" cy="4896544"/>
          </a:xfrm>
        </p:spPr>
        <p:txBody>
          <a:bodyPr>
            <a:normAutofit/>
          </a:bodyPr>
          <a:lstStyle/>
          <a:p>
            <a:pPr marL="255588" indent="-255588">
              <a:spcBef>
                <a:spcPts val="20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ru-RU" sz="1800" dirty="0" smtClean="0"/>
              <a:t>Отображение найденных слов и значений в одном окне с вкладками.</a:t>
            </a:r>
          </a:p>
          <a:p>
            <a:pPr marL="255588" indent="-255588">
              <a:spcBef>
                <a:spcPts val="2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1800" dirty="0"/>
              <a:t>Для удобства в словарной карточке </a:t>
            </a:r>
            <a:r>
              <a:rPr lang="ru-RU" sz="1800" dirty="0" smtClean="0"/>
              <a:t>также </a:t>
            </a:r>
            <a:r>
              <a:rPr lang="ru-RU" sz="1800" dirty="0"/>
              <a:t>предусмотрена строка </a:t>
            </a:r>
            <a:r>
              <a:rPr lang="ru-RU" sz="1800" dirty="0" smtClean="0"/>
              <a:t>поиска,  теперь не </a:t>
            </a:r>
            <a:r>
              <a:rPr lang="ru-RU" sz="1800" dirty="0"/>
              <a:t>нужно возвращаться в главное окно, чтобы продолжить поиск.</a:t>
            </a:r>
          </a:p>
          <a:p>
            <a:pPr marL="255588" indent="-255588">
              <a:spcBef>
                <a:spcPts val="200"/>
              </a:spcBef>
              <a:spcAft>
                <a:spcPts val="600"/>
              </a:spcAft>
            </a:pPr>
            <a:endParaRPr lang="ru-RU" sz="1800" dirty="0" smtClean="0"/>
          </a:p>
          <a:p>
            <a:pPr marL="0" indent="0">
              <a:spcBef>
                <a:spcPts val="200"/>
              </a:spcBef>
              <a:buNone/>
            </a:pP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1A21F-8288-4945-BB00-20CBE76A02B3}" type="slidenum">
              <a:rPr lang="de-DE" smtClean="0"/>
              <a:pPr>
                <a:defRPr/>
              </a:pPr>
              <a:t>151</a:t>
            </a:fld>
            <a:endParaRPr lang="de-DE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5950" y="2538130"/>
            <a:ext cx="4181475" cy="408622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1389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Полный и качественный контент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03775"/>
            <a:ext cx="8218488" cy="48531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dirty="0" smtClean="0"/>
              <a:t>С </a:t>
            </a:r>
            <a:r>
              <a:rPr lang="en-US" sz="1600" dirty="0" smtClean="0"/>
              <a:t>ABBYY Lingvo x6 </a:t>
            </a:r>
            <a:r>
              <a:rPr lang="ru-RU" sz="1600" dirty="0" smtClean="0"/>
              <a:t>можно быть уверенным в качестве перевода благодаря современным и подробным тематическим и общелексическим словарям</a:t>
            </a:r>
            <a:r>
              <a:rPr lang="ru-RU" sz="1600" dirty="0"/>
              <a:t>. </a:t>
            </a:r>
            <a:endParaRPr lang="ru-RU" sz="1600" dirty="0" smtClean="0"/>
          </a:p>
          <a:p>
            <a:pPr marL="0" indent="0">
              <a:buNone/>
            </a:pPr>
            <a:r>
              <a:rPr lang="en-US" sz="1600" dirty="0" smtClean="0"/>
              <a:t>ABBYY</a:t>
            </a:r>
            <a:r>
              <a:rPr lang="ru-RU" sz="1600" dirty="0" smtClean="0"/>
              <a:t> продолжает фундаментальную лексикографическую работу над контентом программы, словари, входящие в состав </a:t>
            </a:r>
            <a:r>
              <a:rPr lang="en-US" sz="1600" dirty="0" smtClean="0"/>
              <a:t>Lingvo</a:t>
            </a:r>
            <a:r>
              <a:rPr lang="ru-RU" sz="1600" dirty="0" smtClean="0"/>
              <a:t>, постоянно обновляются и расширяются. 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ru-RU" sz="1600" dirty="0" smtClean="0"/>
              <a:t>Например, общелексический словарь для английского языка, содержащий 100 000 статей, был существенно переработан и расширен к выпуску программы, а для немецкого направления прежний общелексический словарь был заменен на новый, </a:t>
            </a:r>
            <a:r>
              <a:rPr lang="ru-RU" sz="1600" dirty="0"/>
              <a:t>содержащий 80 000 </a:t>
            </a:r>
            <a:r>
              <a:rPr lang="ru-RU" sz="1600" dirty="0" smtClean="0"/>
              <a:t>статей и являющийся результатом трехлетней работы лексикографов </a:t>
            </a:r>
            <a:r>
              <a:rPr lang="en-US" sz="1600" dirty="0" smtClean="0"/>
              <a:t>ABBYY</a:t>
            </a:r>
            <a:r>
              <a:rPr lang="ru-RU" sz="1600" dirty="0" smtClean="0"/>
              <a:t>.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1600" dirty="0" smtClean="0"/>
              <a:t>ABBYY Lingvo x6</a:t>
            </a:r>
            <a:r>
              <a:rPr lang="ru-RU" sz="1600" dirty="0" smtClean="0"/>
              <a:t>:</a:t>
            </a:r>
          </a:p>
          <a:p>
            <a:pPr lvl="1">
              <a:buClr>
                <a:srgbClr val="C00000"/>
              </a:buClr>
              <a:buFont typeface="Arial" pitchFamily="34" charset="0"/>
              <a:buChar char="•"/>
            </a:pPr>
            <a:r>
              <a:rPr lang="ru-RU" sz="1600" dirty="0"/>
              <a:t>Б</a:t>
            </a:r>
            <a:r>
              <a:rPr lang="ru-RU" sz="1600" dirty="0" smtClean="0"/>
              <a:t>олее 220 словарей </a:t>
            </a:r>
            <a:r>
              <a:rPr lang="ru-RU" sz="1600" dirty="0"/>
              <a:t>для 19 </a:t>
            </a:r>
            <a:r>
              <a:rPr lang="ru-RU" sz="1600" dirty="0" smtClean="0"/>
              <a:t>языков (из них более 130 – тематические).</a:t>
            </a:r>
          </a:p>
          <a:p>
            <a:pPr lvl="1">
              <a:buClr>
                <a:srgbClr val="C00000"/>
              </a:buClr>
              <a:buFont typeface="Arial" pitchFamily="34" charset="0"/>
              <a:buChar char="•"/>
            </a:pPr>
            <a:r>
              <a:rPr lang="ru-RU" sz="1600" dirty="0" smtClean="0"/>
              <a:t>Более 10 млн. словарных статей (из них более 7 млн. – из тематических словарей).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1A21F-8288-4945-BB00-20CBE76A02B3}" type="slidenum">
              <a:rPr lang="de-DE" smtClean="0"/>
              <a:pPr>
                <a:defRPr/>
              </a:pPr>
              <a:t>152</a:t>
            </a:fld>
            <a:endParaRPr lang="de-DE" dirty="0"/>
          </a:p>
        </p:txBody>
      </p:sp>
      <p:grpSp>
        <p:nvGrpSpPr>
          <p:cNvPr id="5" name="Group 4"/>
          <p:cNvGrpSpPr/>
          <p:nvPr/>
        </p:nvGrpSpPr>
        <p:grpSpPr>
          <a:xfrm>
            <a:off x="341530" y="5051916"/>
            <a:ext cx="8131373" cy="1482429"/>
            <a:chOff x="344266" y="4599130"/>
            <a:chExt cx="8131373" cy="1482429"/>
          </a:xfrm>
        </p:grpSpPr>
        <p:pic>
          <p:nvPicPr>
            <p:cNvPr id="1036" name="Picture 12" descr="Итальянско-русский автомобильный словарь с Указателем русских терминов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266" y="4599130"/>
              <a:ext cx="1482429" cy="14824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0" name="Picture 16" descr="Oxford Dictionary of English, 3rd Editio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745" y="4618370"/>
              <a:ext cx="1454130" cy="14541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4" name="Picture 20" descr="Англо-русский словарь по строительству и  новым строительным технологиям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02270" y="4599130"/>
              <a:ext cx="1473369" cy="14733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8" name="Picture 24" descr="Финансовые рынки. Новый англо-русский толковый словарь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7150" y="4599130"/>
              <a:ext cx="1473370" cy="14733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0" name="Picture 26" descr="Русско-английский индекс к Большому англо-русскому словарю по нефти и газу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55866" y="4618369"/>
              <a:ext cx="1454130" cy="14541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2911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000" dirty="0" smtClean="0"/>
              <a:t>Точный перевод отраслевых терминов благодаря тематическим словарям</a:t>
            </a:r>
            <a:endParaRPr lang="ru-RU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56792"/>
            <a:ext cx="8218488" cy="4896544"/>
          </a:xfrm>
        </p:spPr>
        <p:txBody>
          <a:bodyPr>
            <a:normAutofit fontScale="92500" lnSpcReduction="20000"/>
          </a:bodyPr>
          <a:lstStyle/>
          <a:p>
            <a:pPr marL="0" indent="0">
              <a:spcBef>
                <a:spcPts val="200"/>
              </a:spcBef>
              <a:spcAft>
                <a:spcPts val="600"/>
              </a:spcAft>
              <a:buNone/>
            </a:pPr>
            <a:r>
              <a:rPr lang="ru-RU" sz="2200" dirty="0" smtClean="0"/>
              <a:t>Согласно исследованиям </a:t>
            </a:r>
            <a:r>
              <a:rPr lang="en-US" sz="2200" dirty="0" smtClean="0"/>
              <a:t>ABBYY </a:t>
            </a:r>
            <a:r>
              <a:rPr lang="ru-RU" sz="2200" dirty="0" smtClean="0"/>
              <a:t>среди корпоративных пользователей </a:t>
            </a:r>
            <a:r>
              <a:rPr lang="ru-RU" sz="2000" dirty="0" smtClean="0"/>
              <a:t>проблемы </a:t>
            </a:r>
            <a:r>
              <a:rPr lang="ru-RU" sz="2000" dirty="0"/>
              <a:t>с переводом отраслевой лексики возникают у 55</a:t>
            </a:r>
            <a:r>
              <a:rPr lang="ru-RU" sz="2000" dirty="0" smtClean="0"/>
              <a:t>%.</a:t>
            </a:r>
            <a:endParaRPr lang="ru-RU" sz="2200" dirty="0" smtClean="0"/>
          </a:p>
          <a:p>
            <a:pPr marL="0" indent="0">
              <a:spcBef>
                <a:spcPts val="200"/>
              </a:spcBef>
              <a:spcAft>
                <a:spcPts val="1200"/>
              </a:spcAft>
              <a:buNone/>
            </a:pPr>
            <a:r>
              <a:rPr lang="ru-RU" sz="2200" dirty="0" smtClean="0"/>
              <a:t>Теперь не нужно тратить время на поиск перевода – все значения по </a:t>
            </a:r>
            <a:r>
              <a:rPr lang="ru-RU" sz="2200" dirty="0"/>
              <a:t>самым востребованным </a:t>
            </a:r>
            <a:r>
              <a:rPr lang="ru-RU" sz="2200" dirty="0" smtClean="0"/>
              <a:t>областям есть в </a:t>
            </a:r>
            <a:r>
              <a:rPr lang="en-US" sz="2200" dirty="0" smtClean="0"/>
              <a:t>ABBYY </a:t>
            </a:r>
            <a:r>
              <a:rPr lang="en-US" sz="2200" dirty="0" err="1" smtClean="0"/>
              <a:t>Lingvo</a:t>
            </a:r>
            <a:r>
              <a:rPr lang="en-US" sz="2200" dirty="0"/>
              <a:t>:</a:t>
            </a:r>
            <a:r>
              <a:rPr lang="ru-RU" sz="2200" dirty="0" smtClean="0"/>
              <a:t> </a:t>
            </a:r>
          </a:p>
          <a:p>
            <a:pPr>
              <a:spcBef>
                <a:spcPts val="200"/>
              </a:spcBef>
              <a:buFont typeface="Arial" pitchFamily="34" charset="0"/>
              <a:buChar char="•"/>
            </a:pPr>
            <a:r>
              <a:rPr lang="ru-RU" sz="1900" dirty="0"/>
              <a:t>медицина</a:t>
            </a:r>
            <a:r>
              <a:rPr lang="en-US" sz="1900" dirty="0"/>
              <a:t>;</a:t>
            </a:r>
            <a:endParaRPr lang="ru-RU" sz="1900" dirty="0"/>
          </a:p>
          <a:p>
            <a:pPr>
              <a:spcBef>
                <a:spcPts val="200"/>
              </a:spcBef>
              <a:buFont typeface="Arial" pitchFamily="34" charset="0"/>
              <a:buChar char="•"/>
            </a:pPr>
            <a:r>
              <a:rPr lang="ru-RU" sz="1900" dirty="0"/>
              <a:t>н</a:t>
            </a:r>
            <a:r>
              <a:rPr lang="ru-RU" sz="1900" dirty="0" smtClean="0"/>
              <a:t>ефтегазовая промышленность</a:t>
            </a:r>
            <a:r>
              <a:rPr lang="en-US" sz="1900" dirty="0" smtClean="0"/>
              <a:t>;</a:t>
            </a:r>
            <a:endParaRPr lang="ru-RU" sz="1900" dirty="0" smtClean="0"/>
          </a:p>
          <a:p>
            <a:pPr>
              <a:spcBef>
                <a:spcPts val="200"/>
              </a:spcBef>
              <a:buFont typeface="Arial" pitchFamily="34" charset="0"/>
              <a:buChar char="•"/>
            </a:pPr>
            <a:r>
              <a:rPr lang="ru-RU" sz="1900" dirty="0" smtClean="0"/>
              <a:t>экономика</a:t>
            </a:r>
            <a:r>
              <a:rPr lang="en-US" sz="1900" dirty="0" smtClean="0"/>
              <a:t>;</a:t>
            </a:r>
          </a:p>
          <a:p>
            <a:pPr>
              <a:spcBef>
                <a:spcPts val="200"/>
              </a:spcBef>
              <a:buFont typeface="Arial" pitchFamily="34" charset="0"/>
              <a:buChar char="•"/>
            </a:pPr>
            <a:r>
              <a:rPr lang="ru-RU" sz="1900" dirty="0"/>
              <a:t>бухгалтерский учет и аудит</a:t>
            </a:r>
            <a:r>
              <a:rPr lang="en-US" sz="1900" dirty="0"/>
              <a:t>;</a:t>
            </a:r>
            <a:endParaRPr lang="ru-RU" sz="1900" dirty="0"/>
          </a:p>
          <a:p>
            <a:pPr>
              <a:spcBef>
                <a:spcPts val="200"/>
              </a:spcBef>
              <a:buFont typeface="Arial" pitchFamily="34" charset="0"/>
              <a:buChar char="•"/>
            </a:pPr>
            <a:r>
              <a:rPr lang="ru-RU" sz="1900" dirty="0"/>
              <a:t>финансы</a:t>
            </a:r>
            <a:r>
              <a:rPr lang="en-US" sz="1900" dirty="0"/>
              <a:t>;</a:t>
            </a:r>
            <a:endParaRPr lang="ru-RU" sz="1900" dirty="0"/>
          </a:p>
          <a:p>
            <a:pPr>
              <a:spcBef>
                <a:spcPts val="200"/>
              </a:spcBef>
              <a:buFont typeface="Arial" pitchFamily="34" charset="0"/>
              <a:buChar char="•"/>
            </a:pPr>
            <a:r>
              <a:rPr lang="ru-RU" sz="1900" dirty="0"/>
              <a:t>право</a:t>
            </a:r>
            <a:r>
              <a:rPr lang="en-US" sz="1900" dirty="0"/>
              <a:t>;</a:t>
            </a:r>
            <a:endParaRPr lang="ru-RU" sz="1900" dirty="0"/>
          </a:p>
          <a:p>
            <a:pPr>
              <a:spcBef>
                <a:spcPts val="200"/>
              </a:spcBef>
              <a:buFont typeface="Arial" pitchFamily="34" charset="0"/>
              <a:buChar char="•"/>
            </a:pPr>
            <a:r>
              <a:rPr lang="ru-RU" sz="1900" dirty="0"/>
              <a:t>машиностроение</a:t>
            </a:r>
            <a:r>
              <a:rPr lang="en-US" sz="1900" dirty="0" smtClean="0"/>
              <a:t>;</a:t>
            </a:r>
          </a:p>
          <a:p>
            <a:pPr>
              <a:spcBef>
                <a:spcPts val="200"/>
              </a:spcBef>
              <a:buFont typeface="Arial" pitchFamily="34" charset="0"/>
              <a:buChar char="•"/>
            </a:pPr>
            <a:r>
              <a:rPr lang="en-US" sz="1900" dirty="0" smtClean="0"/>
              <a:t>IT;</a:t>
            </a:r>
            <a:endParaRPr lang="ru-RU" sz="1900" dirty="0"/>
          </a:p>
          <a:p>
            <a:pPr>
              <a:spcBef>
                <a:spcPts val="200"/>
              </a:spcBef>
              <a:buFont typeface="Arial" pitchFamily="34" charset="0"/>
              <a:buChar char="•"/>
            </a:pPr>
            <a:r>
              <a:rPr lang="ru-RU" sz="1900" dirty="0" smtClean="0"/>
              <a:t>биология</a:t>
            </a:r>
            <a:r>
              <a:rPr lang="en-US" sz="1900" dirty="0" smtClean="0"/>
              <a:t>;</a:t>
            </a:r>
            <a:endParaRPr lang="ru-RU" sz="1900" dirty="0" smtClean="0"/>
          </a:p>
          <a:p>
            <a:pPr>
              <a:spcBef>
                <a:spcPts val="200"/>
              </a:spcBef>
              <a:buFont typeface="Arial" pitchFamily="34" charset="0"/>
              <a:buChar char="•"/>
            </a:pPr>
            <a:r>
              <a:rPr lang="ru-RU" sz="1900" dirty="0"/>
              <a:t>х</a:t>
            </a:r>
            <a:r>
              <a:rPr lang="ru-RU" sz="1900" dirty="0" smtClean="0"/>
              <a:t>имия</a:t>
            </a:r>
            <a:r>
              <a:rPr lang="en-US" sz="1900" dirty="0" smtClean="0"/>
              <a:t>;</a:t>
            </a:r>
            <a:endParaRPr lang="ru-RU" sz="1900" dirty="0" smtClean="0"/>
          </a:p>
          <a:p>
            <a:pPr>
              <a:spcBef>
                <a:spcPts val="200"/>
              </a:spcBef>
              <a:buFont typeface="Arial" pitchFamily="34" charset="0"/>
              <a:buChar char="•"/>
            </a:pPr>
            <a:r>
              <a:rPr lang="ru-RU" sz="1900" dirty="0" smtClean="0"/>
              <a:t>маркетинг</a:t>
            </a:r>
            <a:r>
              <a:rPr lang="en-US" sz="1900" dirty="0" smtClean="0"/>
              <a:t>;</a:t>
            </a:r>
            <a:endParaRPr lang="ru-RU" sz="1900" dirty="0" smtClean="0"/>
          </a:p>
          <a:p>
            <a:pPr>
              <a:spcBef>
                <a:spcPts val="200"/>
              </a:spcBef>
              <a:buFont typeface="Arial" pitchFamily="34" charset="0"/>
              <a:buChar char="•"/>
            </a:pPr>
            <a:r>
              <a:rPr lang="ru-RU" sz="1900" dirty="0" smtClean="0"/>
              <a:t>строительство</a:t>
            </a:r>
            <a:r>
              <a:rPr lang="en-US" sz="1900" dirty="0" smtClean="0"/>
              <a:t> </a:t>
            </a:r>
            <a:r>
              <a:rPr lang="ru-RU" sz="1900" dirty="0" smtClean="0"/>
              <a:t>и другие</a:t>
            </a:r>
            <a:r>
              <a:rPr lang="en-US" sz="1900" dirty="0" smtClean="0"/>
              <a:t>.</a:t>
            </a:r>
            <a:endParaRPr lang="ru-RU" sz="19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1A21F-8288-4945-BB00-20CBE76A02B3}" type="slidenum">
              <a:rPr lang="de-DE" smtClean="0"/>
              <a:pPr>
                <a:defRPr/>
              </a:pPr>
              <a:t>153</a:t>
            </a:fld>
            <a:endParaRPr lang="de-DE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57165" y="2854580"/>
            <a:ext cx="2385265" cy="1789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6975" y="4689140"/>
            <a:ext cx="2665949" cy="1785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9892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baseline="30000" dirty="0">
                <a:solidFill>
                  <a:srgbClr val="C00000"/>
                </a:solidFill>
              </a:rPr>
              <a:t>NEW </a:t>
            </a:r>
            <a:r>
              <a:rPr lang="ru-RU" sz="3200" dirty="0" smtClean="0"/>
              <a:t>Новые тематические словари</a:t>
            </a:r>
            <a:endParaRPr lang="ru-RU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8751"/>
            <a:ext cx="8218488" cy="5274586"/>
          </a:xfrm>
        </p:spPr>
        <p:txBody>
          <a:bodyPr>
            <a:noAutofit/>
          </a:bodyPr>
          <a:lstStyle/>
          <a:p>
            <a:pPr marL="255588" indent="-255588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ru-RU" sz="1800" dirty="0" smtClean="0"/>
              <a:t>Иллюстрированный англо-русский словарь по транспортной технике и сервисному оборудованию. </a:t>
            </a:r>
            <a:r>
              <a:rPr lang="ru-RU" sz="1800" dirty="0">
                <a:solidFill>
                  <a:srgbClr val="C00000"/>
                </a:solidFill>
              </a:rPr>
              <a:t>13 700 статей.</a:t>
            </a:r>
            <a:endParaRPr lang="ru-RU" sz="1800" dirty="0"/>
          </a:p>
          <a:p>
            <a:pPr marL="255588" indent="-255588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ru-RU" sz="1800" dirty="0" smtClean="0"/>
              <a:t>Обновленный немецко-русский словарь по транспортной технике и сервисному оборудованию. </a:t>
            </a:r>
            <a:r>
              <a:rPr lang="ru-RU" sz="1800" dirty="0">
                <a:solidFill>
                  <a:srgbClr val="C00000"/>
                </a:solidFill>
              </a:rPr>
              <a:t>27 000 статей.</a:t>
            </a:r>
            <a:endParaRPr lang="ru-RU" sz="1800" dirty="0"/>
          </a:p>
          <a:p>
            <a:pPr marL="255588" indent="-255588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ru-RU" sz="1800" dirty="0" smtClean="0"/>
              <a:t>Русско-английский и англо-русский словарь «микроэкономика, теория игр, теория принятия решений, менеджмент». </a:t>
            </a:r>
            <a:r>
              <a:rPr lang="ru-RU" sz="1800" dirty="0">
                <a:solidFill>
                  <a:srgbClr val="C00000"/>
                </a:solidFill>
              </a:rPr>
              <a:t>7 600 статей.</a:t>
            </a:r>
          </a:p>
          <a:p>
            <a:pPr marL="255588" indent="-255588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ru-RU" sz="1800" dirty="0" smtClean="0"/>
              <a:t>Целлюлозно-бумажное производство. </a:t>
            </a:r>
            <a:r>
              <a:rPr lang="ru-RU" sz="1800" dirty="0">
                <a:solidFill>
                  <a:srgbClr val="C00000"/>
                </a:solidFill>
              </a:rPr>
              <a:t>10 000 статей.</a:t>
            </a:r>
            <a:endParaRPr lang="ru-RU" sz="1800" dirty="0"/>
          </a:p>
          <a:p>
            <a:pPr marL="255588" indent="-255588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ru-RU" sz="1800" dirty="0" smtClean="0"/>
              <a:t>Большой англо-русский словарь по экономике и менеджменту. </a:t>
            </a:r>
            <a:r>
              <a:rPr lang="ru-RU" sz="1800" dirty="0" smtClean="0">
                <a:solidFill>
                  <a:srgbClr val="C00000"/>
                </a:solidFill>
              </a:rPr>
              <a:t>70 000 статей.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1A21F-8288-4945-BB00-20CBE76A02B3}" type="slidenum">
              <a:rPr lang="de-DE" smtClean="0"/>
              <a:pPr>
                <a:defRPr/>
              </a:pPr>
              <a:t>154</a:t>
            </a:fld>
            <a:endParaRPr lang="de-DE" dirty="0"/>
          </a:p>
        </p:txBody>
      </p:sp>
      <p:pic>
        <p:nvPicPr>
          <p:cNvPr id="5122" name="Picture 2" descr="Большой англо-русский словарь по экономике и менеджменту. Серия словарей «Economicus»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2" y="4734143"/>
            <a:ext cx="1350148" cy="135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Русско-английский словарь «Микроэкономика, теория игр, теория принятия решений, менеджмент»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1790" y="4734143"/>
            <a:ext cx="1350150" cy="1350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Лингвострановедческий словарь «Германия» под редакцией Н.В. Муравлевой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42030" y="4734143"/>
            <a:ext cx="1350150" cy="1350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Словарь по целлюлозно-бумажному производству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7421" y="4724309"/>
            <a:ext cx="1359984" cy="1359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2445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000" dirty="0"/>
              <a:t>Примеры употребления слов в контексте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8218488" cy="4853136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800" dirty="0" smtClean="0"/>
              <a:t>К переводам внутри словарных статей </a:t>
            </a:r>
            <a:r>
              <a:rPr lang="en-US" sz="1800" dirty="0" smtClean="0"/>
              <a:t>ABBYY Lingvo x6 </a:t>
            </a:r>
            <a:r>
              <a:rPr lang="ru-RU" sz="1800" dirty="0" smtClean="0"/>
              <a:t>позволяет</a:t>
            </a:r>
            <a:r>
              <a:rPr lang="en-US" sz="1800" dirty="0" smtClean="0"/>
              <a:t> 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>
                <a:solidFill>
                  <a:srgbClr val="C00000"/>
                </a:solidFill>
              </a:rPr>
              <a:t>ПОСМОТРЕТЬ ПРИМЕРЫ УПОТРЕБЛЕНИЯ</a:t>
            </a:r>
            <a:r>
              <a:rPr lang="ru-RU" sz="1800" dirty="0" smtClean="0"/>
              <a:t> из банка цитат технической </a:t>
            </a:r>
            <a:r>
              <a:rPr lang="ru-RU" sz="1800" dirty="0"/>
              <a:t>и художественной литературы, </a:t>
            </a:r>
            <a:r>
              <a:rPr lang="ru-RU" sz="1800" dirty="0" smtClean="0"/>
              <a:t>а также законодательных </a:t>
            </a:r>
            <a:r>
              <a:rPr lang="ru-RU" sz="1800" dirty="0"/>
              <a:t>и юридических документов</a:t>
            </a:r>
            <a:r>
              <a:rPr lang="en-US" sz="1800" dirty="0" smtClean="0"/>
              <a:t>.</a:t>
            </a:r>
            <a:endParaRPr lang="ru-RU" sz="1800" dirty="0"/>
          </a:p>
          <a:p>
            <a:pPr marL="0" indent="0">
              <a:spcBef>
                <a:spcPts val="200"/>
              </a:spcBef>
              <a:buNone/>
            </a:pPr>
            <a:r>
              <a:rPr lang="ru-RU" sz="1800" dirty="0" smtClean="0"/>
              <a:t>Примеры перевода полезны в следующих ситуациях:</a:t>
            </a:r>
            <a:endParaRPr lang="ru-RU" sz="1800" dirty="0"/>
          </a:p>
          <a:p>
            <a:pPr lvl="1">
              <a:spcBef>
                <a:spcPts val="200"/>
              </a:spcBef>
              <a:spcAft>
                <a:spcPts val="200"/>
              </a:spcAft>
              <a:buClr>
                <a:srgbClr val="C00000"/>
              </a:buClr>
              <a:buFont typeface="Arial" pitchFamily="34" charset="0"/>
              <a:buChar char="•"/>
            </a:pPr>
            <a:r>
              <a:rPr lang="ru-RU" sz="1600" dirty="0"/>
              <a:t>Есть несколько вариантов перевода слова. Какой выбрать в зависимости от контекста?</a:t>
            </a:r>
          </a:p>
          <a:p>
            <a:pPr lvl="1">
              <a:spcBef>
                <a:spcPts val="200"/>
              </a:spcBef>
              <a:spcAft>
                <a:spcPts val="200"/>
              </a:spcAft>
              <a:buClr>
                <a:srgbClr val="C00000"/>
              </a:buClr>
              <a:buFont typeface="Arial" pitchFamily="34" charset="0"/>
              <a:buChar char="•"/>
            </a:pPr>
            <a:r>
              <a:rPr lang="ru-RU" sz="1600" dirty="0"/>
              <a:t>Как перевести типовую фразу?</a:t>
            </a:r>
          </a:p>
          <a:p>
            <a:pPr lvl="1">
              <a:spcBef>
                <a:spcPts val="200"/>
              </a:spcBef>
              <a:spcAft>
                <a:spcPts val="200"/>
              </a:spcAft>
              <a:buClr>
                <a:srgbClr val="C00000"/>
              </a:buClr>
              <a:buFont typeface="Arial" pitchFamily="34" charset="0"/>
              <a:buChar char="•"/>
            </a:pPr>
            <a:r>
              <a:rPr lang="ru-RU" sz="1600" dirty="0" smtClean="0"/>
              <a:t>Узнать</a:t>
            </a:r>
            <a:r>
              <a:rPr lang="ru-RU" sz="1600" dirty="0"/>
              <a:t>, употребляется ли такое </a:t>
            </a:r>
            <a:r>
              <a:rPr lang="ru-RU" sz="1600" dirty="0" smtClean="0"/>
              <a:t>выражение, говорят ли так.</a:t>
            </a:r>
            <a:endParaRPr lang="ru-RU" sz="1600" dirty="0"/>
          </a:p>
          <a:p>
            <a:endParaRPr lang="ru-RU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1A21F-8288-4945-BB00-20CBE76A02B3}" type="slidenum">
              <a:rPr lang="de-DE" smtClean="0"/>
              <a:pPr>
                <a:defRPr/>
              </a:pPr>
              <a:t>155</a:t>
            </a:fld>
            <a:endParaRPr lang="de-DE" dirty="0"/>
          </a:p>
        </p:txBody>
      </p:sp>
      <p:pic>
        <p:nvPicPr>
          <p:cNvPr id="5" name="Picture 2" descr="\\ARKHIPOV-NB\qrc screens\Screen09_2 (Ru, Examples search results)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6804" y="3609020"/>
            <a:ext cx="3255333" cy="302280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\\ARKHIPOV-NB\qrc screens\Screen09_1 (Ru, Hover On a Word)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6615" y="3622981"/>
            <a:ext cx="3242390" cy="300885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2186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dirty="0" smtClean="0"/>
              <a:t>Преимущества для </a:t>
            </a:r>
            <a:r>
              <a:rPr lang="ru-RU" sz="3200" dirty="0"/>
              <a:t>частных пользователей</a:t>
            </a:r>
            <a:br>
              <a:rPr lang="ru-RU" sz="3200" dirty="0"/>
            </a:br>
            <a:endParaRPr lang="ru-RU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13764"/>
            <a:ext cx="8210255" cy="4815536"/>
          </a:xfrm>
        </p:spPr>
        <p:txBody>
          <a:bodyPr>
            <a:normAutofit lnSpcReduction="10000"/>
          </a:bodyPr>
          <a:lstStyle/>
          <a:p>
            <a:pPr marL="0" lv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800" dirty="0" smtClean="0"/>
              <a:t>ABBYY </a:t>
            </a:r>
            <a:r>
              <a:rPr lang="ru-RU" sz="1800" dirty="0" err="1" smtClean="0"/>
              <a:t>Lingvo</a:t>
            </a:r>
            <a:r>
              <a:rPr lang="ru-RU" sz="1800" dirty="0" smtClean="0"/>
              <a:t> </a:t>
            </a:r>
            <a:r>
              <a:rPr lang="ru-RU" sz="1800" dirty="0"/>
              <a:t>– отличный помощник для изучающих иностранные языки</a:t>
            </a:r>
            <a:r>
              <a:rPr lang="ru-RU" sz="1800" dirty="0" smtClean="0"/>
              <a:t>. 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ABBYY </a:t>
            </a:r>
            <a:r>
              <a:rPr lang="en-US" sz="1800" dirty="0" err="1" smtClean="0"/>
              <a:t>Lingvo</a:t>
            </a:r>
            <a:r>
              <a:rPr lang="en-US" sz="1800" dirty="0" smtClean="0"/>
              <a:t> x6 </a:t>
            </a:r>
            <a:r>
              <a:rPr lang="ru-RU" sz="1800" dirty="0" smtClean="0"/>
              <a:t>включает:</a:t>
            </a:r>
          </a:p>
          <a:p>
            <a:pPr marL="255588" indent="-255588"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Font typeface="Arial" pitchFamily="34" charset="0"/>
              <a:buChar char="•"/>
            </a:pPr>
            <a:r>
              <a:rPr lang="ru-RU" sz="1800" dirty="0" smtClean="0"/>
              <a:t>Удобные инструменты для </a:t>
            </a:r>
            <a:r>
              <a:rPr lang="ru-RU" sz="1800" cap="all" dirty="0" smtClean="0">
                <a:solidFill>
                  <a:srgbClr val="C00000"/>
                </a:solidFill>
              </a:rPr>
              <a:t>изучения грамматики</a:t>
            </a:r>
            <a:r>
              <a:rPr lang="ru-RU" sz="1800" dirty="0" smtClean="0"/>
              <a:t>:</a:t>
            </a:r>
          </a:p>
          <a:p>
            <a:pPr marL="571500" lvl="1" indent="-211138">
              <a:buFont typeface="Arial" pitchFamily="34" charset="0"/>
              <a:buChar char="•"/>
              <a:tabLst>
                <a:tab pos="266700" algn="l"/>
              </a:tabLst>
            </a:pPr>
            <a:r>
              <a:rPr lang="en-US" sz="1600" b="1" baseline="30000" dirty="0">
                <a:solidFill>
                  <a:srgbClr val="C00000"/>
                </a:solidFill>
              </a:rPr>
              <a:t>NEW</a:t>
            </a:r>
            <a:r>
              <a:rPr lang="en-US" sz="1600" b="1" baseline="30000" dirty="0"/>
              <a:t> </a:t>
            </a:r>
            <a:r>
              <a:rPr lang="ru-RU" sz="1600" dirty="0"/>
              <a:t>Грамматический курс </a:t>
            </a:r>
            <a:r>
              <a:rPr lang="en-US" sz="1600" dirty="0"/>
              <a:t>Oxford “Test it, Fix it” </a:t>
            </a:r>
            <a:r>
              <a:rPr lang="ru-RU" sz="1600" dirty="0"/>
              <a:t>для уровней </a:t>
            </a:r>
            <a:r>
              <a:rPr lang="en-US" sz="1600" dirty="0"/>
              <a:t>Pre-Intermediate </a:t>
            </a:r>
            <a:r>
              <a:rPr lang="ru-RU" sz="1600" dirty="0"/>
              <a:t>и </a:t>
            </a:r>
            <a:r>
              <a:rPr lang="en-US" sz="1600" dirty="0"/>
              <a:t>Intermediate</a:t>
            </a:r>
            <a:r>
              <a:rPr lang="ru-RU" sz="1600" dirty="0"/>
              <a:t>.</a:t>
            </a:r>
          </a:p>
          <a:p>
            <a:pPr marL="571500" lvl="1" indent="-211138">
              <a:buFont typeface="Arial" pitchFamily="34" charset="0"/>
              <a:buChar char="•"/>
              <a:tabLst>
                <a:tab pos="266700" algn="l"/>
              </a:tabLst>
            </a:pPr>
            <a:r>
              <a:rPr lang="ru-RU" sz="1600" dirty="0"/>
              <a:t>Грамматический справочник английского языка.</a:t>
            </a:r>
          </a:p>
          <a:p>
            <a:pPr marL="571500" lvl="1" indent="-211138">
              <a:spcAft>
                <a:spcPts val="1200"/>
              </a:spcAft>
              <a:buFont typeface="Arial" pitchFamily="34" charset="0"/>
              <a:buChar char="•"/>
              <a:tabLst>
                <a:tab pos="266700" algn="l"/>
              </a:tabLst>
            </a:pPr>
            <a:r>
              <a:rPr lang="ru-RU" sz="1600" dirty="0"/>
              <a:t>Формы времен глаголов</a:t>
            </a:r>
            <a:r>
              <a:rPr lang="ru-RU" sz="1600" dirty="0" smtClean="0"/>
              <a:t>.</a:t>
            </a:r>
          </a:p>
          <a:p>
            <a:pPr marL="255588" indent="-255588">
              <a:spcBef>
                <a:spcPts val="0"/>
              </a:spcBef>
              <a:buClr>
                <a:srgbClr val="C00000"/>
              </a:buClr>
              <a:buFont typeface="Arial" pitchFamily="34" charset="0"/>
              <a:buChar char="•"/>
              <a:tabLst>
                <a:tab pos="266700" algn="l"/>
              </a:tabLst>
            </a:pPr>
            <a:r>
              <a:rPr lang="ru-RU" sz="1800" dirty="0" smtClean="0"/>
              <a:t>Эффективные средства для </a:t>
            </a:r>
            <a:r>
              <a:rPr lang="ru-RU" sz="1800" cap="all" dirty="0" smtClean="0">
                <a:solidFill>
                  <a:srgbClr val="C00000"/>
                </a:solidFill>
              </a:rPr>
              <a:t>изучения лексики:</a:t>
            </a:r>
          </a:p>
          <a:p>
            <a:pPr marL="571500" lvl="1" indent="-211138">
              <a:buFont typeface="Arial" pitchFamily="34" charset="0"/>
              <a:buChar char="•"/>
              <a:tabLst>
                <a:tab pos="266700" algn="l"/>
              </a:tabLst>
            </a:pPr>
            <a:r>
              <a:rPr lang="ru-RU" sz="1600" dirty="0"/>
              <a:t>Приложение для запоминания слов  ABBYY </a:t>
            </a:r>
            <a:r>
              <a:rPr lang="ru-RU" sz="1600" dirty="0" err="1"/>
              <a:t>Tutor</a:t>
            </a:r>
            <a:r>
              <a:rPr lang="ru-RU" sz="1600" dirty="0"/>
              <a:t>.</a:t>
            </a:r>
          </a:p>
          <a:p>
            <a:pPr marL="571500" lvl="1" indent="-211138">
              <a:buFont typeface="Arial" pitchFamily="34" charset="0"/>
              <a:buChar char="•"/>
              <a:tabLst>
                <a:tab pos="266700" algn="l"/>
              </a:tabLst>
            </a:pPr>
            <a:r>
              <a:rPr lang="en-US" sz="1600" b="1" baseline="30000" dirty="0" smtClean="0">
                <a:solidFill>
                  <a:srgbClr val="C00000"/>
                </a:solidFill>
              </a:rPr>
              <a:t>NEW </a:t>
            </a:r>
            <a:r>
              <a:rPr lang="ru-RU" sz="1600" dirty="0"/>
              <a:t>Новые и обновленные общелексические словари от проверенных издательств. </a:t>
            </a:r>
          </a:p>
          <a:p>
            <a:pPr marL="571500" lvl="1" indent="-211138">
              <a:buFont typeface="Arial" pitchFamily="34" charset="0"/>
              <a:buChar char="•"/>
              <a:tabLst>
                <a:tab pos="266700" algn="l"/>
              </a:tabLst>
            </a:pPr>
            <a:r>
              <a:rPr lang="ru-RU" sz="1600" dirty="0"/>
              <a:t>Толковые словари </a:t>
            </a:r>
            <a:r>
              <a:rPr lang="en-US" sz="1600" dirty="0"/>
              <a:t>Oxford </a:t>
            </a:r>
            <a:r>
              <a:rPr lang="ru-RU" sz="1600" dirty="0"/>
              <a:t>и </a:t>
            </a:r>
            <a:r>
              <a:rPr lang="en-US" sz="1600" dirty="0"/>
              <a:t>Collins</a:t>
            </a:r>
            <a:r>
              <a:rPr lang="en-US" sz="1600" dirty="0" smtClean="0"/>
              <a:t>.</a:t>
            </a:r>
            <a:endParaRPr lang="ru-RU" sz="1600" dirty="0" smtClean="0"/>
          </a:p>
          <a:p>
            <a:pPr marL="571500" lvl="1" indent="-211138">
              <a:buFont typeface="Arial" pitchFamily="34" charset="0"/>
              <a:buChar char="•"/>
              <a:tabLst>
                <a:tab pos="266700" algn="l"/>
              </a:tabLst>
            </a:pPr>
            <a:r>
              <a:rPr lang="ru-RU" sz="1600" dirty="0" smtClean="0"/>
              <a:t>Удобный и быстрый перевод по наведению курсора мыши, благодаря которому можно легко узнать перевод незнакомого слова, прослушать его произношение и добавить в </a:t>
            </a:r>
            <a:r>
              <a:rPr lang="en-US" sz="1600" dirty="0" smtClean="0"/>
              <a:t>Tutor </a:t>
            </a:r>
            <a:r>
              <a:rPr lang="ru-RU" sz="1600" dirty="0" smtClean="0"/>
              <a:t>для последующего изучения</a:t>
            </a:r>
            <a:r>
              <a:rPr lang="en-US" sz="1600" dirty="0" smtClean="0"/>
              <a:t>.</a:t>
            </a:r>
            <a:endParaRPr lang="ru-RU" sz="1600" dirty="0"/>
          </a:p>
          <a:p>
            <a:pPr marL="571500" lvl="1" indent="-211138">
              <a:buFont typeface="Arial" pitchFamily="34" charset="0"/>
              <a:buChar char="•"/>
              <a:tabLst>
                <a:tab pos="266700" algn="l"/>
              </a:tabLst>
            </a:pPr>
            <a:r>
              <a:rPr lang="ru-RU" sz="1600" dirty="0"/>
              <a:t>Синонимы, антонимы, значения идиом и устойчивых выражений.</a:t>
            </a:r>
          </a:p>
          <a:p>
            <a:pPr marL="571500" lvl="1" indent="-211138">
              <a:buFont typeface="Arial" pitchFamily="34" charset="0"/>
              <a:buChar char="•"/>
              <a:tabLst>
                <a:tab pos="266700" algn="l"/>
              </a:tabLst>
            </a:pPr>
            <a:r>
              <a:rPr lang="ru-RU" sz="1600" dirty="0"/>
              <a:t>Озвучка слов носителями языка.</a:t>
            </a:r>
          </a:p>
          <a:p>
            <a:pPr marL="0" indent="0">
              <a:buNone/>
              <a:tabLst>
                <a:tab pos="266700" algn="l"/>
              </a:tabLst>
            </a:pPr>
            <a:endParaRPr lang="ru-RU" sz="2000" cap="all" dirty="0" smtClean="0">
              <a:solidFill>
                <a:srgbClr val="C00000"/>
              </a:solidFill>
            </a:endParaRPr>
          </a:p>
          <a:p>
            <a:pPr marL="0" indent="0">
              <a:buNone/>
              <a:tabLst>
                <a:tab pos="266700" algn="l"/>
              </a:tabLst>
            </a:pPr>
            <a:endParaRPr lang="ru-RU" sz="2000" cap="all" dirty="0">
              <a:solidFill>
                <a:srgbClr val="C00000"/>
              </a:solidFill>
            </a:endParaRPr>
          </a:p>
          <a:p>
            <a:pPr marL="0" lvl="0" indent="0">
              <a:spcBef>
                <a:spcPts val="0"/>
              </a:spcBef>
              <a:spcAft>
                <a:spcPts val="600"/>
              </a:spcAft>
              <a:buNone/>
            </a:pPr>
            <a:endParaRPr lang="ru-RU" sz="3600" dirty="0"/>
          </a:p>
          <a:p>
            <a:pPr marL="0" lvl="0" indent="0">
              <a:spcAft>
                <a:spcPts val="600"/>
              </a:spcAft>
              <a:buNone/>
            </a:pPr>
            <a:endParaRPr lang="ru-RU" sz="3600" dirty="0"/>
          </a:p>
          <a:p>
            <a:pPr marL="0" indent="0">
              <a:spcAft>
                <a:spcPts val="600"/>
              </a:spcAft>
              <a:buNone/>
            </a:pPr>
            <a:endParaRPr lang="ru-RU" sz="3500" dirty="0" smtClean="0"/>
          </a:p>
          <a:p>
            <a:pPr marL="342900" lvl="1" indent="-342900">
              <a:spcBef>
                <a:spcPts val="576"/>
              </a:spcBef>
              <a:spcAft>
                <a:spcPts val="200"/>
              </a:spcAft>
              <a:buClr>
                <a:srgbClr val="C60C30"/>
              </a:buClr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1A21F-8288-4945-BB00-20CBE76A02B3}" type="slidenum">
              <a:rPr lang="de-DE" smtClean="0"/>
              <a:pPr>
                <a:defRPr/>
              </a:pPr>
              <a:t>156</a:t>
            </a:fld>
            <a:endParaRPr lang="de-DE" dirty="0"/>
          </a:p>
        </p:txBody>
      </p:sp>
      <p:sp>
        <p:nvSpPr>
          <p:cNvPr id="5" name="TextBox 4"/>
          <p:cNvSpPr txBox="1"/>
          <p:nvPr/>
        </p:nvSpPr>
        <p:spPr>
          <a:xfrm>
            <a:off x="791580" y="4644135"/>
            <a:ext cx="914400" cy="914400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 marL="285750" indent="-285750">
              <a:buFont typeface="Arial" pitchFamily="34" charset="0"/>
              <a:buChar char="•"/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254056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baseline="30000" dirty="0">
                <a:solidFill>
                  <a:srgbClr val="C00000"/>
                </a:solidFill>
              </a:rPr>
              <a:t>NEW </a:t>
            </a:r>
            <a:r>
              <a:rPr lang="ru-RU" sz="3000" dirty="0" smtClean="0"/>
              <a:t>Грамматический курс от издательства </a:t>
            </a:r>
            <a:r>
              <a:rPr lang="en-US" sz="3000" dirty="0" smtClean="0"/>
              <a:t>Oxford</a:t>
            </a:r>
            <a:r>
              <a:rPr lang="ru-RU" sz="3000" dirty="0" smtClean="0"/>
              <a:t> </a:t>
            </a:r>
            <a:r>
              <a:rPr lang="en-US" sz="3000" dirty="0" smtClean="0"/>
              <a:t>University Press</a:t>
            </a:r>
            <a:endParaRPr lang="ru-RU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56792"/>
            <a:ext cx="8218488" cy="4527503"/>
          </a:xfrm>
        </p:spPr>
        <p:txBody>
          <a:bodyPr>
            <a:normAutofit/>
          </a:bodyPr>
          <a:lstStyle/>
          <a:p>
            <a:pPr marL="0" indent="0">
              <a:spcBef>
                <a:spcPts val="200"/>
              </a:spcBef>
              <a:buNone/>
            </a:pPr>
            <a:r>
              <a:rPr lang="ru-RU" sz="1800" dirty="0" smtClean="0"/>
              <a:t>Грамматический </a:t>
            </a:r>
            <a:r>
              <a:rPr lang="ru-RU" sz="1800" dirty="0"/>
              <a:t>курс </a:t>
            </a:r>
            <a:r>
              <a:rPr lang="ru-RU" sz="1800" dirty="0" err="1"/>
              <a:t>Oxford</a:t>
            </a:r>
            <a:r>
              <a:rPr lang="ru-RU" sz="1800" dirty="0"/>
              <a:t> “</a:t>
            </a:r>
            <a:r>
              <a:rPr lang="ru-RU" sz="1800" dirty="0" err="1"/>
              <a:t>Test</a:t>
            </a:r>
            <a:r>
              <a:rPr lang="ru-RU" sz="1800" dirty="0"/>
              <a:t> </a:t>
            </a:r>
            <a:r>
              <a:rPr lang="ru-RU" sz="1800" dirty="0" err="1"/>
              <a:t>it</a:t>
            </a:r>
            <a:r>
              <a:rPr lang="ru-RU" sz="1800" dirty="0"/>
              <a:t>, </a:t>
            </a:r>
            <a:r>
              <a:rPr lang="ru-RU" sz="1800" dirty="0" err="1"/>
              <a:t>Fix</a:t>
            </a:r>
            <a:r>
              <a:rPr lang="ru-RU" sz="1800" dirty="0"/>
              <a:t> </a:t>
            </a:r>
            <a:r>
              <a:rPr lang="ru-RU" sz="1800" dirty="0" err="1"/>
              <a:t>it</a:t>
            </a:r>
            <a:r>
              <a:rPr lang="ru-RU" sz="1800" dirty="0"/>
              <a:t>” для уровней </a:t>
            </a:r>
            <a:r>
              <a:rPr lang="ru-RU" sz="1800" dirty="0" err="1"/>
              <a:t>Pre-Intermediate</a:t>
            </a:r>
            <a:r>
              <a:rPr lang="ru-RU" sz="1800" dirty="0"/>
              <a:t> и </a:t>
            </a:r>
            <a:r>
              <a:rPr lang="ru-RU" sz="1800" dirty="0" err="1"/>
              <a:t>Intermediate</a:t>
            </a:r>
            <a:r>
              <a:rPr lang="ru-RU" sz="1800" dirty="0"/>
              <a:t> отлично подходит для самостоятельных занятий и строится по принципу «учимся на своих ошибках</a:t>
            </a:r>
            <a:r>
              <a:rPr lang="ru-RU" sz="1800" dirty="0" smtClean="0"/>
              <a:t>».</a:t>
            </a:r>
            <a:endParaRPr lang="ru-RU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1A21F-8288-4945-BB00-20CBE76A02B3}" type="slidenum">
              <a:rPr lang="de-DE" smtClean="0"/>
              <a:pPr>
                <a:defRPr/>
              </a:pPr>
              <a:t>157</a:t>
            </a:fld>
            <a:endParaRPr lang="de-DE" dirty="0"/>
          </a:p>
        </p:txBody>
      </p:sp>
      <p:sp>
        <p:nvSpPr>
          <p:cNvPr id="5" name="TextBox 4"/>
          <p:cNvSpPr txBox="1"/>
          <p:nvPr/>
        </p:nvSpPr>
        <p:spPr>
          <a:xfrm>
            <a:off x="611560" y="6453336"/>
            <a:ext cx="914400" cy="914400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endParaRPr lang="ru-RU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468313" y="6606353"/>
            <a:ext cx="914400" cy="288032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endParaRPr lang="ru-RU" dirty="0" smtClean="0"/>
          </a:p>
        </p:txBody>
      </p:sp>
      <p:pic>
        <p:nvPicPr>
          <p:cNvPr id="7170" name="Picture 2" descr="http://pixhost.me/avaxhome/56/27/00162756_medium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6665" y="2798930"/>
            <a:ext cx="2779415" cy="3739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i40.fastpic.ru/big/2012/0805/87/c17b50ff5367153c031a3c45c3ad168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7015" y="2798930"/>
            <a:ext cx="2556718" cy="3739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7053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515" y="3248980"/>
            <a:ext cx="7588588" cy="312111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baseline="30000" dirty="0">
                <a:solidFill>
                  <a:srgbClr val="C00000"/>
                </a:solidFill>
              </a:rPr>
              <a:t>NEW </a:t>
            </a:r>
            <a:r>
              <a:rPr lang="ru-RU" sz="3000" dirty="0" smtClean="0"/>
              <a:t>Грамматический </a:t>
            </a:r>
            <a:r>
              <a:rPr lang="ru-RU" sz="3000" dirty="0"/>
              <a:t>курс от издательства </a:t>
            </a:r>
            <a:r>
              <a:rPr lang="en-US" sz="3000" dirty="0"/>
              <a:t>Oxford</a:t>
            </a:r>
            <a:r>
              <a:rPr lang="ru-RU" sz="3000" dirty="0"/>
              <a:t> </a:t>
            </a:r>
            <a:r>
              <a:rPr lang="en-US" sz="3000" dirty="0"/>
              <a:t>University Press</a:t>
            </a:r>
            <a:endParaRPr lang="ru-RU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38790"/>
            <a:ext cx="3124690" cy="4853136"/>
          </a:xfrm>
        </p:spPr>
        <p:txBody>
          <a:bodyPr>
            <a:normAutofit/>
          </a:bodyPr>
          <a:lstStyle/>
          <a:p>
            <a:pPr marL="0" indent="0">
              <a:spcBef>
                <a:spcPts val="200"/>
              </a:spcBef>
              <a:buNone/>
            </a:pPr>
            <a:r>
              <a:rPr lang="ru-RU" sz="1800" dirty="0" smtClean="0"/>
              <a:t>Для начала занятий по курсу необходимо </a:t>
            </a:r>
            <a:r>
              <a:rPr lang="ru-RU" sz="1800" dirty="0"/>
              <a:t>выбрать тему, выполнить по ней упражнения и проверить ответы. </a:t>
            </a:r>
            <a:endParaRPr lang="ru-RU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1A21F-8288-4945-BB00-20CBE76A02B3}" type="slidenum">
              <a:rPr lang="de-DE" smtClean="0"/>
              <a:pPr>
                <a:defRPr/>
              </a:pPr>
              <a:t>158</a:t>
            </a:fld>
            <a:endParaRPr lang="de-DE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2787" y="1628800"/>
            <a:ext cx="4599663" cy="501520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3742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baseline="30000" dirty="0">
                <a:solidFill>
                  <a:srgbClr val="C00000"/>
                </a:solidFill>
              </a:rPr>
              <a:t>NEW </a:t>
            </a:r>
            <a:r>
              <a:rPr lang="ru-RU" sz="3000" dirty="0" smtClean="0"/>
              <a:t>Грамматический </a:t>
            </a:r>
            <a:r>
              <a:rPr lang="ru-RU" sz="3000" dirty="0"/>
              <a:t>курс от издательства </a:t>
            </a:r>
            <a:r>
              <a:rPr lang="en-US" sz="3000" dirty="0"/>
              <a:t>Oxford</a:t>
            </a:r>
            <a:r>
              <a:rPr lang="ru-RU" sz="3000" dirty="0"/>
              <a:t> </a:t>
            </a:r>
            <a:r>
              <a:rPr lang="en-US" sz="3000" dirty="0"/>
              <a:t>University Press</a:t>
            </a:r>
            <a:endParaRPr lang="ru-RU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600200"/>
            <a:ext cx="7760204" cy="48531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 smtClean="0"/>
              <a:t>Программа </a:t>
            </a:r>
            <a:r>
              <a:rPr lang="ru-RU" sz="1800" dirty="0"/>
              <a:t>покажет как правильные ответы, так и те, в которых были допущены ошибки, и даст возможность ознакомиться с грамматическим правилом по выбранной теме.</a:t>
            </a:r>
          </a:p>
          <a:p>
            <a:endParaRPr lang="ru-RU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1A21F-8288-4945-BB00-20CBE76A02B3}" type="slidenum">
              <a:rPr lang="de-DE" smtClean="0"/>
              <a:pPr>
                <a:defRPr/>
              </a:pPr>
              <a:t>159</a:t>
            </a:fld>
            <a:endParaRPr lang="de-DE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6525" y="2864763"/>
            <a:ext cx="8541580" cy="3282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7371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Лучшее из двух миров</a:t>
            </a:r>
            <a:endParaRPr lang="ru-RU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64A3CC-9215-4D44-A91D-3C56E408671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9" name="Tabel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9120810"/>
              </p:ext>
            </p:extLst>
          </p:nvPr>
        </p:nvGraphicFramePr>
        <p:xfrm>
          <a:off x="468314" y="1268760"/>
          <a:ext cx="8426099" cy="5233970"/>
        </p:xfrm>
        <a:graphic>
          <a:graphicData uri="http://schemas.openxmlformats.org/drawingml/2006/table">
            <a:tbl>
              <a:tblPr firstRow="1" firstCol="1" bandRow="1"/>
              <a:tblGrid>
                <a:gridCol w="2289170">
                  <a:extLst>
                    <a:ext uri="{9D8B030D-6E8A-4147-A177-3AD203B41FA5}">
                      <a16:colId xmlns:a16="http://schemas.microsoft.com/office/drawing/2014/main" val="1017843879"/>
                    </a:ext>
                  </a:extLst>
                </a:gridCol>
                <a:gridCol w="1996936">
                  <a:extLst>
                    <a:ext uri="{9D8B030D-6E8A-4147-A177-3AD203B41FA5}">
                      <a16:colId xmlns:a16="http://schemas.microsoft.com/office/drawing/2014/main" val="2057675899"/>
                    </a:ext>
                  </a:extLst>
                </a:gridCol>
                <a:gridCol w="2086131">
                  <a:extLst>
                    <a:ext uri="{9D8B030D-6E8A-4147-A177-3AD203B41FA5}">
                      <a16:colId xmlns:a16="http://schemas.microsoft.com/office/drawing/2014/main" val="767967401"/>
                    </a:ext>
                  </a:extLst>
                </a:gridCol>
                <a:gridCol w="2053862">
                  <a:extLst>
                    <a:ext uri="{9D8B030D-6E8A-4147-A177-3AD203B41FA5}">
                      <a16:colId xmlns:a16="http://schemas.microsoft.com/office/drawing/2014/main" val="4031546510"/>
                    </a:ext>
                  </a:extLst>
                </a:gridCol>
              </a:tblGrid>
              <a:tr h="3593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700" noProof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b="1" kern="1200" noProof="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45" marR="49545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noProof="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Программы</a:t>
                      </a:r>
                      <a:r>
                        <a:rPr lang="ru-RU" sz="1100" b="0" baseline="0" noProof="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для работы с </a:t>
                      </a:r>
                      <a:r>
                        <a:rPr lang="en-US" sz="1100" b="0" baseline="0" noProof="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PDF </a:t>
                      </a:r>
                      <a:endParaRPr lang="en-GB" sz="1100" b="0" noProof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45" marR="4954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0" noProof="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ABBYY FineReader</a:t>
                      </a:r>
                      <a:r>
                        <a:rPr lang="en-GB" sz="1400" b="0" baseline="0" noProof="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14</a:t>
                      </a:r>
                      <a:endParaRPr lang="en-GB" sz="1400" b="0" noProof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45" marR="4954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60C3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noProof="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Программы</a:t>
                      </a:r>
                      <a:r>
                        <a:rPr lang="ru-RU" sz="1100" b="0" baseline="0" noProof="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для распознавания </a:t>
                      </a:r>
                      <a:endParaRPr lang="en-GB" sz="1100" b="0" noProof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45" marR="49545" marT="0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5603439"/>
                  </a:ext>
                </a:extLst>
              </a:tr>
              <a:tr h="3593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noProof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Распознавание и конвертирование</a:t>
                      </a: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45" marR="49545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AEAAAA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noProof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Ограниченные возможности</a:t>
                      </a: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45" marR="4954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AEAAAA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noProof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Расширенные</a:t>
                      </a:r>
                      <a:r>
                        <a:rPr lang="ru-RU" sz="1100" baseline="0" noProof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возможности</a:t>
                      </a: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45" marR="4954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AEAAAA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noProof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Расширенные </a:t>
                      </a:r>
                      <a:r>
                        <a:rPr lang="ru-RU" sz="1100" baseline="0" noProof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возможности</a:t>
                      </a: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45" marR="49545" marT="0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AEAAAA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4294470"/>
                  </a:ext>
                </a:extLst>
              </a:tr>
              <a:tr h="359345">
                <a:tc>
                  <a:txBody>
                    <a:bodyPr/>
                    <a:lstStyle/>
                    <a:p>
                      <a:pPr marL="265113" lvl="1" inden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noProof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Конвертирование в форматы</a:t>
                      </a:r>
                      <a:r>
                        <a:rPr lang="ru-RU" sz="1100" baseline="0" noProof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100" noProof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Microsoft</a:t>
                      </a:r>
                      <a:r>
                        <a:rPr lang="en-GB" sz="1100" baseline="0" noProof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Office</a:t>
                      </a: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49545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AEAAAA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EAAAA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45" marR="4954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AEAAAA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EAAAA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C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45" marR="4954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AEAAAA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EAAAA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45" marR="49545" marT="0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EAAAA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4110031"/>
                  </a:ext>
                </a:extLst>
              </a:tr>
              <a:tr h="359345">
                <a:tc>
                  <a:txBody>
                    <a:bodyPr/>
                    <a:lstStyle/>
                    <a:p>
                      <a:pPr marL="265113" lvl="1" inden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noProof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Количество языков распознавания</a:t>
                      </a: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49545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AEAAAA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EAAAA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u="none" strike="noStrike" noProof="0" dirty="0" smtClean="0">
                          <a:solidFill>
                            <a:schemeClr val="tx1"/>
                          </a:solidFill>
                          <a:effectLst/>
                        </a:rPr>
                        <a:t>~10 - 40</a:t>
                      </a:r>
                      <a:endParaRPr lang="en-GB" sz="1100" b="0" i="0" u="none" strike="noStrike" noProof="0" dirty="0" smtClean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49545" marR="4954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AEAAAA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EAAAA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noProof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192</a:t>
                      </a: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45" marR="4954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AEAAAA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EAAAA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u="none" strike="noStrike" noProof="0" dirty="0" smtClean="0">
                          <a:solidFill>
                            <a:schemeClr val="tx1"/>
                          </a:solidFill>
                          <a:effectLst/>
                        </a:rPr>
                        <a:t>~120 - 140</a:t>
                      </a:r>
                      <a:endParaRPr lang="en-GB" sz="1100" b="0" i="0" u="none" strike="noStrike" noProof="0" dirty="0" smtClean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49545" marR="49545" marT="0" marB="0" anchor="ctr">
                    <a:lnL>
                      <a:noFill/>
                    </a:lnL>
                    <a:lnR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C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2529476"/>
                  </a:ext>
                </a:extLst>
              </a:tr>
              <a:tr h="359345">
                <a:tc>
                  <a:txBody>
                    <a:bodyPr/>
                    <a:lstStyle/>
                    <a:p>
                      <a:pPr marL="457200" lvl="1" indent="-1905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noProof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Инструменты</a:t>
                      </a:r>
                      <a:r>
                        <a:rPr lang="ru-RU" sz="1100" baseline="0" noProof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для продвинутой конвертации</a:t>
                      </a: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49545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AEAAAA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EAAAA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45" marR="4954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AEAAAA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EAAAA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45" marR="4954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AEAAAA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EAAAA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45" marR="49545" marT="0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EAAAA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5240144"/>
                  </a:ext>
                </a:extLst>
              </a:tr>
              <a:tr h="17561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noProof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Работа с </a:t>
                      </a:r>
                      <a:r>
                        <a:rPr lang="en-US" sz="1100" b="1" noProof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PDF</a:t>
                      </a:r>
                      <a:r>
                        <a:rPr lang="en-US" sz="1100" b="1" baseline="0" noProof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100" b="1" baseline="0" noProof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документами</a:t>
                      </a: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45" marR="49545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AEAAAA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EAAAA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noProof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Расширенные возможности</a:t>
                      </a: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45" marR="4954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AEAAAA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EAAAA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Расширенные возможности</a:t>
                      </a: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45" marR="4954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AEAAAA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EAAAA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Ограниченные возможности</a:t>
                      </a: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45" marR="49545" marT="0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EAAAA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EAAAA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0920208"/>
                  </a:ext>
                </a:extLst>
              </a:tr>
              <a:tr h="359345">
                <a:tc>
                  <a:txBody>
                    <a:bodyPr/>
                    <a:lstStyle/>
                    <a:p>
                      <a:pPr marL="457200" lvl="1" indent="-19050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noProof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Просмотр, поиск, комментирование</a:t>
                      </a:r>
                      <a:endParaRPr lang="en-GB" sz="1100" kern="1200" noProof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45" marR="49545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AEAAAA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EAAAA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45" marR="4954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AEAAAA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EAAAA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45" marR="4954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AEAAAA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EAAAA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45" marR="49545" marT="0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EAAAA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EAAAA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1338052"/>
                  </a:ext>
                </a:extLst>
              </a:tr>
              <a:tr h="359345">
                <a:tc>
                  <a:txBody>
                    <a:bodyPr/>
                    <a:lstStyle/>
                    <a:p>
                      <a:pPr marL="457200" lvl="1" indent="-19050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noProof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Редактирование и извлечение текста</a:t>
                      </a:r>
                      <a:endParaRPr lang="en-GB" sz="1100" kern="1200" noProof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45" marR="49545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AEAAAA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EAAAA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45" marR="4954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AEAAAA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EAAAA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C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45" marR="4954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AEAAAA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EAAAA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45" marR="49545" marT="0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EAAAA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EAAAA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C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4566439"/>
                  </a:ext>
                </a:extLst>
              </a:tr>
              <a:tr h="183726">
                <a:tc>
                  <a:txBody>
                    <a:bodyPr/>
                    <a:lstStyle/>
                    <a:p>
                      <a:pPr marL="457200" lvl="1" indent="-19050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noProof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Защита и подпись</a:t>
                      </a:r>
                      <a:endParaRPr lang="en-GB" sz="1100" kern="1200" noProof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45" marR="49545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AEAAAA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EAAAA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45" marR="4954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AEAAAA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EAAAA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45" marR="4954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AEAAAA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EAAAA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C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45" marR="49545" marT="0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EAAAA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EAAAA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C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1062220"/>
                  </a:ext>
                </a:extLst>
              </a:tr>
              <a:tr h="183726">
                <a:tc>
                  <a:txBody>
                    <a:bodyPr/>
                    <a:lstStyle/>
                    <a:p>
                      <a:pPr marL="457200" lvl="1" indent="-19050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noProof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Создание и объединение</a:t>
                      </a:r>
                      <a:endParaRPr lang="en-GB" sz="1100" kern="1200" noProof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45" marR="49545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AEAAAA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EAAAA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45" marR="4954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AEAAAA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EAAAA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45" marR="4954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AEAAAA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EAAAA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45" marR="49545" marT="0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EAAAA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EAAAA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C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9270742"/>
                  </a:ext>
                </a:extLst>
              </a:tr>
              <a:tr h="183726">
                <a:tc>
                  <a:txBody>
                    <a:bodyPr/>
                    <a:lstStyle/>
                    <a:p>
                      <a:pPr marL="457200" marR="0" lvl="1" indent="-19050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noProof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Работа с формами</a:t>
                      </a:r>
                      <a:endParaRPr lang="en-GB" sz="1100" kern="1200" noProof="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45" marR="49545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AEAAAA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EAAAA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45" marR="4954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AEAAAA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EAAAA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45" marR="4954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AEAAAA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EAAAA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C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45" marR="49545" marT="0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EAAAA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EAAAA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C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2541539"/>
                  </a:ext>
                </a:extLst>
              </a:tr>
              <a:tr h="359345">
                <a:tc>
                  <a:txBody>
                    <a:bodyPr/>
                    <a:lstStyle/>
                    <a:p>
                      <a:pPr marL="457200" lvl="1" indent="-19050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noProof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Удаление конфиденциальной информации</a:t>
                      </a:r>
                      <a:endParaRPr lang="en-GB" sz="1100" kern="1200" noProof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45" marR="49545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AEAAAA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EAAAA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45" marR="4954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AEAAAA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EAAAA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45" marR="4954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AEAAAA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EAAAA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45" marR="49545" marT="0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EAAAA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EAAAA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C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1429411"/>
                  </a:ext>
                </a:extLst>
              </a:tr>
              <a:tr h="17561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noProof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Автоматическая обработка</a:t>
                      </a: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45" marR="49545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AEAAAA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EAAAA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noProof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 применимо</a:t>
                      </a: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45" marR="4954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AEAAAA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EAAAA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noProof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Расширенные</a:t>
                      </a:r>
                      <a:r>
                        <a:rPr lang="ru-RU" sz="1100" baseline="0" noProof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возможности</a:t>
                      </a: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45" marR="4954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AEAAAA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EAAAA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noProof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Расширенные</a:t>
                      </a:r>
                      <a:r>
                        <a:rPr lang="ru-RU" sz="1100" baseline="0" noProof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возможности</a:t>
                      </a: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45" marR="49545" marT="0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EAAAA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EAAAA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8861967"/>
                  </a:ext>
                </a:extLst>
              </a:tr>
              <a:tr h="359345">
                <a:tc>
                  <a:txBody>
                    <a:bodyPr/>
                    <a:lstStyle/>
                    <a:p>
                      <a:pPr marL="265113" lvl="1" inden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noProof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Конвертация</a:t>
                      </a:r>
                      <a:r>
                        <a:rPr lang="ru-RU" sz="1100" baseline="0" noProof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документов по расписанию</a:t>
                      </a: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45" marR="49545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AEAAAA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EAAAA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100" kern="1200" noProof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45" marR="4954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AEAAAA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EAAAA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45" marR="4954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AEAAAA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EAAAA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45" marR="49545" marT="0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EAAAA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EAAAA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7E4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3352955"/>
                  </a:ext>
                </a:extLst>
              </a:tr>
              <a:tr h="17561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noProof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Сравнение документов</a:t>
                      </a: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45" marR="49545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AEAAAA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EAAAA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Ограниченные возможности</a:t>
                      </a: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45" marR="4954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AEAAAA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EAAAA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noProof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Расширенные</a:t>
                      </a:r>
                      <a:r>
                        <a:rPr lang="ru-RU" sz="1100" baseline="0" noProof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возможности</a:t>
                      </a: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45" marR="4954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AEAAAA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EAAAA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noProof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n/a</a:t>
                      </a: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45" marR="49545" marT="0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EAAAA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EAAAA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8908960"/>
                  </a:ext>
                </a:extLst>
              </a:tr>
              <a:tr h="183726">
                <a:tc>
                  <a:txBody>
                    <a:bodyPr/>
                    <a:lstStyle/>
                    <a:p>
                      <a:pPr marL="457200" marR="0" lvl="1" indent="-19050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noProof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два текстовых </a:t>
                      </a:r>
                      <a:r>
                        <a:rPr lang="en-US" sz="1100" kern="1200" noProof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PDF-</a:t>
                      </a:r>
                      <a:r>
                        <a:rPr lang="ru-RU" sz="1100" kern="1200" noProof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файла</a:t>
                      </a:r>
                      <a:endParaRPr lang="en-GB" sz="1100" kern="1200" noProof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45" marR="49545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AEAAAA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EAAAA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45" marR="4954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AEAAAA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EAAAA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45" marR="4954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AEAAAA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EAAAA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45" marR="49545" marT="0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EAAAA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EAAAA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1823403"/>
                  </a:ext>
                </a:extLst>
              </a:tr>
              <a:tr h="183726">
                <a:tc>
                  <a:txBody>
                    <a:bodyPr/>
                    <a:lstStyle/>
                    <a:p>
                      <a:pPr marL="457200" marR="0" lvl="1" indent="-19050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noProof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два </a:t>
                      </a:r>
                      <a:r>
                        <a:rPr lang="en-US" sz="1100" kern="1200" noProof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PDF-</a:t>
                      </a:r>
                      <a:r>
                        <a:rPr lang="ru-RU" sz="1100" kern="1200" noProof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файла разных типов</a:t>
                      </a:r>
                      <a:endParaRPr lang="en-GB" sz="1100" kern="1200" noProof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45" marR="49545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AEAAAA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EAAAA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45" marR="4954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AEAAAA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EAAAA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C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45" marR="4954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AEAAAA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EAAAA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45" marR="49545" marT="0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EAAAA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EAAAA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1160482"/>
                  </a:ext>
                </a:extLst>
              </a:tr>
              <a:tr h="543071">
                <a:tc>
                  <a:txBody>
                    <a:bodyPr/>
                    <a:lstStyle/>
                    <a:p>
                      <a:pPr marL="266700" marR="0" lvl="1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noProof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два документа в любом формате: текстовом или графическом</a:t>
                      </a:r>
                      <a:endParaRPr lang="en-GB" sz="1100" kern="1200" noProof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45" marR="49545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AEAAAA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EAAAA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45" marR="4954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AEAAAA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EAAAA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45" marR="4954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AEAAAA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EAAAA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45" marR="49545" marT="0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EAAAA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EAAAA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9839752"/>
                  </a:ext>
                </a:extLst>
              </a:tr>
            </a:tbl>
          </a:graphicData>
        </a:graphic>
      </p:graphicFrame>
      <p:graphicFrame>
        <p:nvGraphicFramePr>
          <p:cNvPr id="4" name="Tabelle 3"/>
          <p:cNvGraphicFramePr>
            <a:graphicFrameLocks noGrp="1"/>
          </p:cNvGraphicFramePr>
          <p:nvPr>
            <p:extLst/>
          </p:nvPr>
        </p:nvGraphicFramePr>
        <p:xfrm>
          <a:off x="6194112" y="791505"/>
          <a:ext cx="2700300" cy="358775"/>
        </p:xfrm>
        <a:graphic>
          <a:graphicData uri="http://schemas.openxmlformats.org/drawingml/2006/table">
            <a:tbl>
              <a:tblPr firstRow="1" firstCol="1" bandRow="1"/>
              <a:tblGrid>
                <a:gridCol w="900100">
                  <a:extLst>
                    <a:ext uri="{9D8B030D-6E8A-4147-A177-3AD203B41FA5}">
                      <a16:colId xmlns:a16="http://schemas.microsoft.com/office/drawing/2014/main" val="527400504"/>
                    </a:ext>
                  </a:extLst>
                </a:gridCol>
                <a:gridCol w="900100">
                  <a:extLst>
                    <a:ext uri="{9D8B030D-6E8A-4147-A177-3AD203B41FA5}">
                      <a16:colId xmlns:a16="http://schemas.microsoft.com/office/drawing/2014/main" val="873872868"/>
                    </a:ext>
                  </a:extLst>
                </a:gridCol>
                <a:gridCol w="900100">
                  <a:extLst>
                    <a:ext uri="{9D8B030D-6E8A-4147-A177-3AD203B41FA5}">
                      <a16:colId xmlns:a16="http://schemas.microsoft.com/office/drawing/2014/main" val="2887922063"/>
                    </a:ext>
                  </a:extLst>
                </a:gridCol>
              </a:tblGrid>
              <a:tr h="342424">
                <a:tc>
                  <a:txBody>
                    <a:bodyPr/>
                    <a:lstStyle/>
                    <a:p>
                      <a:pPr algn="ctr"/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доступно</a:t>
                      </a:r>
                      <a:endParaRPr lang="de-DE" sz="110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AEAAAA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EAAAA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noProof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частично доступно</a:t>
                      </a:r>
                      <a:endParaRPr lang="en-GB" sz="1100" kern="1200" noProof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AEAAAA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EAAAA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C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noProof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 доступно</a:t>
                      </a:r>
                      <a:endParaRPr lang="en-GB" sz="1100" kern="1200" noProof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EAAAA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EAAAA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10169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88717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000" dirty="0" smtClean="0"/>
              <a:t>Запоминайте слова с помощью </a:t>
            </a:r>
            <a:r>
              <a:rPr lang="en-US" sz="3000" dirty="0" smtClean="0"/>
              <a:t>ABBYY Tutor</a:t>
            </a:r>
            <a:endParaRPr lang="ru-RU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844770" cy="4853136"/>
          </a:xfrm>
        </p:spPr>
        <p:txBody>
          <a:bodyPr>
            <a:normAutofit/>
          </a:bodyPr>
          <a:lstStyle/>
          <a:p>
            <a:pPr marL="0" indent="0">
              <a:spcBef>
                <a:spcPts val="200"/>
              </a:spcBef>
              <a:spcAft>
                <a:spcPts val="600"/>
              </a:spcAft>
              <a:buNone/>
            </a:pPr>
            <a:r>
              <a:rPr lang="ru-RU" sz="1800" cap="all" dirty="0" smtClean="0"/>
              <a:t>Помогает запоминать </a:t>
            </a:r>
            <a:r>
              <a:rPr lang="ru-RU" sz="1800" cap="all" dirty="0"/>
              <a:t>значение, написание, произношение слов. </a:t>
            </a:r>
          </a:p>
          <a:p>
            <a:pPr marL="255588" indent="-255588">
              <a:spcBef>
                <a:spcPts val="200"/>
              </a:spcBef>
              <a:buFont typeface="Arial" pitchFamily="34" charset="0"/>
              <a:buChar char="•"/>
            </a:pPr>
            <a:r>
              <a:rPr lang="ru-RU" sz="1800" dirty="0" smtClean="0"/>
              <a:t>Приложение </a:t>
            </a:r>
            <a:r>
              <a:rPr lang="ru-RU" sz="1800" dirty="0"/>
              <a:t>содержит </a:t>
            </a:r>
            <a:r>
              <a:rPr lang="ru-RU" sz="1800" dirty="0">
                <a:solidFill>
                  <a:srgbClr val="C00000"/>
                </a:solidFill>
              </a:rPr>
              <a:t>готовые словари базовой лексики </a:t>
            </a:r>
            <a:r>
              <a:rPr lang="ru-RU" sz="1800" dirty="0"/>
              <a:t>для </a:t>
            </a:r>
            <a:r>
              <a:rPr lang="ru-RU" sz="1800" dirty="0" smtClean="0"/>
              <a:t>изучения английского</a:t>
            </a:r>
            <a:r>
              <a:rPr lang="ru-RU" sz="1800" dirty="0"/>
              <a:t>, немецкого, французского, испанского, итальянского, португальского языков. Слова </a:t>
            </a:r>
            <a:r>
              <a:rPr lang="ru-RU" sz="1800" dirty="0" smtClean="0">
                <a:solidFill>
                  <a:srgbClr val="C00000"/>
                </a:solidFill>
              </a:rPr>
              <a:t>отобраны по </a:t>
            </a:r>
            <a:r>
              <a:rPr lang="ru-RU" sz="1800" dirty="0">
                <a:solidFill>
                  <a:srgbClr val="C00000"/>
                </a:solidFill>
              </a:rPr>
              <a:t>частоте употребления </a:t>
            </a:r>
            <a:r>
              <a:rPr lang="ru-RU" sz="1800" dirty="0" smtClean="0">
                <a:solidFill>
                  <a:srgbClr val="C00000"/>
                </a:solidFill>
              </a:rPr>
              <a:t>и популярным темам </a:t>
            </a:r>
            <a:r>
              <a:rPr lang="ru-RU" sz="1800" dirty="0"/>
              <a:t>(бизнес-лексика, погода, достопримечательности и другие).</a:t>
            </a:r>
          </a:p>
          <a:p>
            <a:pPr marL="255588" indent="-255588">
              <a:buFont typeface="Arial" pitchFamily="34" charset="0"/>
              <a:buChar char="•"/>
            </a:pPr>
            <a:r>
              <a:rPr lang="ru-RU" sz="1800" dirty="0" smtClean="0"/>
              <a:t>Позволяет </a:t>
            </a:r>
            <a:r>
              <a:rPr lang="ru-RU" sz="1800" dirty="0" smtClean="0">
                <a:solidFill>
                  <a:srgbClr val="C00000"/>
                </a:solidFill>
              </a:rPr>
              <a:t>задать расписание уроков</a:t>
            </a:r>
            <a:r>
              <a:rPr lang="ru-RU" sz="1800" dirty="0" smtClean="0"/>
              <a:t>, чтобы не забыть уделить </a:t>
            </a:r>
            <a:r>
              <a:rPr lang="ru-RU" sz="1800" dirty="0"/>
              <a:t>несколько минут </a:t>
            </a:r>
            <a:r>
              <a:rPr lang="ru-RU" sz="1800" dirty="0" smtClean="0"/>
              <a:t>на </a:t>
            </a:r>
            <a:r>
              <a:rPr lang="ru-RU" sz="1800" dirty="0"/>
              <a:t>заучивание лексики.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1A21F-8288-4945-BB00-20CBE76A02B3}" type="slidenum">
              <a:rPr lang="de-DE" smtClean="0"/>
              <a:pPr>
                <a:defRPr/>
              </a:pPr>
              <a:t>160</a:t>
            </a:fld>
            <a:endParaRPr lang="de-D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1275873"/>
            <a:ext cx="4199333" cy="381831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2050" y="3262046"/>
            <a:ext cx="4079177" cy="309227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7078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000" dirty="0" smtClean="0"/>
              <a:t>Расширенные возможности перевода по наведению курсора мыши</a:t>
            </a:r>
            <a:endParaRPr lang="ru-RU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4648" y="1628800"/>
            <a:ext cx="4087352" cy="4995555"/>
          </a:xfrm>
        </p:spPr>
        <p:txBody>
          <a:bodyPr>
            <a:normAutofit/>
          </a:bodyPr>
          <a:lstStyle/>
          <a:p>
            <a:pPr marL="255588" indent="-255588">
              <a:spcBef>
                <a:spcPts val="2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1800" dirty="0"/>
              <a:t>Мгновенно </a:t>
            </a:r>
            <a:r>
              <a:rPr lang="ru-RU" sz="1800" dirty="0" smtClean="0"/>
              <a:t>переводит </a:t>
            </a:r>
            <a:r>
              <a:rPr lang="ru-RU" sz="1800" dirty="0"/>
              <a:t>слова и фразы.</a:t>
            </a:r>
          </a:p>
          <a:p>
            <a:pPr marL="255588" indent="-255588">
              <a:spcBef>
                <a:spcPts val="2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1800" dirty="0" smtClean="0"/>
              <a:t>Работает </a:t>
            </a:r>
            <a:r>
              <a:rPr lang="ru-RU" sz="1800" dirty="0"/>
              <a:t>в любой </a:t>
            </a:r>
            <a:r>
              <a:rPr lang="ru-RU" sz="1800" dirty="0" smtClean="0"/>
              <a:t>программе.  </a:t>
            </a:r>
          </a:p>
          <a:p>
            <a:pPr marL="255588" indent="-255588">
              <a:spcBef>
                <a:spcPts val="2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1800" dirty="0" smtClean="0"/>
              <a:t>Работает в </a:t>
            </a:r>
            <a:r>
              <a:rPr lang="ru-RU" sz="1800" dirty="0"/>
              <a:t>тексте и на картинке</a:t>
            </a:r>
            <a:r>
              <a:rPr lang="ru-RU" sz="1800" dirty="0" smtClean="0"/>
              <a:t>.</a:t>
            </a:r>
          </a:p>
          <a:p>
            <a:pPr marL="0" indent="0">
              <a:spcBef>
                <a:spcPts val="200"/>
              </a:spcBef>
              <a:spcAft>
                <a:spcPts val="1800"/>
              </a:spcAft>
              <a:buNone/>
            </a:pPr>
            <a:r>
              <a:rPr lang="ru-RU" sz="1600" dirty="0" smtClean="0"/>
              <a:t>Чтобы </a:t>
            </a:r>
            <a:r>
              <a:rPr lang="ru-RU" sz="1600" dirty="0"/>
              <a:t>узнать перевод, нужно просто навести курсор на </a:t>
            </a:r>
            <a:r>
              <a:rPr lang="ru-RU" sz="1600" dirty="0" smtClean="0"/>
              <a:t>любое слово или фразу в тексте или на изображении: на </a:t>
            </a:r>
            <a:r>
              <a:rPr lang="ru-RU" sz="1600" dirty="0"/>
              <a:t>сайте, </a:t>
            </a:r>
            <a:r>
              <a:rPr lang="en-US" sz="1600" dirty="0" smtClean="0"/>
              <a:t>PDF-</a:t>
            </a:r>
            <a:r>
              <a:rPr lang="ru-RU" sz="1600" dirty="0" smtClean="0"/>
              <a:t>файле, в сообщении в социальной сети, в субтитрах </a:t>
            </a:r>
            <a:r>
              <a:rPr lang="ru-RU" sz="1600" dirty="0"/>
              <a:t>к </a:t>
            </a:r>
            <a:r>
              <a:rPr lang="ru-RU" sz="1600" dirty="0" smtClean="0"/>
              <a:t>фильму.</a:t>
            </a:r>
            <a:endParaRPr lang="ru-RU" sz="1600" dirty="0"/>
          </a:p>
          <a:p>
            <a:pPr marL="255588" indent="-255588">
              <a:spcBef>
                <a:spcPts val="2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1800" dirty="0" smtClean="0"/>
              <a:t>Легко </a:t>
            </a:r>
            <a:r>
              <a:rPr lang="ru-RU" sz="1800" dirty="0"/>
              <a:t>начать учить незнакомое слово</a:t>
            </a:r>
            <a:r>
              <a:rPr lang="ru-RU" sz="1800" cap="all" dirty="0"/>
              <a:t>.</a:t>
            </a:r>
          </a:p>
          <a:p>
            <a:pPr marL="0" indent="0">
              <a:spcBef>
                <a:spcPts val="200"/>
              </a:spcBef>
              <a:spcAft>
                <a:spcPts val="600"/>
              </a:spcAft>
              <a:buNone/>
            </a:pPr>
            <a:r>
              <a:rPr lang="ru-RU" sz="1600" dirty="0" smtClean="0"/>
              <a:t>По просьбам пользователей в окно по наведению курсора мыши добавлены следующие возможности:</a:t>
            </a:r>
          </a:p>
          <a:p>
            <a:pPr lvl="1">
              <a:spcBef>
                <a:spcPts val="200"/>
              </a:spcBef>
              <a:buFont typeface="Arial" pitchFamily="34" charset="0"/>
              <a:buChar char="•"/>
            </a:pPr>
            <a:r>
              <a:rPr lang="ru-RU" sz="1600" dirty="0"/>
              <a:t>п</a:t>
            </a:r>
            <a:r>
              <a:rPr lang="ru-RU" sz="1600" dirty="0" smtClean="0"/>
              <a:t>рослушивание произношения слова</a:t>
            </a:r>
            <a:r>
              <a:rPr lang="en-US" sz="1600" dirty="0" smtClean="0"/>
              <a:t>;</a:t>
            </a:r>
            <a:endParaRPr lang="ru-RU" sz="1600" dirty="0" smtClean="0"/>
          </a:p>
          <a:p>
            <a:pPr lvl="1">
              <a:spcBef>
                <a:spcPts val="200"/>
              </a:spcBef>
              <a:buFont typeface="Arial" pitchFamily="34" charset="0"/>
              <a:buChar char="•"/>
            </a:pPr>
            <a:r>
              <a:rPr lang="ru-RU" sz="1600" dirty="0"/>
              <a:t>д</a:t>
            </a:r>
            <a:r>
              <a:rPr lang="ru-RU" sz="1600" dirty="0" smtClean="0"/>
              <a:t>обавление слова в </a:t>
            </a:r>
            <a:r>
              <a:rPr lang="en-US" sz="1600" dirty="0" smtClean="0"/>
              <a:t>ABBYY Tutor;</a:t>
            </a:r>
          </a:p>
          <a:p>
            <a:pPr lvl="1">
              <a:spcBef>
                <a:spcPts val="2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1600" dirty="0"/>
              <a:t>п</a:t>
            </a:r>
            <a:r>
              <a:rPr lang="ru-RU" sz="1600" dirty="0" smtClean="0"/>
              <a:t>росмотр транскрипции слова</a:t>
            </a:r>
            <a:r>
              <a:rPr lang="en-US" sz="1600" dirty="0"/>
              <a:t>.</a:t>
            </a:r>
            <a:endParaRPr lang="ru-RU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1A21F-8288-4945-BB00-20CBE76A02B3}" type="slidenum">
              <a:rPr lang="de-DE" smtClean="0"/>
              <a:pPr>
                <a:defRPr/>
              </a:pPr>
              <a:t>161</a:t>
            </a:fld>
            <a:endParaRPr lang="de-DE" dirty="0"/>
          </a:p>
        </p:txBody>
      </p:sp>
      <p:pic>
        <p:nvPicPr>
          <p:cNvPr id="2057" name="Picture 9" descr="D:\x6\инсталлятор\new 2\2 pop-up-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7345" y="1360655"/>
            <a:ext cx="3314700" cy="143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97025" y="3166908"/>
            <a:ext cx="4275475" cy="3007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2797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91299" y="1448780"/>
            <a:ext cx="4126205" cy="395121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baseline="30000" dirty="0">
                <a:solidFill>
                  <a:srgbClr val="C00000"/>
                </a:solidFill>
              </a:rPr>
              <a:t>NEW </a:t>
            </a:r>
            <a:r>
              <a:rPr lang="ru-RU" sz="3000" dirty="0" smtClean="0"/>
              <a:t>Новые общелексические словари</a:t>
            </a:r>
            <a:endParaRPr lang="ru-RU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23755"/>
            <a:ext cx="4339825" cy="5094566"/>
          </a:xfrm>
        </p:spPr>
        <p:txBody>
          <a:bodyPr>
            <a:noAutofit/>
          </a:bodyPr>
          <a:lstStyle/>
          <a:p>
            <a:pPr marL="255588" indent="-255588">
              <a:spcBef>
                <a:spcPts val="2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ru-RU" sz="1800" dirty="0"/>
              <a:t>Большой немецко-русский </a:t>
            </a:r>
            <a:r>
              <a:rPr lang="ru-RU" sz="1800" dirty="0" smtClean="0"/>
              <a:t>словарь</a:t>
            </a:r>
            <a:r>
              <a:rPr lang="en-US" sz="1800" dirty="0" smtClean="0"/>
              <a:t>,</a:t>
            </a:r>
            <a:r>
              <a:rPr lang="ru-RU" sz="1800" dirty="0" smtClean="0"/>
              <a:t> </a:t>
            </a:r>
          </a:p>
          <a:p>
            <a:pPr marL="355600" indent="0">
              <a:spcBef>
                <a:spcPts val="200"/>
              </a:spcBef>
              <a:spcAft>
                <a:spcPts val="0"/>
              </a:spcAft>
              <a:buNone/>
            </a:pPr>
            <a:r>
              <a:rPr lang="ru-RU" sz="1800" dirty="0" smtClean="0">
                <a:solidFill>
                  <a:srgbClr val="C00000"/>
                </a:solidFill>
              </a:rPr>
              <a:t>80 000 статей.</a:t>
            </a:r>
          </a:p>
          <a:p>
            <a:pPr marL="0" indent="0">
              <a:spcBef>
                <a:spcPts val="200"/>
              </a:spcBef>
              <a:spcAft>
                <a:spcPts val="1200"/>
              </a:spcAft>
              <a:buNone/>
            </a:pPr>
            <a:r>
              <a:rPr lang="ru-RU" sz="1400" dirty="0" smtClean="0"/>
              <a:t>Данный словарь – результат трёхлетней работы лексикографов </a:t>
            </a:r>
            <a:r>
              <a:rPr lang="en-US" sz="1400" dirty="0" smtClean="0"/>
              <a:t>ABBYY. </a:t>
            </a:r>
            <a:r>
              <a:rPr lang="ru-RU" sz="1400" dirty="0" smtClean="0"/>
              <a:t>Включает новую актуальную лексику, </a:t>
            </a:r>
            <a:r>
              <a:rPr lang="ru-RU" sz="1400" dirty="0"/>
              <a:t>отражает современное состояние языка, активное развитие информационных технологий и новые веяния в </a:t>
            </a:r>
            <a:r>
              <a:rPr lang="ru-RU" sz="1400" dirty="0" smtClean="0"/>
              <a:t>разных сферах </a:t>
            </a:r>
            <a:r>
              <a:rPr lang="ru-RU" sz="1400" dirty="0"/>
              <a:t>культуры. </a:t>
            </a:r>
            <a:endParaRPr lang="en-US" sz="1400" dirty="0" smtClean="0"/>
          </a:p>
          <a:p>
            <a:pPr marL="255588" indent="-255588">
              <a:spcBef>
                <a:spcPts val="2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ru-RU" sz="1800" dirty="0" smtClean="0"/>
              <a:t>Слово </a:t>
            </a:r>
            <a:r>
              <a:rPr lang="ru-RU" sz="1800" dirty="0"/>
              <a:t>в контексте. Словарь сочетаемости слов </a:t>
            </a:r>
            <a:r>
              <a:rPr lang="ru-RU" sz="1800" dirty="0" smtClean="0"/>
              <a:t>английского языка, </a:t>
            </a:r>
          </a:p>
          <a:p>
            <a:pPr marL="273050" indent="0">
              <a:spcBef>
                <a:spcPts val="200"/>
              </a:spcBef>
              <a:spcAft>
                <a:spcPts val="0"/>
              </a:spcAft>
              <a:buNone/>
            </a:pPr>
            <a:r>
              <a:rPr lang="ru-RU" sz="1800" dirty="0" smtClean="0">
                <a:solidFill>
                  <a:srgbClr val="C00000"/>
                </a:solidFill>
              </a:rPr>
              <a:t>7 </a:t>
            </a:r>
            <a:r>
              <a:rPr lang="ru-RU" sz="1800" dirty="0">
                <a:solidFill>
                  <a:srgbClr val="C00000"/>
                </a:solidFill>
              </a:rPr>
              <a:t>000 </a:t>
            </a:r>
            <a:r>
              <a:rPr lang="ru-RU" sz="1800" dirty="0" smtClean="0">
                <a:solidFill>
                  <a:srgbClr val="C00000"/>
                </a:solidFill>
              </a:rPr>
              <a:t>статей.</a:t>
            </a:r>
            <a:endParaRPr lang="ru-RU" sz="1800" dirty="0" smtClean="0"/>
          </a:p>
          <a:p>
            <a:pPr marL="0" indent="0">
              <a:spcBef>
                <a:spcPts val="200"/>
              </a:spcBef>
              <a:spcAft>
                <a:spcPts val="1200"/>
              </a:spcAft>
              <a:buNone/>
            </a:pPr>
            <a:r>
              <a:rPr lang="ru-RU" sz="1400" dirty="0" smtClean="0"/>
              <a:t>Облегчает </a:t>
            </a:r>
            <a:r>
              <a:rPr lang="ru-RU" sz="1400" dirty="0"/>
              <a:t>написание текстов на стандартном английском языке, свободном от влияния особенностей родного языка. </a:t>
            </a:r>
            <a:r>
              <a:rPr lang="ru-RU" sz="1400" dirty="0" smtClean="0"/>
              <a:t>Содержит примеры употребления слов в контексте.</a:t>
            </a:r>
          </a:p>
          <a:p>
            <a:pPr marL="255588" indent="-255588">
              <a:spcBef>
                <a:spcPts val="200"/>
              </a:spcBef>
              <a:buFont typeface="Arial" pitchFamily="34" charset="0"/>
              <a:buChar char="•"/>
            </a:pPr>
            <a:r>
              <a:rPr lang="ru-RU" sz="1800" dirty="0" smtClean="0"/>
              <a:t>Германия</a:t>
            </a:r>
            <a:r>
              <a:rPr lang="ru-RU" sz="1800" dirty="0"/>
              <a:t>. Лингвострановедческий словарь, </a:t>
            </a:r>
            <a:r>
              <a:rPr lang="ru-RU" sz="1800" dirty="0" smtClean="0">
                <a:solidFill>
                  <a:srgbClr val="C00000"/>
                </a:solidFill>
              </a:rPr>
              <a:t>5 000</a:t>
            </a:r>
            <a:r>
              <a:rPr lang="en-US" sz="1800" dirty="0" smtClean="0">
                <a:solidFill>
                  <a:srgbClr val="C00000"/>
                </a:solidFill>
              </a:rPr>
              <a:t> </a:t>
            </a:r>
            <a:r>
              <a:rPr lang="ru-RU" sz="1800" dirty="0" smtClean="0">
                <a:solidFill>
                  <a:srgbClr val="C00000"/>
                </a:solidFill>
              </a:rPr>
              <a:t>статей.</a:t>
            </a:r>
          </a:p>
          <a:p>
            <a:pPr marL="0" indent="0">
              <a:spcBef>
                <a:spcPts val="200"/>
              </a:spcBef>
              <a:buNone/>
            </a:pPr>
            <a:r>
              <a:rPr lang="ru-RU" sz="1400" dirty="0"/>
              <a:t>Словарь содержит </a:t>
            </a:r>
            <a:r>
              <a:rPr lang="ru-RU" sz="1400" dirty="0" smtClean="0"/>
              <a:t>статьи </a:t>
            </a:r>
            <a:r>
              <a:rPr lang="ru-RU" sz="1400" dirty="0"/>
              <a:t>из культурной, общественно-политической и повседневной жизни Германии. Каждое немецкое слово или словосочетание сопровождается переводом и толкованием на русском языке.</a:t>
            </a:r>
          </a:p>
          <a:p>
            <a:pPr>
              <a:spcBef>
                <a:spcPts val="200"/>
              </a:spcBef>
              <a:buFont typeface="Arial" pitchFamily="34" charset="0"/>
              <a:buChar char="•"/>
            </a:pPr>
            <a:endParaRPr lang="ru-RU" sz="1600" dirty="0"/>
          </a:p>
          <a:p>
            <a:pPr>
              <a:spcBef>
                <a:spcPts val="200"/>
              </a:spcBef>
              <a:buFont typeface="Arial" pitchFamily="34" charset="0"/>
              <a:buChar char="•"/>
            </a:pPr>
            <a:endParaRPr lang="ru-RU" sz="16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1A21F-8288-4945-BB00-20CBE76A02B3}" type="slidenum">
              <a:rPr lang="de-DE" smtClean="0"/>
              <a:pPr>
                <a:defRPr/>
              </a:pPr>
              <a:t>162</a:t>
            </a:fld>
            <a:endParaRPr lang="de-DE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88714" y="4014065"/>
            <a:ext cx="3913756" cy="243927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8058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baseline="30000" dirty="0">
                <a:solidFill>
                  <a:srgbClr val="C00000"/>
                </a:solidFill>
              </a:rPr>
              <a:t>NEW </a:t>
            </a:r>
            <a:r>
              <a:rPr lang="ru-RU" sz="3000" dirty="0" smtClean="0"/>
              <a:t>Народные словари</a:t>
            </a:r>
            <a:endParaRPr lang="ru-RU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169749"/>
            <a:ext cx="3777799" cy="5094566"/>
          </a:xfrm>
        </p:spPr>
        <p:txBody>
          <a:bodyPr>
            <a:noAutofit/>
          </a:bodyPr>
          <a:lstStyle/>
          <a:p>
            <a:pPr marL="255588" indent="-255588">
              <a:spcBef>
                <a:spcPts val="2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1800" dirty="0" smtClean="0"/>
              <a:t>Англо-русский </a:t>
            </a:r>
            <a:r>
              <a:rPr lang="ru-RU" sz="1800" dirty="0"/>
              <a:t>народный </a:t>
            </a:r>
            <a:r>
              <a:rPr lang="ru-RU" sz="1800" dirty="0" smtClean="0"/>
              <a:t>словарь.</a:t>
            </a:r>
          </a:p>
          <a:p>
            <a:pPr marL="255588" indent="-255588">
              <a:spcBef>
                <a:spcPts val="20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ru-RU" sz="1800" dirty="0" smtClean="0"/>
              <a:t>Немецко-русский </a:t>
            </a:r>
            <a:r>
              <a:rPr lang="ru-RU" sz="1800" dirty="0"/>
              <a:t>народный </a:t>
            </a:r>
            <a:r>
              <a:rPr lang="ru-RU" sz="1800" dirty="0" smtClean="0"/>
              <a:t>словарь</a:t>
            </a:r>
            <a:r>
              <a:rPr lang="ru-RU" sz="1800" cap="all" dirty="0" smtClean="0"/>
              <a:t>.</a:t>
            </a:r>
          </a:p>
          <a:p>
            <a:pPr marL="0" indent="0">
              <a:spcBef>
                <a:spcPts val="200"/>
              </a:spcBef>
              <a:spcAft>
                <a:spcPts val="600"/>
              </a:spcAft>
              <a:buNone/>
            </a:pPr>
            <a:r>
              <a:rPr lang="ru-RU" sz="1600" dirty="0" smtClean="0"/>
              <a:t>Народные словари содержат актуальные </a:t>
            </a:r>
            <a:r>
              <a:rPr lang="ru-RU" sz="1600" dirty="0"/>
              <a:t>и частотные слова и выражения, которых 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не </a:t>
            </a:r>
            <a:r>
              <a:rPr lang="ru-RU" sz="1600" dirty="0"/>
              <a:t>хватало в </a:t>
            </a:r>
            <a:r>
              <a:rPr lang="ru-RU" sz="1600" dirty="0" smtClean="0"/>
              <a:t>Lingvo. </a:t>
            </a:r>
          </a:p>
          <a:p>
            <a:pPr marL="355600" indent="-180975">
              <a:spcBef>
                <a:spcPts val="200"/>
              </a:spcBef>
              <a:spcAft>
                <a:spcPts val="600"/>
              </a:spcAft>
              <a:buClr>
                <a:schemeClr val="bg1">
                  <a:lumMod val="50000"/>
                </a:schemeClr>
              </a:buClr>
              <a:buFont typeface="Arial" pitchFamily="34" charset="0"/>
              <a:buChar char="•"/>
            </a:pPr>
            <a:r>
              <a:rPr lang="ru-RU" sz="1600" dirty="0" smtClean="0"/>
              <a:t>Основной источник информации – обсуждения в разделе форума «Добавим в </a:t>
            </a:r>
            <a:r>
              <a:rPr lang="en-US" sz="1600" dirty="0" smtClean="0"/>
              <a:t>Lingvo</a:t>
            </a:r>
            <a:r>
              <a:rPr lang="ru-RU" sz="1600" dirty="0"/>
              <a:t>», </a:t>
            </a:r>
            <a:r>
              <a:rPr lang="ru-RU" sz="1600" dirty="0" smtClean="0"/>
              <a:t>проверенные лексикографами </a:t>
            </a:r>
            <a:r>
              <a:rPr lang="en-US" sz="1600" dirty="0"/>
              <a:t>Lingvo</a:t>
            </a:r>
            <a:r>
              <a:rPr lang="ru-RU" sz="1600" dirty="0" smtClean="0"/>
              <a:t>. </a:t>
            </a:r>
          </a:p>
          <a:p>
            <a:pPr marL="355600" indent="-180975">
              <a:spcBef>
                <a:spcPts val="200"/>
              </a:spcBef>
              <a:spcAft>
                <a:spcPts val="600"/>
              </a:spcAft>
              <a:buClr>
                <a:schemeClr val="bg1">
                  <a:lumMod val="50000"/>
                </a:schemeClr>
              </a:buClr>
              <a:buFont typeface="Arial" pitchFamily="34" charset="0"/>
              <a:buChar char="•"/>
            </a:pPr>
            <a:r>
              <a:rPr lang="ru-RU" sz="1600" dirty="0" smtClean="0"/>
              <a:t>Большинство </a:t>
            </a:r>
            <a:r>
              <a:rPr lang="ru-RU" sz="1600" dirty="0"/>
              <a:t>значений снабжено </a:t>
            </a:r>
            <a:r>
              <a:rPr lang="ru-RU" sz="1600" dirty="0" smtClean="0"/>
              <a:t>оригинальными примерами. </a:t>
            </a:r>
          </a:p>
          <a:p>
            <a:pPr marL="355600" indent="-180975">
              <a:spcBef>
                <a:spcPts val="200"/>
              </a:spcBef>
              <a:buClr>
                <a:schemeClr val="bg1">
                  <a:lumMod val="50000"/>
                </a:schemeClr>
              </a:buClr>
              <a:buFont typeface="Arial" pitchFamily="34" charset="0"/>
              <a:buChar char="•"/>
            </a:pPr>
            <a:r>
              <a:rPr lang="ru-RU" sz="1600" dirty="0" smtClean="0"/>
              <a:t>Словари </a:t>
            </a:r>
            <a:r>
              <a:rPr lang="ru-RU" sz="1600" dirty="0"/>
              <a:t>регулярно </a:t>
            </a:r>
            <a:r>
              <a:rPr lang="ru-RU" sz="1600" dirty="0" smtClean="0"/>
              <a:t>обновляются</a:t>
            </a:r>
            <a:r>
              <a:rPr lang="ru-RU" sz="1600" dirty="0"/>
              <a:t>.</a:t>
            </a:r>
            <a:endParaRPr lang="ru-RU" sz="1600" dirty="0" smtClean="0"/>
          </a:p>
          <a:p>
            <a:pPr>
              <a:spcBef>
                <a:spcPts val="200"/>
              </a:spcBef>
              <a:buFont typeface="Arial" pitchFamily="34" charset="0"/>
              <a:buChar char="•"/>
            </a:pPr>
            <a:endParaRPr lang="ru-RU" sz="1600" dirty="0"/>
          </a:p>
          <a:p>
            <a:pPr>
              <a:spcBef>
                <a:spcPts val="200"/>
              </a:spcBef>
              <a:buFont typeface="Arial" pitchFamily="34" charset="0"/>
              <a:buChar char="•"/>
            </a:pPr>
            <a:endParaRPr lang="ru-RU" sz="16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1A21F-8288-4945-BB00-20CBE76A02B3}" type="slidenum">
              <a:rPr lang="de-DE" smtClean="0"/>
              <a:pPr>
                <a:defRPr/>
              </a:pPr>
              <a:t>163</a:t>
            </a:fld>
            <a:endParaRPr lang="de-DE" dirty="0"/>
          </a:p>
        </p:txBody>
      </p:sp>
      <p:pic>
        <p:nvPicPr>
          <p:cNvPr id="4098" name="Picture 2" descr="D:\x6\скрины\Народный словарь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39065" y="1207740"/>
            <a:ext cx="4543425" cy="43815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35000" y="4284095"/>
            <a:ext cx="4162425" cy="240982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5636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baseline="30000" dirty="0">
                <a:solidFill>
                  <a:srgbClr val="C00000"/>
                </a:solidFill>
              </a:rPr>
              <a:t>NEW </a:t>
            </a:r>
            <a:r>
              <a:rPr lang="ru-RU" sz="3000" dirty="0" smtClean="0"/>
              <a:t>Обновленные словари</a:t>
            </a:r>
            <a:endParaRPr lang="ru-RU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8" y="1313763"/>
            <a:ext cx="6230037" cy="5310591"/>
          </a:xfrm>
        </p:spPr>
        <p:txBody>
          <a:bodyPr>
            <a:normAutofit/>
          </a:bodyPr>
          <a:lstStyle/>
          <a:p>
            <a:pPr marL="0" indent="0">
              <a:spcAft>
                <a:spcPts val="1800"/>
              </a:spcAft>
              <a:buNone/>
            </a:pPr>
            <a:r>
              <a:rPr lang="ru-RU" sz="1900" dirty="0" smtClean="0"/>
              <a:t>В </a:t>
            </a:r>
            <a:r>
              <a:rPr lang="en-US" sz="1900" dirty="0" smtClean="0"/>
              <a:t>ABBYY </a:t>
            </a:r>
            <a:r>
              <a:rPr lang="en-US" sz="1900" dirty="0" err="1" smtClean="0"/>
              <a:t>Lingvo</a:t>
            </a:r>
            <a:r>
              <a:rPr lang="en-US" sz="1900" dirty="0" smtClean="0"/>
              <a:t> x6 </a:t>
            </a:r>
            <a:r>
              <a:rPr lang="ru-RU" sz="1900" dirty="0" smtClean="0"/>
              <a:t>для следующих словарей включены обновленные версии с актуализированной лексикой:</a:t>
            </a:r>
          </a:p>
          <a:p>
            <a:pPr marL="255588" indent="-255588">
              <a:spcAft>
                <a:spcPts val="600"/>
              </a:spcAft>
              <a:buFont typeface="Arial" pitchFamily="34" charset="0"/>
              <a:buChar char="•"/>
            </a:pPr>
            <a:r>
              <a:rPr lang="ru-RU" sz="1800" dirty="0" smtClean="0"/>
              <a:t>Англо-русский и русско-английский словарь </a:t>
            </a:r>
            <a:br>
              <a:rPr lang="ru-RU" sz="1800" dirty="0" smtClean="0"/>
            </a:br>
            <a:r>
              <a:rPr lang="ru-RU" sz="1800" dirty="0" smtClean="0"/>
              <a:t>общей лексики </a:t>
            </a:r>
            <a:r>
              <a:rPr lang="en-US" sz="1800" dirty="0" smtClean="0"/>
              <a:t>Lingvo Universal, 201</a:t>
            </a:r>
            <a:r>
              <a:rPr lang="ru-RU" sz="1800" dirty="0" smtClean="0"/>
              <a:t>4. </a:t>
            </a:r>
            <a:r>
              <a:rPr lang="ru-RU" sz="1800" dirty="0" smtClean="0">
                <a:solidFill>
                  <a:srgbClr val="C00000"/>
                </a:solidFill>
              </a:rPr>
              <a:t>100 000 статей.</a:t>
            </a:r>
          </a:p>
          <a:p>
            <a:pPr marL="446088" indent="-173038">
              <a:spcAft>
                <a:spcPts val="600"/>
              </a:spcAft>
              <a:buClr>
                <a:schemeClr val="bg1">
                  <a:lumMod val="50000"/>
                </a:schemeClr>
              </a:buClr>
              <a:buFont typeface="Arial" pitchFamily="34" charset="0"/>
              <a:buChar char="•"/>
              <a:tabLst>
                <a:tab pos="360363" algn="l"/>
              </a:tabLst>
            </a:pPr>
            <a:r>
              <a:rPr lang="ru-RU" sz="1600" dirty="0" smtClean="0"/>
              <a:t>Словарь существенно </a:t>
            </a:r>
            <a:r>
              <a:rPr lang="ru-RU" sz="1600" dirty="0"/>
              <a:t>переработан и расширен по сравнению с предыдущей </a:t>
            </a:r>
            <a:r>
              <a:rPr lang="ru-RU" sz="1600" dirty="0" smtClean="0"/>
              <a:t>версией: добавлено несколько тысяч новых слов и выражений, в том </a:t>
            </a:r>
            <a:r>
              <a:rPr lang="ru-RU" sz="1600" dirty="0"/>
              <a:t>числе </a:t>
            </a:r>
            <a:r>
              <a:rPr lang="ru-RU" sz="1600" dirty="0" smtClean="0"/>
              <a:t>из </a:t>
            </a:r>
            <a:r>
              <a:rPr lang="ru-RU" sz="1600" dirty="0"/>
              <a:t>области новых технологий (</a:t>
            </a:r>
            <a:r>
              <a:rPr lang="en-US" sz="1600" dirty="0"/>
              <a:t>electric car, 3D printer, </a:t>
            </a:r>
            <a:r>
              <a:rPr lang="ru-RU" sz="1600" dirty="0"/>
              <a:t>сланцевый газ</a:t>
            </a:r>
            <a:r>
              <a:rPr lang="en-US" sz="1600" dirty="0"/>
              <a:t> </a:t>
            </a:r>
            <a:r>
              <a:rPr lang="ru-RU" sz="1600" dirty="0"/>
              <a:t>и др</a:t>
            </a:r>
            <a:r>
              <a:rPr lang="ru-RU" sz="1600" dirty="0" smtClean="0"/>
              <a:t>.), </a:t>
            </a:r>
            <a:r>
              <a:rPr lang="ru-RU" sz="1600" dirty="0"/>
              <a:t>важных специальных слов и выражений, географических </a:t>
            </a:r>
            <a:r>
              <a:rPr lang="ru-RU" sz="1600" dirty="0" smtClean="0"/>
              <a:t>названий.</a:t>
            </a:r>
            <a:endParaRPr lang="ru-RU" sz="1600" dirty="0"/>
          </a:p>
          <a:p>
            <a:pPr marL="446088" lvl="1" indent="-173038">
              <a:spcBef>
                <a:spcPts val="0"/>
              </a:spcBef>
              <a:spcAft>
                <a:spcPts val="400"/>
              </a:spcAft>
              <a:buFont typeface="Arial" pitchFamily="34" charset="0"/>
              <a:buChar char="•"/>
              <a:tabLst>
                <a:tab pos="360363" algn="l"/>
              </a:tabLst>
            </a:pPr>
            <a:r>
              <a:rPr lang="ru-RU" sz="1600" dirty="0" smtClean="0"/>
              <a:t>По </a:t>
            </a:r>
            <a:r>
              <a:rPr lang="ru-RU" sz="1600" dirty="0"/>
              <a:t>замечаниям и предложениям пользователей </a:t>
            </a:r>
            <a:r>
              <a:rPr lang="ru-RU" sz="1600" dirty="0" smtClean="0"/>
              <a:t>и участников форума были </a:t>
            </a:r>
            <a:r>
              <a:rPr lang="ru-RU" sz="1600" dirty="0"/>
              <a:t>пересмотрены, изменены или добавлены </a:t>
            </a:r>
            <a:r>
              <a:rPr lang="ru-RU" sz="1600" dirty="0" smtClean="0"/>
              <a:t>переводы, исправлены ошибки.</a:t>
            </a:r>
          </a:p>
          <a:p>
            <a:pPr marL="446088" lvl="1" indent="-173038">
              <a:spcBef>
                <a:spcPts val="0"/>
              </a:spcBef>
              <a:spcAft>
                <a:spcPts val="400"/>
              </a:spcAft>
              <a:buFont typeface="Arial" pitchFamily="34" charset="0"/>
              <a:buChar char="•"/>
              <a:tabLst>
                <a:tab pos="360363" algn="l"/>
              </a:tabLst>
            </a:pPr>
            <a:r>
              <a:rPr lang="ru-RU" sz="1600" dirty="0" smtClean="0"/>
              <a:t>Добавлены </a:t>
            </a:r>
            <a:r>
              <a:rPr lang="ru-RU" sz="1600" dirty="0"/>
              <a:t>ударения, </a:t>
            </a:r>
            <a:r>
              <a:rPr lang="ru-RU" sz="1600" dirty="0" smtClean="0"/>
              <a:t>озвучивание, улучшена </a:t>
            </a:r>
            <a:r>
              <a:rPr lang="ru-RU" sz="1600" dirty="0"/>
              <a:t>система </a:t>
            </a:r>
            <a:r>
              <a:rPr lang="ru-RU" sz="1600" dirty="0" smtClean="0"/>
              <a:t>помет.</a:t>
            </a:r>
          </a:p>
          <a:p>
            <a:pPr marL="255588" lvl="1" indent="-255588">
              <a:spcBef>
                <a:spcPts val="1800"/>
              </a:spcBef>
              <a:buClr>
                <a:srgbClr val="C00000"/>
              </a:buClr>
              <a:buFont typeface="Arial" pitchFamily="34" charset="0"/>
              <a:buChar char="•"/>
            </a:pPr>
            <a:r>
              <a:rPr lang="ru-RU" sz="1800" dirty="0" smtClean="0"/>
              <a:t>Испанско-русский </a:t>
            </a:r>
            <a:r>
              <a:rPr lang="ru-RU" sz="1800" dirty="0"/>
              <a:t>словарь современного </a:t>
            </a:r>
            <a:r>
              <a:rPr lang="ru-RU" sz="1800" dirty="0" smtClean="0"/>
              <a:t>употребления,</a:t>
            </a:r>
            <a:r>
              <a:rPr lang="ru-RU" sz="1800" dirty="0"/>
              <a:t> </a:t>
            </a:r>
            <a:endParaRPr lang="ru-RU" sz="1800" dirty="0" smtClean="0"/>
          </a:p>
          <a:p>
            <a:pPr marL="274638" lvl="1" indent="0">
              <a:spcBef>
                <a:spcPts val="0"/>
              </a:spcBef>
              <a:buClr>
                <a:srgbClr val="C00000"/>
              </a:buClr>
              <a:buNone/>
            </a:pPr>
            <a:r>
              <a:rPr lang="ru-RU" sz="1800" dirty="0" smtClean="0">
                <a:solidFill>
                  <a:srgbClr val="C00000"/>
                </a:solidFill>
              </a:rPr>
              <a:t>100 000 статей </a:t>
            </a:r>
            <a:r>
              <a:rPr lang="ru-RU" sz="1800" dirty="0" smtClean="0"/>
              <a:t>(добавлено около </a:t>
            </a:r>
            <a:r>
              <a:rPr lang="ru-RU" sz="1800" dirty="0" smtClean="0">
                <a:solidFill>
                  <a:srgbClr val="C00000"/>
                </a:solidFill>
              </a:rPr>
              <a:t>7 000 статей</a:t>
            </a:r>
            <a:r>
              <a:rPr lang="ru-RU" sz="1800" dirty="0" smtClean="0"/>
              <a:t>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1A21F-8288-4945-BB00-20CBE76A02B3}" type="slidenum">
              <a:rPr lang="de-DE" smtClean="0"/>
              <a:pPr>
                <a:defRPr/>
              </a:pPr>
              <a:t>164</a:t>
            </a:fld>
            <a:endParaRPr lang="de-DE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72182" y="3203975"/>
            <a:ext cx="1550268" cy="1550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72182" y="4959170"/>
            <a:ext cx="1550268" cy="1550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72182" y="1403775"/>
            <a:ext cx="1550268" cy="1550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0324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000" dirty="0"/>
              <a:t>Толковые </a:t>
            </a:r>
            <a:r>
              <a:rPr lang="ru-RU" sz="3000" dirty="0" smtClean="0"/>
              <a:t>англоязычные </a:t>
            </a:r>
            <a:r>
              <a:rPr lang="ru-RU" sz="3000" dirty="0"/>
              <a:t>словари </a:t>
            </a:r>
            <a:r>
              <a:rPr lang="ru-RU" sz="3000" dirty="0" smtClean="0"/>
              <a:t/>
            </a:r>
            <a:br>
              <a:rPr lang="ru-RU" sz="3000" dirty="0" smtClean="0"/>
            </a:br>
            <a:r>
              <a:rPr lang="en-US" sz="3000" dirty="0" smtClean="0"/>
              <a:t>(</a:t>
            </a:r>
            <a:r>
              <a:rPr lang="en-US" sz="3000" dirty="0"/>
              <a:t>Oxford, Collins).</a:t>
            </a:r>
            <a:r>
              <a:rPr lang="ru-RU" sz="3000" dirty="0"/>
              <a:t/>
            </a:r>
            <a:br>
              <a:rPr lang="ru-RU" sz="3000" dirty="0"/>
            </a:br>
            <a:endParaRPr lang="ru-RU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55588" indent="-255588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800" cap="all" dirty="0" smtClean="0"/>
              <a:t>Oxford Dictionary of English </a:t>
            </a:r>
            <a:r>
              <a:rPr lang="ru-RU" sz="1800" dirty="0"/>
              <a:t>–</a:t>
            </a:r>
            <a:r>
              <a:rPr lang="en-US" sz="1800" cap="all" dirty="0" smtClean="0"/>
              <a:t> </a:t>
            </a:r>
            <a:r>
              <a:rPr lang="ru-RU" sz="1800" cap="all" dirty="0" smtClean="0"/>
              <a:t/>
            </a:r>
            <a:br>
              <a:rPr lang="ru-RU" sz="1800" cap="all" dirty="0" smtClean="0"/>
            </a:br>
            <a:r>
              <a:rPr lang="ru-RU" sz="1800" dirty="0" smtClean="0"/>
              <a:t>Наиболее полно охватывает современный английский язык.</a:t>
            </a:r>
          </a:p>
          <a:p>
            <a:pPr marL="255588" indent="-255588">
              <a:spcBef>
                <a:spcPts val="0"/>
              </a:spcBef>
              <a:spcAft>
                <a:spcPts val="0"/>
              </a:spcAft>
              <a:buNone/>
            </a:pPr>
            <a:endParaRPr lang="ru-RU" sz="1800" dirty="0" smtClean="0"/>
          </a:p>
          <a:p>
            <a:pPr marL="255588" indent="-255588">
              <a:spcBef>
                <a:spcPts val="200"/>
              </a:spcBef>
              <a:buFont typeface="Arial" pitchFamily="34" charset="0"/>
              <a:buChar char="•"/>
            </a:pPr>
            <a:r>
              <a:rPr lang="en-US" sz="1800" cap="all" dirty="0" smtClean="0"/>
              <a:t>Collins COBUILD Advanced Learner’s English Dictionary </a:t>
            </a:r>
            <a:r>
              <a:rPr lang="ru-RU" sz="1800" dirty="0"/>
              <a:t>–</a:t>
            </a:r>
            <a:r>
              <a:rPr lang="ru-RU" sz="1800" cap="all" dirty="0" smtClean="0"/>
              <a:t/>
            </a:r>
            <a:br>
              <a:rPr lang="ru-RU" sz="1800" cap="all" dirty="0" smtClean="0"/>
            </a:br>
            <a:r>
              <a:rPr lang="ru-RU" sz="1800" dirty="0" smtClean="0"/>
              <a:t>Учебный словарь, содержит примеры употребления, </a:t>
            </a:r>
            <a:r>
              <a:rPr lang="ru-RU" sz="1800" dirty="0"/>
              <a:t>грамматические </a:t>
            </a:r>
            <a:r>
              <a:rPr lang="ru-RU" sz="1800" dirty="0" smtClean="0"/>
              <a:t>сведения, дополнительную </a:t>
            </a:r>
            <a:r>
              <a:rPr lang="ru-RU" sz="1800" dirty="0"/>
              <a:t>информацию о частотности слов, синонимах.</a:t>
            </a:r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1A21F-8288-4945-BB00-20CBE76A02B3}" type="slidenum">
              <a:rPr lang="de-DE" smtClean="0"/>
              <a:pPr>
                <a:defRPr/>
              </a:pPr>
              <a:t>165</a:t>
            </a:fld>
            <a:endParaRPr lang="de-DE" dirty="0"/>
          </a:p>
        </p:txBody>
      </p:sp>
      <p:pic>
        <p:nvPicPr>
          <p:cNvPr id="12290" name="Picture 2" descr="D:\x5\картинки словарей, входящих в х5 без диска\OxfordEngDictionary_225x22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11660" y="3803780"/>
            <a:ext cx="2370525" cy="237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D:\x5\картинки словарей, входящих в х5 без диска\Collins_Cobuild_225x22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7260" y="3851092"/>
            <a:ext cx="2323213" cy="232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1955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ru-RU" dirty="0" smtClean="0"/>
              <a:t>Продуктовая линейка и цены</a:t>
            </a:r>
            <a:endParaRPr lang="ru-RU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ABBYY Lingvo x</a:t>
            </a:r>
            <a:r>
              <a:rPr lang="ru-RU" dirty="0" smtClean="0"/>
              <a:t>6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71815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000" dirty="0" smtClean="0">
                <a:latin typeface="Calibri" pitchFamily="34" charset="0"/>
              </a:rPr>
              <a:t>Продуктовая линейка </a:t>
            </a:r>
            <a:r>
              <a:rPr lang="en-US" sz="3000" dirty="0" smtClean="0">
                <a:latin typeface="Calibri" pitchFamily="34" charset="0"/>
              </a:rPr>
              <a:t>ABBYY Lingvo x</a:t>
            </a:r>
            <a:r>
              <a:rPr lang="ru-RU" sz="3000" dirty="0" smtClean="0">
                <a:latin typeface="Calibri" pitchFamily="34" charset="0"/>
              </a:rPr>
              <a:t>6</a:t>
            </a:r>
            <a:endParaRPr lang="ru-RU" sz="3000" dirty="0">
              <a:latin typeface="Calibri" pitchFamily="34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/>
          </p:nvPr>
        </p:nvGraphicFramePr>
        <p:xfrm>
          <a:off x="341531" y="1246330"/>
          <a:ext cx="8460942" cy="51094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54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47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307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9505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kern="1200" dirty="0" smtClean="0">
                          <a:solidFill>
                            <a:schemeClr val="bg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ABBYY Lingvo x6</a:t>
                      </a:r>
                      <a:endParaRPr lang="ru-RU" sz="2400" b="0" kern="1200" dirty="0" smtClean="0">
                        <a:solidFill>
                          <a:schemeClr val="bg1"/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  <a:p>
                      <a:pPr algn="ctr"/>
                      <a:endParaRPr lang="ru-RU" sz="1800" b="0" dirty="0">
                        <a:solidFill>
                          <a:schemeClr val="bg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0C3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 smtClean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Домашняя</a:t>
                      </a:r>
                      <a:endParaRPr lang="ru-RU" sz="2400" b="0" dirty="0">
                        <a:solidFill>
                          <a:schemeClr val="bg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0C3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 smtClean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Профессиональная</a:t>
                      </a:r>
                      <a:endParaRPr lang="ru-RU" sz="2400" b="0" dirty="0">
                        <a:solidFill>
                          <a:schemeClr val="bg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0C3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5105"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Clr>
                          <a:srgbClr val="C60C30"/>
                        </a:buClr>
                        <a:buFont typeface="Arial" pitchFamily="34" charset="0"/>
                        <a:buNone/>
                      </a:pPr>
                      <a:r>
                        <a:rPr lang="ru-RU" sz="24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Английская</a:t>
                      </a:r>
                      <a:r>
                        <a:rPr lang="en-US" sz="24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4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версия</a:t>
                      </a:r>
                    </a:p>
                    <a:p>
                      <a:pPr marL="0" lvl="0" indent="0" algn="l" defTabSz="914400" rtl="0" eaLnBrk="1" latinLnBrk="0" hangingPunct="1">
                        <a:buClr>
                          <a:srgbClr val="C60C30"/>
                        </a:buClr>
                        <a:buFont typeface="Arial" pitchFamily="34" charset="0"/>
                        <a:buNone/>
                      </a:pPr>
                      <a:r>
                        <a:rPr lang="ru-RU" sz="16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Языки: английский, русский</a:t>
                      </a:r>
                      <a:endParaRPr lang="ru-RU" sz="160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9388" indent="-179388" algn="l" defTabSz="914400" rtl="0" eaLnBrk="1" latinLnBrk="0" hangingPunct="1">
                        <a:spcBef>
                          <a:spcPts val="0"/>
                        </a:spcBef>
                        <a:buClr>
                          <a:srgbClr val="C60C30"/>
                        </a:buClr>
                        <a:buFont typeface="Arial" pitchFamily="34" charset="0"/>
                        <a:buChar char="•"/>
                      </a:pPr>
                      <a:r>
                        <a:rPr lang="en-US" sz="18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23 </a:t>
                      </a:r>
                      <a:r>
                        <a:rPr lang="ru-RU" sz="18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словаря</a:t>
                      </a:r>
                    </a:p>
                    <a:p>
                      <a:pPr marL="179388" indent="-179388" algn="l" defTabSz="914400" rtl="0" eaLnBrk="1" latinLnBrk="0" hangingPunct="1">
                        <a:spcBef>
                          <a:spcPts val="0"/>
                        </a:spcBef>
                        <a:buClr>
                          <a:srgbClr val="C60C30"/>
                        </a:buClr>
                        <a:buFont typeface="Arial" pitchFamily="34" charset="0"/>
                        <a:buChar char="•"/>
                      </a:pPr>
                      <a:r>
                        <a:rPr lang="ru-RU" sz="18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1,4 млн словарных статей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9388" indent="-179388">
                        <a:spcBef>
                          <a:spcPts val="0"/>
                        </a:spcBef>
                        <a:buClr>
                          <a:srgbClr val="C60C30"/>
                        </a:buClr>
                        <a:buFont typeface="Arial" pitchFamily="34" charset="0"/>
                        <a:buChar char="•"/>
                      </a:pPr>
                      <a:r>
                        <a:rPr lang="ru-RU" sz="18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itchFamily="34" charset="0"/>
                        </a:rPr>
                        <a:t>6</a:t>
                      </a:r>
                      <a:r>
                        <a:rPr lang="en-US" sz="18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itchFamily="34" charset="0"/>
                        </a:rPr>
                        <a:t>9</a:t>
                      </a:r>
                      <a:r>
                        <a:rPr lang="ru-RU" sz="18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itchFamily="34" charset="0"/>
                        </a:rPr>
                        <a:t> словарей </a:t>
                      </a:r>
                    </a:p>
                    <a:p>
                      <a:pPr marL="179388" indent="-179388">
                        <a:spcBef>
                          <a:spcPts val="0"/>
                        </a:spcBef>
                        <a:buClr>
                          <a:srgbClr val="C60C30"/>
                        </a:buClr>
                        <a:buFont typeface="Arial" pitchFamily="34" charset="0"/>
                        <a:buChar char="•"/>
                      </a:pPr>
                      <a:r>
                        <a:rPr lang="ru-RU" sz="18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itchFamily="34" charset="0"/>
                        </a:rPr>
                        <a:t>3,2 млн</a:t>
                      </a:r>
                      <a:r>
                        <a:rPr lang="ru-RU" sz="18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itchFamily="34" charset="0"/>
                        </a:rPr>
                        <a:t> словарных статей</a:t>
                      </a:r>
                      <a:endParaRPr lang="ru-RU" sz="18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912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60C30"/>
                        </a:buClr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ru-RU" sz="24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Европейская версия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60C30"/>
                        </a:buClr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Языки: английский, русский, немецкий, французский, испанский, итальянский, португальский, греческий, финский</a:t>
                      </a:r>
                      <a:endParaRPr lang="ru-RU" sz="160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9388" indent="-179388" algn="l" defTabSz="914400" rtl="0" eaLnBrk="1" latinLnBrk="0" hangingPunct="1">
                        <a:buClr>
                          <a:srgbClr val="C60C30"/>
                        </a:buClr>
                        <a:buFont typeface="Arial" pitchFamily="34" charset="0"/>
                        <a:buChar char="•"/>
                      </a:pPr>
                      <a:r>
                        <a:rPr lang="ru-RU" sz="18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6</a:t>
                      </a:r>
                      <a:r>
                        <a:rPr lang="en-US" sz="18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3</a:t>
                      </a:r>
                      <a:r>
                        <a:rPr lang="ru-RU" sz="18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словаря</a:t>
                      </a:r>
                    </a:p>
                    <a:p>
                      <a:pPr marL="179388" marR="0" indent="-1793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60C30"/>
                        </a:buClr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3,3</a:t>
                      </a:r>
                      <a:r>
                        <a:rPr lang="ru-RU" sz="1800" kern="12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млн словарных статей</a:t>
                      </a:r>
                    </a:p>
                    <a:p>
                      <a:pPr marL="179388" indent="-179388" algn="l" defTabSz="914400" rtl="0" eaLnBrk="1" latinLnBrk="0" hangingPunct="1">
                        <a:buClr>
                          <a:srgbClr val="C60C30"/>
                        </a:buClr>
                        <a:buFont typeface="Arial" pitchFamily="34" charset="0"/>
                        <a:buChar char="•"/>
                      </a:pPr>
                      <a:endParaRPr lang="ru-RU" sz="1800" kern="12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9388" marR="0" indent="-1793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60C30"/>
                        </a:buClr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15</a:t>
                      </a:r>
                      <a:r>
                        <a:rPr lang="en-US" sz="18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8</a:t>
                      </a:r>
                      <a:r>
                        <a:rPr lang="ru-RU" sz="18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словарей</a:t>
                      </a:r>
                    </a:p>
                    <a:p>
                      <a:pPr marL="179388" marR="0" indent="-1793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60C30"/>
                        </a:buClr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7 млн словарных статей</a:t>
                      </a:r>
                    </a:p>
                    <a:p>
                      <a:pPr marL="179388" marR="0" indent="-1793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60C30"/>
                        </a:buClr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lang="ru-RU" sz="1800" kern="12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91283"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Clr>
                          <a:srgbClr val="C60C30"/>
                        </a:buClr>
                        <a:buFont typeface="Arial" pitchFamily="34" charset="0"/>
                        <a:buNone/>
                      </a:pPr>
                      <a:r>
                        <a:rPr lang="ru-RU" sz="24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Многоязычная версия</a:t>
                      </a:r>
                    </a:p>
                    <a:p>
                      <a:pPr marL="0" indent="0" algn="l" defTabSz="914400" rtl="0" eaLnBrk="1" latinLnBrk="0" hangingPunct="1">
                        <a:buClr>
                          <a:srgbClr val="C60C30"/>
                        </a:buClr>
                        <a:buFont typeface="Arial" pitchFamily="34" charset="0"/>
                        <a:buNone/>
                      </a:pPr>
                      <a:r>
                        <a:rPr lang="ru-RU" sz="16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Языки: английский, русский, немецкий, французский, испанский, итальянский, португальский, греческий, финский, китайский, латинский, турецкий, украинский, казахский, татарский, польский, венгерский, датский, норвежский</a:t>
                      </a:r>
                      <a:endParaRPr lang="ru-RU" sz="160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9388" indent="-179388" algn="l" defTabSz="914400" rtl="0" eaLnBrk="1" latinLnBrk="0" hangingPunct="1">
                        <a:buClr>
                          <a:srgbClr val="C60C30"/>
                        </a:buClr>
                        <a:buFont typeface="Arial" pitchFamily="34" charset="0"/>
                        <a:buChar char="•"/>
                      </a:pPr>
                      <a:r>
                        <a:rPr lang="ru-RU" sz="18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9</a:t>
                      </a:r>
                      <a:r>
                        <a:rPr lang="en-US" sz="18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3</a:t>
                      </a:r>
                      <a:r>
                        <a:rPr lang="ru-RU" sz="18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словаря</a:t>
                      </a:r>
                    </a:p>
                    <a:p>
                      <a:pPr marL="179388" marR="0" indent="-1793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60C30"/>
                        </a:buClr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5,8 млн словарных статей</a:t>
                      </a:r>
                    </a:p>
                    <a:p>
                      <a:pPr marL="179388" indent="-179388" algn="l" defTabSz="914400" rtl="0" eaLnBrk="1" latinLnBrk="0" hangingPunct="1">
                        <a:buClr>
                          <a:srgbClr val="C60C30"/>
                        </a:buClr>
                        <a:buFont typeface="Arial" pitchFamily="34" charset="0"/>
                        <a:buChar char="•"/>
                      </a:pPr>
                      <a:endParaRPr lang="ru-RU" sz="1800" kern="12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9388" marR="0" indent="-1793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60C30"/>
                        </a:buClr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224 словаря</a:t>
                      </a:r>
                    </a:p>
                    <a:p>
                      <a:pPr marL="179388" marR="0" indent="-1793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60C30"/>
                        </a:buClr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10</a:t>
                      </a:r>
                      <a:r>
                        <a:rPr lang="ru-RU" sz="1800" kern="12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млн </a:t>
                      </a:r>
                      <a:r>
                        <a:rPr lang="ru-RU" sz="18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словарных статей</a:t>
                      </a:r>
                    </a:p>
                    <a:p>
                      <a:pPr marL="179388" marR="0" indent="-1793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60C30"/>
                        </a:buClr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lang="ru-RU" sz="1800" kern="12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164288" y="6453336"/>
            <a:ext cx="1728192" cy="288032"/>
          </a:xfrm>
        </p:spPr>
        <p:txBody>
          <a:bodyPr/>
          <a:lstStyle/>
          <a:p>
            <a:pPr>
              <a:defRPr/>
            </a:pPr>
            <a:fld id="{3454849D-271E-47CA-BAE0-E1B882825792}" type="slidenum">
              <a:rPr lang="de-DE" smtClean="0"/>
              <a:pPr>
                <a:defRPr/>
              </a:pPr>
              <a:t>167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324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000" dirty="0" smtClean="0"/>
              <a:t>Рекомендованные цены</a:t>
            </a:r>
            <a:endParaRPr lang="ru-RU" sz="3000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/>
          </p:nvPr>
        </p:nvGraphicFramePr>
        <p:xfrm>
          <a:off x="476250" y="1493785"/>
          <a:ext cx="8146199" cy="4124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588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326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73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73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09123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ABBYY</a:t>
                      </a:r>
                      <a:r>
                        <a:rPr lang="en-US" b="0" baseline="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 Lingvo x6</a:t>
                      </a:r>
                      <a:endParaRPr lang="ru-RU" b="0" dirty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0C3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Наименование</a:t>
                      </a:r>
                      <a:endParaRPr lang="ru-RU" b="0" dirty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0C3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Версия для скачивания</a:t>
                      </a:r>
                      <a:r>
                        <a:rPr lang="en-US" b="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*</a:t>
                      </a:r>
                      <a:endParaRPr lang="ru-RU" b="0" dirty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0C3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Коробочная</a:t>
                      </a:r>
                      <a:r>
                        <a:rPr lang="en-US" b="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ru-RU" b="0" baseline="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версия</a:t>
                      </a:r>
                      <a:r>
                        <a:rPr lang="en-US" b="0" baseline="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*</a:t>
                      </a:r>
                      <a:endParaRPr lang="ru-RU" b="0" dirty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0C3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9123">
                <a:tc rowSpan="3"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itchFamily="34" charset="0"/>
                          <a:cs typeface="Calibri" pitchFamily="34" charset="0"/>
                        </a:rPr>
                        <a:t>Домашняя</a:t>
                      </a:r>
                      <a:r>
                        <a:rPr lang="ru-RU" b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itchFamily="34" charset="0"/>
                          <a:cs typeface="Calibri" pitchFamily="34" charset="0"/>
                        </a:rPr>
                        <a:t> версия</a:t>
                      </a:r>
                      <a:endParaRPr lang="ru-RU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 typeface="Arial" pitchFamily="34" charset="0"/>
                        <a:buNone/>
                      </a:pPr>
                      <a:r>
                        <a:rPr lang="ru-RU" sz="18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Английская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1 190</a:t>
                      </a:r>
                      <a:endParaRPr lang="ru-RU" sz="1800" kern="12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itchFamily="34" charset="0"/>
                          <a:cs typeface="Calibri" pitchFamily="34" charset="0"/>
                        </a:rPr>
                        <a:t>1 </a:t>
                      </a:r>
                      <a:r>
                        <a:rPr lang="ru-RU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itchFamily="34" charset="0"/>
                          <a:cs typeface="Calibri" pitchFamily="34" charset="0"/>
                        </a:rPr>
                        <a:t>29</a:t>
                      </a:r>
                      <a:r>
                        <a:rPr lang="en-US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itchFamily="34" charset="0"/>
                          <a:cs typeface="Calibri" pitchFamily="34" charset="0"/>
                        </a:rPr>
                        <a:t>0</a:t>
                      </a:r>
                      <a:endParaRPr lang="ru-RU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87447" marR="87447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912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9388" marR="0" indent="-1793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Европейская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2 290</a:t>
                      </a:r>
                      <a:endParaRPr lang="ru-RU" sz="1800" kern="12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itchFamily="34" charset="0"/>
                          <a:cs typeface="Calibri" pitchFamily="34" charset="0"/>
                        </a:rPr>
                        <a:t>2 </a:t>
                      </a:r>
                      <a:r>
                        <a:rPr lang="ru-RU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itchFamily="34" charset="0"/>
                          <a:cs typeface="Calibri" pitchFamily="34" charset="0"/>
                        </a:rPr>
                        <a:t>59</a:t>
                      </a:r>
                      <a:r>
                        <a:rPr lang="en-US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itchFamily="34" charset="0"/>
                          <a:cs typeface="Calibri" pitchFamily="34" charset="0"/>
                        </a:rPr>
                        <a:t>0</a:t>
                      </a:r>
                      <a:endParaRPr lang="ru-RU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87447" marR="87447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912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9388" indent="-179388" algn="l" defTabSz="914400" rtl="0" eaLnBrk="1" latinLnBrk="0" hangingPunct="1">
                        <a:buFont typeface="Arial" pitchFamily="34" charset="0"/>
                        <a:buNone/>
                      </a:pPr>
                      <a:r>
                        <a:rPr lang="ru-RU" sz="18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Многоязычная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4 090</a:t>
                      </a:r>
                      <a:endParaRPr lang="ru-RU" sz="1800" kern="12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itchFamily="34" charset="0"/>
                          <a:cs typeface="Calibri" pitchFamily="34" charset="0"/>
                        </a:rPr>
                        <a:t>4</a:t>
                      </a:r>
                      <a:r>
                        <a:rPr lang="en-US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ru-RU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itchFamily="34" charset="0"/>
                          <a:cs typeface="Calibri" pitchFamily="34" charset="0"/>
                        </a:rPr>
                        <a:t>49</a:t>
                      </a:r>
                      <a:r>
                        <a:rPr lang="en-US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itchFamily="34" charset="0"/>
                          <a:cs typeface="Calibri" pitchFamily="34" charset="0"/>
                        </a:rPr>
                        <a:t>0</a:t>
                      </a:r>
                      <a:endParaRPr lang="ru-RU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87447" marR="87447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9123">
                <a:tc row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itchFamily="34" charset="0"/>
                          <a:cs typeface="Calibri" pitchFamily="34" charset="0"/>
                        </a:rPr>
                        <a:t>Профессиональная версия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9388" indent="-179388" algn="l" defTabSz="914400" rtl="0" eaLnBrk="1" latinLnBrk="0" hangingPunct="1">
                        <a:buFont typeface="Arial" pitchFamily="34" charset="0"/>
                        <a:buNone/>
                      </a:pPr>
                      <a:r>
                        <a:rPr lang="ru-RU" sz="18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Английская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1</a:t>
                      </a:r>
                      <a:r>
                        <a:rPr lang="en-US" sz="18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 890</a:t>
                      </a:r>
                      <a:endParaRPr lang="ru-RU" sz="1800" kern="12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1 </a:t>
                      </a:r>
                      <a:r>
                        <a:rPr lang="ru-RU" sz="18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99</a:t>
                      </a:r>
                      <a:r>
                        <a:rPr lang="en-US" sz="18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0</a:t>
                      </a:r>
                      <a:endParaRPr lang="ru-RU" sz="1800" kern="12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912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9388" marR="0" indent="-1793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Европейская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4 0</a:t>
                      </a:r>
                      <a:r>
                        <a:rPr lang="ru-RU" sz="18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90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4</a:t>
                      </a:r>
                      <a:r>
                        <a:rPr lang="en-US" sz="18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 </a:t>
                      </a:r>
                      <a:r>
                        <a:rPr lang="ru-RU" sz="18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490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912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9388" indent="-179388" algn="l" defTabSz="914400" rtl="0" eaLnBrk="1" latinLnBrk="0" hangingPunct="1">
                        <a:buFont typeface="Arial" pitchFamily="34" charset="0"/>
                        <a:buNone/>
                      </a:pPr>
                      <a:r>
                        <a:rPr lang="ru-RU" sz="18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Многоязычная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6 8</a:t>
                      </a:r>
                      <a:r>
                        <a:rPr lang="ru-RU" sz="18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90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7</a:t>
                      </a:r>
                      <a:r>
                        <a:rPr lang="en-US" sz="18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 </a:t>
                      </a:r>
                      <a:r>
                        <a:rPr lang="ru-RU" sz="18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690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9800">
                <a:tc rowSpan="3"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itchFamily="34" charset="0"/>
                          <a:cs typeface="Calibri" pitchFamily="34" charset="0"/>
                        </a:rPr>
                        <a:t>Upgrade </a:t>
                      </a:r>
                      <a:r>
                        <a:rPr lang="ru-RU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itchFamily="34" charset="0"/>
                          <a:cs typeface="Calibri" pitchFamily="34" charset="0"/>
                        </a:rPr>
                        <a:t>с Домашней до Профессиональной версии</a:t>
                      </a:r>
                    </a:p>
                    <a:p>
                      <a:endParaRPr lang="ru-RU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 typeface="Arial" pitchFamily="34" charset="0"/>
                        <a:buNone/>
                      </a:pPr>
                      <a:r>
                        <a:rPr lang="ru-RU" sz="18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Для Английской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1 090</a:t>
                      </a:r>
                      <a:endParaRPr lang="ru-RU" sz="1800" kern="12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itchFamily="34" charset="0"/>
                          <a:cs typeface="Calibri" pitchFamily="34" charset="0"/>
                        </a:rPr>
                        <a:t>-</a:t>
                      </a:r>
                      <a:endParaRPr lang="ru-RU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98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9388" marR="0" indent="-1793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Для Европейской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2 490</a:t>
                      </a:r>
                      <a:endParaRPr lang="ru-RU" sz="1800" kern="12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itchFamily="34" charset="0"/>
                          <a:cs typeface="Calibri" pitchFamily="34" charset="0"/>
                        </a:rPr>
                        <a:t>-</a:t>
                      </a:r>
                      <a:endParaRPr lang="ru-RU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298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9388" marR="0" indent="-1793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Для  Многоязычной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4 290</a:t>
                      </a:r>
                      <a:endParaRPr lang="ru-RU" sz="1800" kern="12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itchFamily="34" charset="0"/>
                          <a:cs typeface="Calibri" pitchFamily="34" charset="0"/>
                        </a:rPr>
                        <a:t>-</a:t>
                      </a:r>
                      <a:endParaRPr lang="ru-RU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86535" y="6039290"/>
            <a:ext cx="80108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С актуальными ценами вы можете ознакомиться на сайте </a:t>
            </a:r>
            <a:r>
              <a:rPr kumimoji="0" lang="en-US" sz="1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  <a:hlinkClick r:id="rId3"/>
              </a:rPr>
              <a:t>www.ABBYY.ru</a:t>
            </a:r>
            <a:r>
              <a:rPr kumimoji="0" lang="en-US" sz="1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*</a:t>
            </a:r>
            <a:r>
              <a:rPr kumimoji="0" lang="ru-RU" sz="1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Стоимость </a:t>
            </a:r>
            <a:r>
              <a:rPr kumimoji="0" lang="ru-RU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указана в </a:t>
            </a:r>
            <a:r>
              <a:rPr kumimoji="0" lang="ru-RU" sz="1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рублях.</a:t>
            </a:r>
            <a:endParaRPr kumimoji="0" lang="ru-RU" sz="16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1A21F-8288-4945-BB00-20CBE76A02B3}" type="slidenum">
              <a:rPr lang="de-DE" smtClean="0"/>
              <a:pPr>
                <a:defRPr/>
              </a:pPr>
              <a:t>168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5933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 txBox="1">
            <a:spLocks noGrp="1" noChangeArrowheads="1"/>
          </p:cNvSpPr>
          <p:nvPr/>
        </p:nvSpPr>
        <p:spPr bwMode="auto">
          <a:xfrm>
            <a:off x="7308850" y="6524625"/>
            <a:ext cx="1395413" cy="2063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0" tIns="0" rIns="0"/>
          <a:lstStyle/>
          <a:p>
            <a:pPr algn="r">
              <a:defRPr/>
            </a:pPr>
            <a:fld id="{CDAC723F-DB6D-4345-BEC1-07270FDCBDEF}" type="slidenum">
              <a:rPr lang="de-DE" sz="1200">
                <a:solidFill>
                  <a:schemeClr val="bg1"/>
                </a:solidFill>
                <a:latin typeface="+mn-lt"/>
                <a:cs typeface="+mn-cs"/>
              </a:rPr>
              <a:pPr algn="r">
                <a:defRPr/>
              </a:pPr>
              <a:t>169</a:t>
            </a:fld>
            <a:endParaRPr lang="de-DE" sz="1200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000" dirty="0" smtClean="0"/>
              <a:t>Обновление</a:t>
            </a:r>
            <a:endParaRPr lang="ru-RU" sz="3000" dirty="0"/>
          </a:p>
        </p:txBody>
      </p:sp>
      <p:sp>
        <p:nvSpPr>
          <p:cNvPr id="29700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8780"/>
            <a:ext cx="8435280" cy="5004556"/>
          </a:xfrm>
        </p:spPr>
        <p:txBody>
          <a:bodyPr/>
          <a:lstStyle/>
          <a:p>
            <a:pPr marL="0" lvl="1" indent="0">
              <a:spcBef>
                <a:spcPct val="0"/>
              </a:spcBef>
              <a:buClr>
                <a:srgbClr val="C60C30"/>
              </a:buClr>
              <a:buSzPct val="100000"/>
              <a:buNone/>
              <a:defRPr/>
            </a:pPr>
            <a:r>
              <a:rPr lang="ru-RU" sz="2400" dirty="0"/>
              <a:t>Нужна новая версия</a:t>
            </a:r>
            <a:r>
              <a:rPr lang="ru-RU" sz="2400" dirty="0" smtClean="0"/>
              <a:t>? </a:t>
            </a:r>
          </a:p>
          <a:p>
            <a:pPr marL="0" lvl="1" indent="0">
              <a:spcBef>
                <a:spcPct val="0"/>
              </a:spcBef>
              <a:buClr>
                <a:srgbClr val="C60C30"/>
              </a:buClr>
              <a:buSzPct val="100000"/>
              <a:buNone/>
              <a:defRPr/>
            </a:pPr>
            <a:r>
              <a:rPr lang="ru-RU" sz="2400" cap="all" dirty="0" smtClean="0"/>
              <a:t>Есть </a:t>
            </a:r>
            <a:r>
              <a:rPr lang="en-US" sz="2400" cap="all" dirty="0" smtClean="0"/>
              <a:t>Upgrade</a:t>
            </a:r>
            <a:r>
              <a:rPr lang="ru-RU" sz="2400" cap="all" dirty="0" smtClean="0"/>
              <a:t> со </a:t>
            </a:r>
            <a:r>
              <a:rPr lang="ru-RU" sz="2400" cap="all" dirty="0" smtClean="0">
                <a:solidFill>
                  <a:srgbClr val="C00000"/>
                </a:solidFill>
              </a:rPr>
              <a:t>скидкой 40%!</a:t>
            </a:r>
            <a:endParaRPr lang="ru-RU" sz="2400" cap="all" dirty="0">
              <a:solidFill>
                <a:srgbClr val="C00000"/>
              </a:solidFill>
            </a:endParaRPr>
          </a:p>
          <a:p>
            <a:endParaRPr lang="ru-RU" dirty="0" smtClean="0">
              <a:latin typeface="Arial" pitchFamily="34" charset="0"/>
            </a:endParaRPr>
          </a:p>
        </p:txBody>
      </p:sp>
      <p:sp>
        <p:nvSpPr>
          <p:cNvPr id="29702" name="AutoShape 9"/>
          <p:cNvSpPr>
            <a:spLocks noChangeArrowheads="1"/>
          </p:cNvSpPr>
          <p:nvPr/>
        </p:nvSpPr>
        <p:spPr bwMode="auto">
          <a:xfrm>
            <a:off x="4121950" y="4745083"/>
            <a:ext cx="900100" cy="719137"/>
          </a:xfrm>
          <a:prstGeom prst="rightArrow">
            <a:avLst>
              <a:gd name="adj1" fmla="val 53639"/>
              <a:gd name="adj2" fmla="val 53201"/>
            </a:avLst>
          </a:prstGeom>
          <a:solidFill>
            <a:srgbClr val="C60C3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b="0"/>
          </a:p>
        </p:txBody>
      </p:sp>
      <p:pic>
        <p:nvPicPr>
          <p:cNvPr id="29703" name="Picture 8" descr="Multy_Left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2933945"/>
            <a:ext cx="2250251" cy="225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164288" y="6453336"/>
            <a:ext cx="1728192" cy="288032"/>
          </a:xfrm>
        </p:spPr>
        <p:txBody>
          <a:bodyPr/>
          <a:lstStyle/>
          <a:p>
            <a:pPr>
              <a:defRPr/>
            </a:pPr>
            <a:fld id="{3454849D-271E-47CA-BAE0-E1B882825792}" type="slidenum">
              <a:rPr lang="de-DE" smtClean="0"/>
              <a:pPr>
                <a:defRPr/>
              </a:pPr>
              <a:t>169</a:t>
            </a:fld>
            <a:endParaRPr lang="de-DE"/>
          </a:p>
        </p:txBody>
      </p:sp>
      <p:pic>
        <p:nvPicPr>
          <p:cNvPr id="13" name="Picture 13" descr="\\lingvo\Abbyy\Marketing Department\Product Management Group\Publishing Service\Deposit\Corporate Design\Lingvo\Lingvo x5\3d Box Images\RussianBoxes\for www\200 pixels\Lingvo_x5_20lang_L_200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4683" y="3627087"/>
            <a:ext cx="2277188" cy="2277188"/>
          </a:xfrm>
          <a:prstGeom prst="rect">
            <a:avLst/>
          </a:prstGeom>
          <a:noFill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2941" y="2528899"/>
            <a:ext cx="1889159" cy="1874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 descr="\\lingvo\Abbyy\Marketing Department\Product Management Group\Publishing Service\Deposit\Corporate Design\Lingvo\Lingvo x6\3D boxes\web\400\Lingvo_x6_Prof_Multy_400_L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87136" y="2933945"/>
            <a:ext cx="2970330" cy="297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1398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717" y="474366"/>
            <a:ext cx="7704087" cy="89141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ABBYY FineReader 14 – </a:t>
            </a:r>
            <a:r>
              <a:rPr lang="ru-RU" dirty="0" smtClean="0"/>
              <a:t>каждому сотруднику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A1A21F-8288-4945-BB00-20CBE76A02B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itchFamily="34" charset="0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itchFamily="34" charset="0"/>
              <a:ea typeface="+mn-ea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12160" y="1905807"/>
            <a:ext cx="18902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Маркетологу или аналитику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95" y="1722139"/>
            <a:ext cx="962361" cy="79274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025" y="2844270"/>
            <a:ext cx="1097558" cy="79822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026" y="1758451"/>
            <a:ext cx="1144505" cy="77422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423" y="3833023"/>
            <a:ext cx="856762" cy="70708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40" y="4623270"/>
            <a:ext cx="1091450" cy="80689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30" y="3740926"/>
            <a:ext cx="902737" cy="78822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91" y="2556106"/>
            <a:ext cx="883253" cy="97793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968" y="4660566"/>
            <a:ext cx="900148" cy="70034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48646" y="3022637"/>
            <a:ext cx="3089274" cy="707886"/>
          </a:xfrm>
          <a:prstGeom prst="rect">
            <a:avLst/>
          </a:prstGeom>
        </p:spPr>
        <p:txBody>
          <a:bodyPr wrap="square" lIns="72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rgbClr val="C60C30"/>
              </a:buClr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Менеджеру по продажам или закупкам</a:t>
            </a:r>
          </a:p>
        </p:txBody>
      </p:sp>
      <p:sp>
        <p:nvSpPr>
          <p:cNvPr id="8" name="Rectangle 7"/>
          <p:cNvSpPr/>
          <p:nvPr/>
        </p:nvSpPr>
        <p:spPr>
          <a:xfrm>
            <a:off x="1548647" y="3900921"/>
            <a:ext cx="1988239" cy="400110"/>
          </a:xfrm>
          <a:prstGeom prst="rect">
            <a:avLst/>
          </a:prstGeom>
        </p:spPr>
        <p:txBody>
          <a:bodyPr wrap="square" lIns="72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rgbClr val="C60C30"/>
              </a:buClr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Юристу 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548647" y="4819522"/>
            <a:ext cx="1362681" cy="400110"/>
          </a:xfrm>
          <a:prstGeom prst="rect">
            <a:avLst/>
          </a:prstGeom>
        </p:spPr>
        <p:txBody>
          <a:bodyPr wrap="none" lIns="72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rgbClr val="C60C30"/>
              </a:buClr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Бухгалтеру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548647" y="1892257"/>
            <a:ext cx="2768351" cy="707886"/>
          </a:xfrm>
          <a:prstGeom prst="rect">
            <a:avLst/>
          </a:prstGeom>
        </p:spPr>
        <p:txBody>
          <a:bodyPr wrap="square" lIns="72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rgbClr val="C60C30"/>
              </a:buClr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Секретарю или офис-менеджеру</a:t>
            </a:r>
          </a:p>
        </p:txBody>
      </p:sp>
      <p:sp>
        <p:nvSpPr>
          <p:cNvPr id="31" name="Rectangle 30"/>
          <p:cNvSpPr/>
          <p:nvPr/>
        </p:nvSpPr>
        <p:spPr>
          <a:xfrm>
            <a:off x="6012001" y="3059999"/>
            <a:ext cx="2433747" cy="369332"/>
          </a:xfrm>
          <a:prstGeom prst="rect">
            <a:avLst/>
          </a:prstGeom>
        </p:spPr>
        <p:txBody>
          <a:bodyPr wrap="square" lIns="72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Научному сотруднику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012000" y="4819522"/>
            <a:ext cx="1890370" cy="369332"/>
          </a:xfrm>
          <a:prstGeom prst="rect">
            <a:avLst/>
          </a:prstGeom>
        </p:spPr>
        <p:txBody>
          <a:bodyPr wrap="square" lIns="72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ИТ-специалисту</a:t>
            </a:r>
          </a:p>
        </p:txBody>
      </p:sp>
      <p:sp>
        <p:nvSpPr>
          <p:cNvPr id="35" name="Rectangle 34"/>
          <p:cNvSpPr/>
          <p:nvPr/>
        </p:nvSpPr>
        <p:spPr>
          <a:xfrm>
            <a:off x="6012001" y="3906010"/>
            <a:ext cx="1480277" cy="369332"/>
          </a:xfrm>
          <a:prstGeom prst="rect">
            <a:avLst/>
          </a:prstGeom>
        </p:spPr>
        <p:txBody>
          <a:bodyPr wrap="none" lIns="72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Переводчику</a:t>
            </a:r>
          </a:p>
        </p:txBody>
      </p:sp>
    </p:spTree>
    <p:extLst>
      <p:ext uri="{BB962C8B-B14F-4D97-AF65-F5344CB8AC3E}">
        <p14:creationId xmlns:p14="http://schemas.microsoft.com/office/powerpoint/2010/main" val="2438460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000" dirty="0" smtClean="0"/>
              <a:t>Изменения в продаваемых позициях</a:t>
            </a:r>
            <a:endParaRPr lang="ru-RU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1529" y="1556792"/>
            <a:ext cx="8325925" cy="4853136"/>
          </a:xfrm>
        </p:spPr>
        <p:txBody>
          <a:bodyPr/>
          <a:lstStyle/>
          <a:p>
            <a:pPr marL="255588" indent="-255588">
              <a:spcBef>
                <a:spcPts val="200"/>
              </a:spcBef>
              <a:buFont typeface="Arial" pitchFamily="34" charset="0"/>
              <a:buChar char="•"/>
            </a:pPr>
            <a:r>
              <a:rPr lang="ru-RU" sz="1800" dirty="0" smtClean="0"/>
              <a:t>Теперь словари премиум-контента включены в </a:t>
            </a:r>
            <a:r>
              <a:rPr lang="en-US" sz="1800" dirty="0" smtClean="0"/>
              <a:t>ABBYY </a:t>
            </a:r>
            <a:r>
              <a:rPr lang="en-US" sz="1800" dirty="0" err="1" smtClean="0"/>
              <a:t>Lingvo</a:t>
            </a:r>
            <a:r>
              <a:rPr lang="en-US" sz="1800" dirty="0" smtClean="0"/>
              <a:t> x6, </a:t>
            </a:r>
            <a:r>
              <a:rPr lang="ru-RU" sz="1800" dirty="0" smtClean="0"/>
              <a:t>отдельно не поставляются.</a:t>
            </a:r>
          </a:p>
          <a:p>
            <a:pPr marL="255588" indent="-255588">
              <a:spcBef>
                <a:spcPts val="200"/>
              </a:spcBef>
              <a:buFont typeface="Arial" pitchFamily="34" charset="0"/>
              <a:buChar char="•"/>
            </a:pPr>
            <a:r>
              <a:rPr lang="ru-RU" sz="1800" dirty="0" smtClean="0"/>
              <a:t>Видео-уроки исключены из </a:t>
            </a:r>
            <a:r>
              <a:rPr lang="ru-RU" sz="1800" dirty="0"/>
              <a:t>состава </a:t>
            </a:r>
            <a:r>
              <a:rPr lang="ru-RU" sz="1800" dirty="0" smtClean="0"/>
              <a:t>программы и отдельно не поставляются.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1A21F-8288-4945-BB00-20CBE76A02B3}" type="slidenum">
              <a:rPr lang="de-DE" smtClean="0"/>
              <a:pPr>
                <a:defRPr/>
              </a:pPr>
              <a:t>170</a:t>
            </a:fld>
            <a:endParaRPr lang="de-DE" dirty="0"/>
          </a:p>
        </p:txBody>
      </p:sp>
      <p:pic>
        <p:nvPicPr>
          <p:cNvPr id="17411" name="Picture 3" descr="D:\Collins Dictionary Pack\collage_1_2-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6605" y="3158970"/>
            <a:ext cx="3110610" cy="2891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D:\English Club\обложки от Димы\Video Lessons\big\FateofTheGreat_new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45630" y="3654025"/>
            <a:ext cx="1386610" cy="2096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 descr="D:\English Club\обложки от Димы\Video Lessons\big\fullcontact_1_new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2199" y="3654025"/>
            <a:ext cx="1390883" cy="2103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 flipV="1">
            <a:off x="701570" y="3564016"/>
            <a:ext cx="3420380" cy="226956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926595" y="3564015"/>
            <a:ext cx="3330370" cy="2269565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4752020" y="3564015"/>
            <a:ext cx="3555395" cy="228879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887035" y="3564015"/>
            <a:ext cx="3420380" cy="2295255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0844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000" dirty="0" smtClean="0"/>
              <a:t>Системные требования</a:t>
            </a:r>
            <a:endParaRPr lang="ru-RU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03775"/>
            <a:ext cx="8218488" cy="5049561"/>
          </a:xfrm>
        </p:spPr>
        <p:txBody>
          <a:bodyPr>
            <a:noAutofit/>
          </a:bodyPr>
          <a:lstStyle/>
          <a:p>
            <a:pPr marL="285750" lvl="1" indent="-285750">
              <a:spcBef>
                <a:spcPct val="0"/>
              </a:spcBef>
              <a:buClr>
                <a:srgbClr val="C60C30"/>
              </a:buClr>
              <a:buSzPct val="100000"/>
              <a:buFont typeface="Arial" pitchFamily="34" charset="0"/>
              <a:buChar char="•"/>
            </a:pPr>
            <a:r>
              <a:rPr lang="ru-RU" sz="1800" dirty="0" smtClean="0"/>
              <a:t>Процессор </a:t>
            </a:r>
            <a:r>
              <a:rPr lang="ru-RU" sz="1800" dirty="0"/>
              <a:t>с тактовой частотой 1 ГГц и выше.</a:t>
            </a:r>
          </a:p>
          <a:p>
            <a:pPr marL="285750" lvl="1" indent="-285750">
              <a:spcBef>
                <a:spcPct val="0"/>
              </a:spcBef>
              <a:buClr>
                <a:srgbClr val="C60C30"/>
              </a:buClr>
              <a:buSzPct val="100000"/>
              <a:buFont typeface="Arial" pitchFamily="34" charset="0"/>
              <a:buChar char="•"/>
            </a:pPr>
            <a:r>
              <a:rPr lang="ru-RU" sz="1800" dirty="0" smtClean="0"/>
              <a:t>Операционная </a:t>
            </a:r>
            <a:r>
              <a:rPr lang="ru-RU" sz="1800" dirty="0"/>
              <a:t>система: </a:t>
            </a:r>
            <a:r>
              <a:rPr lang="en-US" sz="1800" dirty="0"/>
              <a:t>Microsoft® Windows® </a:t>
            </a:r>
            <a:r>
              <a:rPr lang="en-US" sz="1800" dirty="0" smtClean="0"/>
              <a:t>10, Microsoft Windows 8/8.1</a:t>
            </a:r>
            <a:r>
              <a:rPr lang="en-US" sz="1800" dirty="0"/>
              <a:t>, Microsoft Windows 7, </a:t>
            </a:r>
            <a:r>
              <a:rPr lang="en-US" sz="1800" dirty="0" smtClean="0"/>
              <a:t>Microsoft</a:t>
            </a:r>
            <a:r>
              <a:rPr lang="ru-RU" sz="1800" dirty="0" smtClean="0"/>
              <a:t>, </a:t>
            </a:r>
            <a:r>
              <a:rPr lang="en-US" sz="1800" dirty="0" smtClean="0"/>
              <a:t>Windows </a:t>
            </a:r>
            <a:r>
              <a:rPr lang="en-US" sz="1800" dirty="0"/>
              <a:t>Vista®, Microsoft Windows XP (Service Pack 3), Microsoft Windows Server® </a:t>
            </a:r>
            <a:r>
              <a:rPr lang="en-US" sz="1800" dirty="0" smtClean="0"/>
              <a:t>2003,</a:t>
            </a:r>
            <a:r>
              <a:rPr lang="ru-RU" sz="1800" dirty="0" smtClean="0"/>
              <a:t> </a:t>
            </a:r>
            <a:r>
              <a:rPr lang="en-US" sz="1800" dirty="0" smtClean="0"/>
              <a:t>Microsoft </a:t>
            </a:r>
            <a:r>
              <a:rPr lang="en-US" sz="1800" dirty="0"/>
              <a:t>Windows Server 2008/2008 R2, Microsoft Windows Server 2012/2012 </a:t>
            </a:r>
            <a:r>
              <a:rPr lang="en-US" sz="1800" dirty="0" smtClean="0"/>
              <a:t>R2.</a:t>
            </a:r>
            <a:r>
              <a:rPr lang="ru-RU" sz="1800" dirty="0" smtClean="0"/>
              <a:t> Операционная </a:t>
            </a:r>
            <a:r>
              <a:rPr lang="ru-RU" sz="1800" dirty="0"/>
              <a:t>система обязательно должна поддерживать кириллицу</a:t>
            </a:r>
            <a:r>
              <a:rPr lang="ru-RU" sz="1800" dirty="0" smtClean="0"/>
              <a:t>.</a:t>
            </a:r>
          </a:p>
          <a:p>
            <a:pPr marL="285750" lvl="1" indent="-285750">
              <a:spcBef>
                <a:spcPct val="0"/>
              </a:spcBef>
              <a:buClr>
                <a:srgbClr val="C60C30"/>
              </a:buClr>
              <a:buSzPct val="100000"/>
              <a:buFont typeface="Arial" pitchFamily="34" charset="0"/>
              <a:buChar char="•"/>
            </a:pPr>
            <a:r>
              <a:rPr lang="ru-RU" sz="1800" dirty="0"/>
              <a:t>Для сохранения пользовательских словарей Abbyy </a:t>
            </a:r>
            <a:r>
              <a:rPr lang="ru-RU" sz="1800" dirty="0" err="1"/>
              <a:t>Tutor</a:t>
            </a:r>
            <a:r>
              <a:rPr lang="ru-RU" sz="1800" dirty="0"/>
              <a:t> в формат XLS на компьютере должен быть установлен MS </a:t>
            </a:r>
            <a:r>
              <a:rPr lang="ru-RU" sz="1800" dirty="0" err="1"/>
              <a:t>Office</a:t>
            </a:r>
            <a:r>
              <a:rPr lang="ru-RU" sz="1800" dirty="0"/>
              <a:t> версии не ниже 2003.</a:t>
            </a:r>
          </a:p>
          <a:p>
            <a:pPr marL="285750" lvl="1" indent="-285750">
              <a:spcBef>
                <a:spcPct val="0"/>
              </a:spcBef>
              <a:buClr>
                <a:srgbClr val="C60C30"/>
              </a:buClr>
              <a:buSzPct val="100000"/>
              <a:buFont typeface="Arial" pitchFamily="34" charset="0"/>
              <a:buChar char="•"/>
            </a:pPr>
            <a:r>
              <a:rPr lang="ru-RU" sz="1800" dirty="0" smtClean="0"/>
              <a:t>Объем </a:t>
            </a:r>
            <a:r>
              <a:rPr lang="ru-RU" sz="1800" dirty="0"/>
              <a:t>оперативной памяти: не менее 512 Мб.</a:t>
            </a:r>
          </a:p>
          <a:p>
            <a:pPr marL="285750" lvl="1" indent="-285750">
              <a:spcBef>
                <a:spcPct val="0"/>
              </a:spcBef>
              <a:buClr>
                <a:srgbClr val="C60C30"/>
              </a:buClr>
              <a:buSzPct val="100000"/>
              <a:buFont typeface="Arial" pitchFamily="34" charset="0"/>
              <a:buChar char="•"/>
            </a:pPr>
            <a:r>
              <a:rPr lang="ru-RU" sz="1800" dirty="0" smtClean="0"/>
              <a:t>Свободное </a:t>
            </a:r>
            <a:r>
              <a:rPr lang="ru-RU" sz="1800" dirty="0"/>
              <a:t>место на жестком диске: от 450 Мб до 3,5 Гб (в зависимости от версии </a:t>
            </a:r>
            <a:r>
              <a:rPr lang="en-US" sz="1800" dirty="0" smtClean="0"/>
              <a:t>ABBYY</a:t>
            </a:r>
            <a:r>
              <a:rPr lang="ru-RU" sz="1800" dirty="0" smtClean="0"/>
              <a:t> </a:t>
            </a:r>
            <a:r>
              <a:rPr lang="en-US" sz="1800" dirty="0" smtClean="0"/>
              <a:t>Lingvo </a:t>
            </a:r>
            <a:r>
              <a:rPr lang="ru-RU" sz="1800" dirty="0"/>
              <a:t>и типа установки).</a:t>
            </a:r>
          </a:p>
          <a:p>
            <a:pPr marL="285750" lvl="1" indent="-285750">
              <a:spcBef>
                <a:spcPct val="0"/>
              </a:spcBef>
              <a:buClr>
                <a:srgbClr val="C60C30"/>
              </a:buClr>
              <a:buSzPct val="100000"/>
              <a:buFont typeface="Arial" pitchFamily="34" charset="0"/>
              <a:buChar char="•"/>
            </a:pPr>
            <a:r>
              <a:rPr lang="ru-RU" sz="1800" dirty="0" smtClean="0"/>
              <a:t>Звуковая </a:t>
            </a:r>
            <a:r>
              <a:rPr lang="ru-RU" sz="1800" dirty="0"/>
              <a:t>плата, наушники или колонки для работы со звуковыми файлами.</a:t>
            </a:r>
          </a:p>
          <a:p>
            <a:pPr marL="285750" lvl="1" indent="-285750">
              <a:spcBef>
                <a:spcPct val="0"/>
              </a:spcBef>
              <a:buClr>
                <a:srgbClr val="C60C30"/>
              </a:buClr>
              <a:buSzPct val="100000"/>
              <a:buFont typeface="Arial" pitchFamily="34" charset="0"/>
              <a:buChar char="•"/>
            </a:pPr>
            <a:r>
              <a:rPr lang="ru-RU" sz="1800" dirty="0" smtClean="0"/>
              <a:t>Монитор </a:t>
            </a:r>
            <a:r>
              <a:rPr lang="ru-RU" sz="1800" dirty="0"/>
              <a:t>с разрешением не менее 1024х768.</a:t>
            </a:r>
          </a:p>
          <a:p>
            <a:pPr marL="285750" lvl="1" indent="-285750">
              <a:spcBef>
                <a:spcPct val="0"/>
              </a:spcBef>
              <a:buClr>
                <a:srgbClr val="C60C30"/>
              </a:buClr>
              <a:buSzPct val="100000"/>
              <a:buFont typeface="Arial" pitchFamily="34" charset="0"/>
              <a:buChar char="•"/>
            </a:pPr>
            <a:r>
              <a:rPr lang="ru-RU" sz="1800" dirty="0" smtClean="0"/>
              <a:t>Браузер</a:t>
            </a:r>
            <a:r>
              <a:rPr lang="ru-RU" sz="1800" dirty="0"/>
              <a:t>: </a:t>
            </a:r>
            <a:r>
              <a:rPr lang="en-US" sz="1800" dirty="0"/>
              <a:t>Microsoft Internet Explorer® 6.0 </a:t>
            </a:r>
            <a:r>
              <a:rPr lang="ru-RU" sz="1800" dirty="0"/>
              <a:t>и выше.</a:t>
            </a:r>
          </a:p>
          <a:p>
            <a:pPr marL="285750" lvl="1" indent="-285750">
              <a:spcBef>
                <a:spcPct val="0"/>
              </a:spcBef>
              <a:buClr>
                <a:srgbClr val="C60C30"/>
              </a:buClr>
              <a:buSzPct val="100000"/>
              <a:buFont typeface="Arial" pitchFamily="34" charset="0"/>
              <a:buChar char="•"/>
            </a:pPr>
            <a:r>
              <a:rPr lang="en-US" sz="1800" dirty="0" smtClean="0"/>
              <a:t>DVD-</a:t>
            </a:r>
            <a:r>
              <a:rPr lang="ru-RU" sz="1800" dirty="0"/>
              <a:t>привод для установки программы.</a:t>
            </a:r>
          </a:p>
          <a:p>
            <a:pPr marL="0" lvl="1" indent="0">
              <a:spcBef>
                <a:spcPct val="0"/>
              </a:spcBef>
              <a:buClr>
                <a:srgbClr val="C60C30"/>
              </a:buClr>
              <a:buSzPct val="100000"/>
              <a:buNone/>
            </a:pPr>
            <a:endParaRPr lang="ru-RU" sz="1200" dirty="0"/>
          </a:p>
          <a:p>
            <a:pPr marL="0" lvl="1" indent="0">
              <a:spcBef>
                <a:spcPct val="0"/>
              </a:spcBef>
              <a:buClr>
                <a:srgbClr val="C60C30"/>
              </a:buClr>
              <a:buSzPct val="100000"/>
              <a:buNone/>
            </a:pPr>
            <a:r>
              <a:rPr lang="ru-RU" sz="1600" dirty="0" smtClean="0"/>
              <a:t>Продукт </a:t>
            </a:r>
            <a:r>
              <a:rPr lang="ru-RU" sz="1600" dirty="0"/>
              <a:t>требует обязательной активации через Интернет или по электронной почте. </a:t>
            </a:r>
            <a:endParaRPr lang="en-US" sz="16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1A21F-8288-4945-BB00-20CBE76A02B3}" type="slidenum">
              <a:rPr lang="de-DE" smtClean="0"/>
              <a:pPr>
                <a:defRPr/>
              </a:pPr>
              <a:t>171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84079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Продукты для </a:t>
            </a:r>
            <a:r>
              <a:rPr lang="en-US" dirty="0" smtClean="0"/>
              <a:t>Mac </a:t>
            </a:r>
            <a:r>
              <a:rPr lang="en-US" dirty="0" err="1" smtClean="0"/>
              <a:t>os</a:t>
            </a:r>
            <a:endParaRPr lang="ru-RU" dirty="0"/>
          </a:p>
        </p:txBody>
      </p:sp>
      <p:sp>
        <p:nvSpPr>
          <p:cNvPr id="3" name="TextBox 2">
            <a:hlinkClick r:id="rId2" action="ppaction://hlinksldjump"/>
          </p:cNvPr>
          <p:cNvSpPr txBox="1"/>
          <p:nvPr/>
        </p:nvSpPr>
        <p:spPr>
          <a:xfrm>
            <a:off x="5832140" y="188640"/>
            <a:ext cx="2565285" cy="315035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/>
          <a:p>
            <a:r>
              <a:rPr lang="ru-RU" dirty="0" smtClean="0">
                <a:hlinkClick r:id="rId2" action="ppaction://hlinksldjump"/>
              </a:rPr>
              <a:t>Назад к содержанию</a:t>
            </a: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6" name="Picture 2" descr="\\Lingvo\Abbyy\Marketing Department\Product Management Group\Publishing Service\Deposit\Corporate Design\Lingvo\Lingvo for Mac\3d box\for www\400x400\LM_R_400_w.gif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439" t="1634" r="8492" b="1956"/>
          <a:stretch>
            <a:fillRect/>
          </a:stretch>
        </p:blipFill>
        <p:spPr bwMode="auto">
          <a:xfrm>
            <a:off x="6372000" y="3369600"/>
            <a:ext cx="2161647" cy="2602800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ABBYY Lingvo </a:t>
            </a:r>
            <a:r>
              <a:rPr lang="ru-RU" dirty="0" smtClean="0"/>
              <a:t>для </a:t>
            </a:r>
            <a:r>
              <a:rPr lang="en-US" dirty="0" smtClean="0"/>
              <a:t>Mac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1"/>
          <p:cNvSpPr txBox="1">
            <a:spLocks noGrp="1"/>
          </p:cNvSpPr>
          <p:nvPr/>
        </p:nvSpPr>
        <p:spPr bwMode="auto">
          <a:xfrm>
            <a:off x="7308850" y="6524625"/>
            <a:ext cx="1395413" cy="2063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0" tIns="0" rIns="0"/>
          <a:lstStyle/>
          <a:p>
            <a:pPr algn="r">
              <a:defRPr/>
            </a:pPr>
            <a:fld id="{6EA12568-7172-4F7F-A508-3C312A375E58}" type="slidenum">
              <a:rPr lang="de-DE" sz="1200">
                <a:solidFill>
                  <a:schemeClr val="bg1"/>
                </a:solidFill>
                <a:latin typeface="+mn-lt"/>
                <a:cs typeface="+mn-cs"/>
              </a:rPr>
              <a:pPr algn="r">
                <a:defRPr/>
              </a:pPr>
              <a:t>174</a:t>
            </a:fld>
            <a:endParaRPr lang="de-DE" sz="1200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latin typeface="+mn-lt"/>
                <a:cs typeface="Arial" pitchFamily="34" charset="0"/>
              </a:rPr>
              <a:t>О программе</a:t>
            </a:r>
          </a:p>
        </p:txBody>
      </p:sp>
      <p:sp>
        <p:nvSpPr>
          <p:cNvPr id="12292" name="Rectangle 3"/>
          <p:cNvSpPr>
            <a:spLocks noGrp="1" noChangeArrowheads="1"/>
          </p:cNvSpPr>
          <p:nvPr>
            <p:ph idx="1"/>
          </p:nvPr>
        </p:nvSpPr>
        <p:spPr>
          <a:xfrm>
            <a:off x="468314" y="1981585"/>
            <a:ext cx="5363826" cy="1873805"/>
          </a:xfrm>
        </p:spPr>
        <p:txBody>
          <a:bodyPr>
            <a:normAutofit/>
          </a:bodyPr>
          <a:lstStyle/>
          <a:p>
            <a:pPr marL="0" indent="0">
              <a:spcBef>
                <a:spcPts val="200"/>
              </a:spcBef>
              <a:buNone/>
            </a:pPr>
            <a:r>
              <a:rPr lang="ru-RU" sz="2600" b="0" dirty="0" smtClean="0"/>
              <a:t>Электронный словар</a:t>
            </a:r>
            <a:r>
              <a:rPr lang="ru-RU" sz="2600" dirty="0" smtClean="0"/>
              <a:t>ь для 7 языков</a:t>
            </a:r>
            <a:r>
              <a:rPr lang="en-US" sz="2600" dirty="0" smtClean="0"/>
              <a:t>,</a:t>
            </a:r>
            <a:r>
              <a:rPr lang="ru-RU" sz="2600" dirty="0" smtClean="0"/>
              <a:t> разработанный специально для платформы </a:t>
            </a:r>
            <a:r>
              <a:rPr lang="ru-RU" sz="2600" dirty="0" err="1" smtClean="0"/>
              <a:t>Mac</a:t>
            </a:r>
            <a:r>
              <a:rPr lang="en-US" sz="2600" dirty="0" smtClean="0"/>
              <a:t> OS</a:t>
            </a:r>
            <a:r>
              <a:rPr lang="ru-RU" sz="2600" dirty="0" smtClean="0"/>
              <a:t>.	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4176" y="4464115"/>
            <a:ext cx="80582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00"/>
              </a:spcBef>
              <a:buNone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ABBYY Lingvo </a:t>
            </a: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для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Mac 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предназначен </a:t>
            </a:r>
            <a:r>
              <a:rPr lang="ru-RU" sz="2400" b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для всех, кто изучает иностранные языки, любит путешествовать, много работает и общается.</a:t>
            </a:r>
            <a:endParaRPr lang="en-US" sz="2400" b="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164288" y="6453336"/>
            <a:ext cx="1728192" cy="288032"/>
          </a:xfrm>
        </p:spPr>
        <p:txBody>
          <a:bodyPr/>
          <a:lstStyle/>
          <a:p>
            <a:pPr>
              <a:defRPr/>
            </a:pPr>
            <a:fld id="{3454849D-271E-47CA-BAE0-E1B882825792}" type="slidenum">
              <a:rPr lang="de-DE" smtClean="0"/>
              <a:pPr>
                <a:defRPr/>
              </a:pPr>
              <a:t>174</a:t>
            </a:fld>
            <a:endParaRPr lang="de-DE"/>
          </a:p>
        </p:txBody>
      </p:sp>
      <p:pic>
        <p:nvPicPr>
          <p:cNvPr id="9" name="Picture 8" descr="LM_R_400_w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2140" y="1556792"/>
            <a:ext cx="2298598" cy="22985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1"/>
          <p:cNvSpPr txBox="1">
            <a:spLocks noGrp="1"/>
          </p:cNvSpPr>
          <p:nvPr/>
        </p:nvSpPr>
        <p:spPr bwMode="auto">
          <a:xfrm>
            <a:off x="7308850" y="6524625"/>
            <a:ext cx="1395413" cy="2063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0" tIns="0" rIns="0"/>
          <a:lstStyle/>
          <a:p>
            <a:pPr algn="r">
              <a:defRPr/>
            </a:pPr>
            <a:fld id="{6EA12568-7172-4F7F-A508-3C312A375E58}" type="slidenum">
              <a:rPr lang="de-DE" sz="1200">
                <a:solidFill>
                  <a:schemeClr val="bg1"/>
                </a:solidFill>
                <a:latin typeface="+mn-lt"/>
                <a:cs typeface="+mn-cs"/>
              </a:rPr>
              <a:pPr algn="r">
                <a:defRPr/>
              </a:pPr>
              <a:t>175</a:t>
            </a:fld>
            <a:endParaRPr lang="de-DE" sz="1200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1229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50"/>
              </a:spcAft>
            </a:pPr>
            <a:r>
              <a:rPr lang="ru-RU" dirty="0" smtClean="0"/>
              <a:t>Точный перевод любого слова</a:t>
            </a:r>
          </a:p>
          <a:p>
            <a:pPr marL="609600" lvl="2" indent="-342900">
              <a:spcBef>
                <a:spcPts val="576"/>
              </a:spcBef>
              <a:spcAft>
                <a:spcPts val="50"/>
              </a:spcAft>
              <a:buClr>
                <a:schemeClr val="bg1">
                  <a:lumMod val="50000"/>
                </a:schemeClr>
              </a:buClr>
              <a:buFont typeface="Calibri" pitchFamily="34" charset="0"/>
              <a:buChar char="•"/>
            </a:pPr>
            <a:r>
              <a:rPr lang="ru-RU" dirty="0" smtClean="0"/>
              <a:t>125 словарей, более 6,8 миллиона словарных статей</a:t>
            </a:r>
          </a:p>
          <a:p>
            <a:pPr marL="609600" lvl="2" indent="-342900">
              <a:spcBef>
                <a:spcPts val="576"/>
              </a:spcBef>
              <a:spcAft>
                <a:spcPts val="50"/>
              </a:spcAft>
              <a:buClr>
                <a:schemeClr val="bg1">
                  <a:lumMod val="50000"/>
                </a:schemeClr>
              </a:buClr>
              <a:buFont typeface="Calibri" pitchFamily="34" charset="0"/>
              <a:buChar char="•"/>
            </a:pPr>
            <a:r>
              <a:rPr lang="ru-RU" dirty="0" smtClean="0"/>
              <a:t>Всемирно известные словари английского языка </a:t>
            </a:r>
            <a:r>
              <a:rPr lang="en-US" dirty="0" smtClean="0"/>
              <a:t>Oxford</a:t>
            </a:r>
            <a:r>
              <a:rPr lang="ru-RU" dirty="0" smtClean="0"/>
              <a:t> и </a:t>
            </a:r>
            <a:r>
              <a:rPr lang="en-US" dirty="0" smtClean="0"/>
              <a:t>Collins</a:t>
            </a:r>
            <a:endParaRPr lang="ru-RU" dirty="0" smtClean="0"/>
          </a:p>
          <a:p>
            <a:pPr marL="609600" lvl="2" indent="-342900">
              <a:spcBef>
                <a:spcPts val="576"/>
              </a:spcBef>
              <a:spcAft>
                <a:spcPts val="50"/>
              </a:spcAft>
              <a:buClr>
                <a:schemeClr val="bg1">
                  <a:lumMod val="50000"/>
                </a:schemeClr>
              </a:buClr>
              <a:buFont typeface="Calibri" pitchFamily="34" charset="0"/>
              <a:buChar char="•"/>
            </a:pPr>
            <a:r>
              <a:rPr lang="ru-RU" dirty="0" smtClean="0"/>
              <a:t>94 тематических словаря</a:t>
            </a:r>
          </a:p>
          <a:p>
            <a:pPr>
              <a:spcAft>
                <a:spcPts val="50"/>
              </a:spcAft>
              <a:buFont typeface="Calibri" pitchFamily="34" charset="0"/>
              <a:buChar char="•"/>
            </a:pPr>
            <a:r>
              <a:rPr lang="ru-RU" dirty="0" smtClean="0"/>
              <a:t>Озвученные  носителями языков 15 000 английских, 10 000 немецких, 5000 французских, 10 000 испанских и 20 000 русских слов</a:t>
            </a:r>
          </a:p>
          <a:p>
            <a:pPr>
              <a:spcAft>
                <a:spcPts val="50"/>
              </a:spcAft>
              <a:buFont typeface="Calibri" pitchFamily="34" charset="0"/>
              <a:buChar char="•"/>
            </a:pPr>
            <a:r>
              <a:rPr lang="ru-RU" dirty="0" smtClean="0"/>
              <a:t>Озвученные разговорники для 5 языков: английского, немецкого, французского, испанского и итальянского</a:t>
            </a:r>
            <a:endParaRPr lang="en-US" dirty="0" smtClean="0"/>
          </a:p>
          <a:p>
            <a:pPr>
              <a:buFont typeface="Wingdings" pitchFamily="2" charset="2"/>
              <a:buNone/>
            </a:pPr>
            <a:endParaRPr lang="ru-RU" sz="1600" b="1" dirty="0" smtClean="0">
              <a:latin typeface="Franklin Gothic Book" pitchFamily="34" charset="0"/>
            </a:endParaRPr>
          </a:p>
          <a:p>
            <a:endParaRPr lang="en-US" sz="1600" b="1" dirty="0" smtClean="0">
              <a:latin typeface="Arial" pitchFamily="34" charset="0"/>
            </a:endParaRPr>
          </a:p>
          <a:p>
            <a:pPr>
              <a:buFont typeface="Wingdings" pitchFamily="2" charset="2"/>
              <a:buNone/>
            </a:pPr>
            <a:r>
              <a:rPr lang="ru-RU" sz="1600" dirty="0" smtClean="0">
                <a:latin typeface="Arial" pitchFamily="34" charset="0"/>
              </a:rPr>
              <a:t>	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Основные возможности</a:t>
            </a:r>
            <a:endParaRPr lang="ru-RU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164288" y="6453336"/>
            <a:ext cx="1728192" cy="288032"/>
          </a:xfrm>
        </p:spPr>
        <p:txBody>
          <a:bodyPr/>
          <a:lstStyle/>
          <a:p>
            <a:pPr>
              <a:defRPr/>
            </a:pPr>
            <a:fld id="{3454849D-271E-47CA-BAE0-E1B882825792}" type="slidenum">
              <a:rPr lang="de-DE" smtClean="0"/>
              <a:pPr>
                <a:defRPr/>
              </a:pPr>
              <a:t>175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1"/>
          <p:cNvSpPr txBox="1">
            <a:spLocks noGrp="1"/>
          </p:cNvSpPr>
          <p:nvPr/>
        </p:nvSpPr>
        <p:spPr bwMode="auto">
          <a:xfrm>
            <a:off x="7308850" y="6524625"/>
            <a:ext cx="1395413" cy="2063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0" tIns="0" rIns="0"/>
          <a:lstStyle/>
          <a:p>
            <a:pPr algn="r">
              <a:defRPr/>
            </a:pPr>
            <a:fld id="{6EA12568-7172-4F7F-A508-3C312A375E58}" type="slidenum">
              <a:rPr lang="de-DE" sz="1200">
                <a:solidFill>
                  <a:schemeClr val="bg1"/>
                </a:solidFill>
                <a:latin typeface="+mn-lt"/>
                <a:cs typeface="+mn-cs"/>
              </a:rPr>
              <a:pPr algn="r">
                <a:defRPr/>
              </a:pPr>
              <a:t>176</a:t>
            </a:fld>
            <a:endParaRPr lang="de-DE" sz="1200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12292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943835"/>
            <a:ext cx="3627258" cy="214383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b="0" dirty="0" smtClean="0"/>
              <a:t>Перевод с примерами употребления, показом транскрипций и синонимами</a:t>
            </a:r>
            <a:endParaRPr lang="ru-RU" dirty="0" smtClean="0">
              <a:latin typeface="Arial" pitchFamily="34" charset="0"/>
            </a:endParaRPr>
          </a:p>
        </p:txBody>
      </p:sp>
      <p:pic>
        <p:nvPicPr>
          <p:cNvPr id="5" name="Picture 4" descr="1.t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3165" y="1556791"/>
            <a:ext cx="4351098" cy="3935273"/>
          </a:xfrm>
          <a:prstGeom prst="rect">
            <a:avLst/>
          </a:prstGeom>
          <a:ln>
            <a:solidFill>
              <a:schemeClr val="bg1">
                <a:lumMod val="50000"/>
                <a:alpha val="0"/>
              </a:schemeClr>
            </a:solidFill>
          </a:ln>
          <a:effectLst/>
        </p:spPr>
      </p:pic>
      <p:sp>
        <p:nvSpPr>
          <p:cNvPr id="8" name="Title 8"/>
          <p:cNvSpPr>
            <a:spLocks noGrp="1"/>
          </p:cNvSpPr>
          <p:nvPr>
            <p:ph type="title"/>
          </p:nvPr>
        </p:nvSpPr>
        <p:spPr>
          <a:xfrm>
            <a:off x="468314" y="368240"/>
            <a:ext cx="7427913" cy="1188552"/>
          </a:xfrm>
        </p:spPr>
        <p:txBody>
          <a:bodyPr/>
          <a:lstStyle/>
          <a:p>
            <a:r>
              <a:rPr lang="ru-RU" dirty="0" smtClean="0"/>
              <a:t>Основные возможности</a:t>
            </a:r>
            <a:endParaRPr lang="ru-RU" dirty="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164288" y="6453336"/>
            <a:ext cx="1728192" cy="288032"/>
          </a:xfrm>
        </p:spPr>
        <p:txBody>
          <a:bodyPr/>
          <a:lstStyle/>
          <a:p>
            <a:pPr>
              <a:defRPr/>
            </a:pPr>
            <a:fld id="{3454849D-271E-47CA-BAE0-E1B882825792}" type="slidenum">
              <a:rPr lang="de-DE" smtClean="0"/>
              <a:pPr>
                <a:defRPr/>
              </a:pPr>
              <a:t>176</a:t>
            </a:fld>
            <a:endParaRPr lang="de-DE"/>
          </a:p>
        </p:txBody>
      </p:sp>
      <p:sp>
        <p:nvSpPr>
          <p:cNvPr id="7" name="TextBox 6"/>
          <p:cNvSpPr txBox="1"/>
          <p:nvPr/>
        </p:nvSpPr>
        <p:spPr>
          <a:xfrm>
            <a:off x="4256965" y="5492065"/>
            <a:ext cx="4275475" cy="472553"/>
          </a:xfrm>
          <a:prstGeom prst="rect">
            <a:avLst/>
          </a:prstGeom>
        </p:spPr>
        <p:txBody>
          <a:bodyPr vert="horz" wrap="square" lIns="0" tIns="0" rIns="0" bIns="0" rtlCol="0" anchor="ctr">
            <a:normAutofit/>
          </a:bodyPr>
          <a:lstStyle/>
          <a:p>
            <a:pPr algn="ctr"/>
            <a:r>
              <a:rPr lang="ru-RU" sz="1400" i="1" dirty="0" smtClean="0">
                <a:solidFill>
                  <a:schemeClr val="bg1">
                    <a:lumMod val="50000"/>
                  </a:schemeClr>
                </a:solidFill>
              </a:rPr>
              <a:t>Карточка перевода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1"/>
          <p:cNvSpPr txBox="1">
            <a:spLocks noGrp="1"/>
          </p:cNvSpPr>
          <p:nvPr/>
        </p:nvSpPr>
        <p:spPr bwMode="auto">
          <a:xfrm>
            <a:off x="7308850" y="6524625"/>
            <a:ext cx="1395413" cy="2063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0" tIns="0" rIns="0"/>
          <a:lstStyle/>
          <a:p>
            <a:pPr algn="r">
              <a:defRPr/>
            </a:pPr>
            <a:fld id="{6EA12568-7172-4F7F-A508-3C312A375E58}" type="slidenum">
              <a:rPr lang="de-DE" sz="1200">
                <a:solidFill>
                  <a:schemeClr val="bg1"/>
                </a:solidFill>
                <a:latin typeface="+mn-lt"/>
                <a:cs typeface="+mn-cs"/>
              </a:rPr>
              <a:pPr algn="r">
                <a:defRPr/>
              </a:pPr>
              <a:t>177</a:t>
            </a:fld>
            <a:endParaRPr lang="de-DE" sz="1200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12292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ru-RU" b="0" dirty="0" smtClean="0"/>
              <a:t>Специальные инструменты для удобной и быстрой работы</a:t>
            </a:r>
            <a:endParaRPr lang="en-US" b="0" dirty="0" smtClean="0"/>
          </a:p>
          <a:p>
            <a:pPr>
              <a:buNone/>
            </a:pPr>
            <a:endParaRPr lang="ru-RU" b="0" dirty="0" smtClean="0"/>
          </a:p>
          <a:p>
            <a:r>
              <a:rPr lang="ru-RU" dirty="0" smtClean="0"/>
              <a:t>Всплывающий перевод слова</a:t>
            </a:r>
          </a:p>
          <a:p>
            <a:endParaRPr lang="ru-RU" sz="1800" b="0" dirty="0" smtClean="0"/>
          </a:p>
          <a:p>
            <a:endParaRPr lang="ru-RU" sz="1800" b="0" dirty="0" smtClean="0"/>
          </a:p>
          <a:p>
            <a:endParaRPr lang="ru-RU" sz="1800" dirty="0" smtClean="0"/>
          </a:p>
          <a:p>
            <a:pPr>
              <a:buNone/>
            </a:pPr>
            <a:r>
              <a:rPr lang="ru-RU" sz="1800" b="0" dirty="0" smtClean="0"/>
              <a:t> </a:t>
            </a:r>
          </a:p>
          <a:p>
            <a:endParaRPr lang="ru-RU" sz="1800" dirty="0" smtClean="0"/>
          </a:p>
          <a:p>
            <a:r>
              <a:rPr lang="ru-RU" dirty="0" smtClean="0"/>
              <a:t>Показ формы слова</a:t>
            </a:r>
            <a:endParaRPr lang="en-US" dirty="0" smtClean="0"/>
          </a:p>
          <a:p>
            <a:pPr>
              <a:buFont typeface="Wingdings" pitchFamily="2" charset="2"/>
              <a:buNone/>
            </a:pPr>
            <a:endParaRPr lang="ru-RU" sz="1800" b="1" dirty="0" smtClean="0"/>
          </a:p>
          <a:p>
            <a:pPr>
              <a:buNone/>
            </a:pPr>
            <a:endParaRPr lang="en-US" sz="1800" b="1" dirty="0" smtClean="0"/>
          </a:p>
          <a:p>
            <a:pPr>
              <a:buFont typeface="Wingdings" pitchFamily="2" charset="2"/>
              <a:buNone/>
            </a:pPr>
            <a:r>
              <a:rPr lang="ru-RU" sz="1800" dirty="0" smtClean="0"/>
              <a:t>	</a:t>
            </a:r>
          </a:p>
        </p:txBody>
      </p:sp>
      <p:pic>
        <p:nvPicPr>
          <p:cNvPr id="8" name="Picture 7" descr="4 (2)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2213865"/>
            <a:ext cx="3171492" cy="2533650"/>
          </a:xfrm>
          <a:prstGeom prst="rect">
            <a:avLst/>
          </a:prstGeom>
          <a:ln>
            <a:solidFill>
              <a:schemeClr val="bg1">
                <a:lumMod val="50000"/>
                <a:alpha val="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3 (2)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61910" y="4445318"/>
            <a:ext cx="2933700" cy="2008018"/>
          </a:xfrm>
          <a:prstGeom prst="rect">
            <a:avLst/>
          </a:prstGeom>
          <a:ln>
            <a:solidFill>
              <a:schemeClr val="bg1">
                <a:lumMod val="50000"/>
                <a:alpha val="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Основные возможности</a:t>
            </a:r>
            <a:endParaRPr lang="ru-RU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164288" y="6453336"/>
            <a:ext cx="1728192" cy="288032"/>
          </a:xfrm>
        </p:spPr>
        <p:txBody>
          <a:bodyPr/>
          <a:lstStyle/>
          <a:p>
            <a:pPr>
              <a:defRPr/>
            </a:pPr>
            <a:fld id="{3454849D-271E-47CA-BAE0-E1B882825792}" type="slidenum">
              <a:rPr lang="de-DE" smtClean="0"/>
              <a:pPr>
                <a:defRPr/>
              </a:pPr>
              <a:t>177</a:t>
            </a:fld>
            <a:endParaRPr lang="de-DE"/>
          </a:p>
        </p:txBody>
      </p:sp>
      <p:sp>
        <p:nvSpPr>
          <p:cNvPr id="10" name="TextBox 9"/>
          <p:cNvSpPr txBox="1"/>
          <p:nvPr/>
        </p:nvSpPr>
        <p:spPr>
          <a:xfrm>
            <a:off x="6912768" y="5094185"/>
            <a:ext cx="1979712" cy="472553"/>
          </a:xfrm>
          <a:prstGeom prst="rect">
            <a:avLst/>
          </a:prstGeom>
        </p:spPr>
        <p:txBody>
          <a:bodyPr vert="horz" wrap="square" lIns="0" tIns="0" rIns="0" bIns="0" rtlCol="0" anchor="ctr">
            <a:normAutofit/>
          </a:bodyPr>
          <a:lstStyle/>
          <a:p>
            <a:r>
              <a:rPr lang="ru-RU" sz="1400" i="1" dirty="0" smtClean="0">
                <a:solidFill>
                  <a:schemeClr val="bg1">
                    <a:lumMod val="50000"/>
                  </a:schemeClr>
                </a:solidFill>
              </a:rPr>
              <a:t>Интерфейс программы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1"/>
          <p:cNvSpPr txBox="1">
            <a:spLocks noGrp="1"/>
          </p:cNvSpPr>
          <p:nvPr/>
        </p:nvSpPr>
        <p:spPr bwMode="auto">
          <a:xfrm>
            <a:off x="7308850" y="6524625"/>
            <a:ext cx="1395413" cy="2063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0" tIns="0" rIns="0"/>
          <a:lstStyle/>
          <a:p>
            <a:pPr algn="r">
              <a:defRPr/>
            </a:pPr>
            <a:fld id="{6EA12568-7172-4F7F-A508-3C312A375E58}" type="slidenum">
              <a:rPr lang="de-DE" sz="1200">
                <a:solidFill>
                  <a:schemeClr val="bg1"/>
                </a:solidFill>
                <a:latin typeface="+mn-lt"/>
                <a:cs typeface="+mn-cs"/>
              </a:rPr>
              <a:pPr algn="r">
                <a:defRPr/>
              </a:pPr>
              <a:t>178</a:t>
            </a:fld>
            <a:endParaRPr lang="de-DE" sz="1200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1229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sz="1800" dirty="0" smtClean="0">
                <a:latin typeface="Arial" pitchFamily="34" charset="0"/>
              </a:rPr>
              <a:t>	</a:t>
            </a:r>
            <a:endParaRPr lang="ru-RU" sz="1800" b="1" dirty="0" smtClean="0">
              <a:latin typeface="Franklin Gothic Book" pitchFamily="34" charset="0"/>
            </a:endParaRPr>
          </a:p>
          <a:p>
            <a:pPr>
              <a:buNone/>
            </a:pPr>
            <a:endParaRPr lang="en-US" sz="1800" b="0" dirty="0" smtClean="0">
              <a:latin typeface="Franklin Gothic Book" pitchFamily="34" charset="0"/>
            </a:endParaRPr>
          </a:p>
          <a:p>
            <a:pPr>
              <a:buFont typeface="Wingdings" pitchFamily="2" charset="2"/>
              <a:buNone/>
            </a:pPr>
            <a:endParaRPr lang="ru-RU" sz="1800" b="1" dirty="0" smtClean="0">
              <a:latin typeface="Franklin Gothic Book" pitchFamily="34" charset="0"/>
            </a:endParaRPr>
          </a:p>
          <a:p>
            <a:endParaRPr lang="en-US" sz="1800" b="1" dirty="0" smtClean="0">
              <a:latin typeface="Arial" pitchFamily="34" charset="0"/>
            </a:endParaRPr>
          </a:p>
          <a:p>
            <a:pPr>
              <a:buFont typeface="Wingdings" pitchFamily="2" charset="2"/>
              <a:buNone/>
            </a:pPr>
            <a:r>
              <a:rPr lang="ru-RU" sz="1800" dirty="0" smtClean="0">
                <a:latin typeface="Arial" pitchFamily="34" charset="0"/>
              </a:rPr>
              <a:t>	</a:t>
            </a:r>
          </a:p>
        </p:txBody>
      </p:sp>
      <p:sp>
        <p:nvSpPr>
          <p:cNvPr id="7" name="Rectangle 6"/>
          <p:cNvSpPr/>
          <p:nvPr/>
        </p:nvSpPr>
        <p:spPr>
          <a:xfrm>
            <a:off x="504963" y="1069469"/>
            <a:ext cx="8207374" cy="5406608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342900" indent="-342900">
              <a:spcBef>
                <a:spcPts val="576"/>
              </a:spcBef>
              <a:spcAft>
                <a:spcPts val="200"/>
              </a:spcAft>
              <a:buClr>
                <a:srgbClr val="C60C30"/>
              </a:buClr>
              <a:buFont typeface="Calibri" pitchFamily="34" charset="0"/>
              <a:buChar char="•"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Операционная система</a:t>
            </a:r>
          </a:p>
          <a:p>
            <a:pPr marL="800100" lvl="3" indent="-342900">
              <a:spcBef>
                <a:spcPts val="576"/>
              </a:spcBef>
              <a:spcAft>
                <a:spcPts val="200"/>
              </a:spcAft>
              <a:buClr>
                <a:schemeClr val="bg1">
                  <a:lumMod val="50000"/>
                </a:schemeClr>
              </a:buClr>
              <a:buSzPct val="100000"/>
              <a:buFont typeface="Calibri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Mac OS X 10.5 (Leopard)</a:t>
            </a:r>
          </a:p>
          <a:p>
            <a:pPr marL="800100" lvl="3" indent="-342900">
              <a:spcBef>
                <a:spcPts val="576"/>
              </a:spcBef>
              <a:spcAft>
                <a:spcPts val="200"/>
              </a:spcAft>
              <a:buClr>
                <a:schemeClr val="bg1">
                  <a:lumMod val="50000"/>
                </a:schemeClr>
              </a:buClr>
              <a:buSzPct val="100000"/>
              <a:buFont typeface="Calibri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Mac OS X 10.6 (Snow Leopard)</a:t>
            </a:r>
          </a:p>
          <a:p>
            <a:pPr marL="800100" lvl="3" indent="-342900">
              <a:spcBef>
                <a:spcPts val="576"/>
              </a:spcBef>
              <a:spcAft>
                <a:spcPts val="200"/>
              </a:spcAft>
              <a:buClr>
                <a:schemeClr val="bg1">
                  <a:lumMod val="50000"/>
                </a:schemeClr>
              </a:buClr>
              <a:buSzPct val="100000"/>
              <a:buFont typeface="Calibri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Mac OS X 10.7 (Lion)</a:t>
            </a:r>
          </a:p>
          <a:p>
            <a:pPr marL="800100" lvl="3" indent="-342900">
              <a:spcBef>
                <a:spcPts val="576"/>
              </a:spcBef>
              <a:spcAft>
                <a:spcPts val="200"/>
              </a:spcAft>
              <a:buClr>
                <a:schemeClr val="bg1">
                  <a:lumMod val="50000"/>
                </a:schemeClr>
              </a:buClr>
              <a:buSzPct val="100000"/>
              <a:buFont typeface="Calibri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Mac OS X 10.8 (Mountain Lion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  <a:p>
            <a:pPr marL="800100" lvl="3" indent="-342900">
              <a:spcBef>
                <a:spcPts val="576"/>
              </a:spcBef>
              <a:spcAft>
                <a:spcPts val="200"/>
              </a:spcAft>
              <a:buClr>
                <a:schemeClr val="bg1">
                  <a:lumMod val="50000"/>
                </a:schemeClr>
              </a:buClr>
              <a:buSzPct val="100000"/>
              <a:buFont typeface="Calibri" pitchFamily="34" charset="0"/>
              <a:buChar char="•"/>
            </a:pP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Mac OS X 10.9 (Mavericks)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и позднее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spcBef>
                <a:spcPts val="576"/>
              </a:spcBef>
              <a:spcAft>
                <a:spcPts val="200"/>
              </a:spcAft>
              <a:buClr>
                <a:srgbClr val="C60C30"/>
              </a:buClr>
              <a:buFont typeface="Calibri" pitchFamily="34" charset="0"/>
              <a:buChar char="•"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Тип процессора</a:t>
            </a:r>
          </a:p>
          <a:p>
            <a:pPr marL="800100" lvl="3" indent="-342900">
              <a:spcBef>
                <a:spcPts val="576"/>
              </a:spcBef>
              <a:spcAft>
                <a:spcPts val="200"/>
              </a:spcAft>
              <a:buClr>
                <a:schemeClr val="bg1">
                  <a:lumMod val="50000"/>
                </a:schemeClr>
              </a:buClr>
              <a:buSzPct val="100000"/>
              <a:buFont typeface="Calibri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PowerPC (G4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и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G5)</a:t>
            </a:r>
          </a:p>
          <a:p>
            <a:pPr marL="800100" lvl="3" indent="-342900">
              <a:spcBef>
                <a:spcPts val="576"/>
              </a:spcBef>
              <a:spcAft>
                <a:spcPts val="200"/>
              </a:spcAft>
              <a:buClr>
                <a:schemeClr val="bg1">
                  <a:lumMod val="50000"/>
                </a:schemeClr>
              </a:buClr>
              <a:buSzPct val="100000"/>
              <a:buFont typeface="Calibri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Intel® (Universal Binary)</a:t>
            </a:r>
          </a:p>
          <a:p>
            <a:pPr marL="342900" indent="-342900">
              <a:spcBef>
                <a:spcPts val="576"/>
              </a:spcBef>
              <a:spcAft>
                <a:spcPts val="200"/>
              </a:spcAft>
              <a:buClr>
                <a:srgbClr val="C60C30"/>
              </a:buClr>
              <a:buFont typeface="Calibri" pitchFamily="34" charset="0"/>
              <a:buChar char="•"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Минимальная частота процессора</a:t>
            </a:r>
          </a:p>
          <a:p>
            <a:pPr marL="800100" lvl="3" indent="-342900">
              <a:spcBef>
                <a:spcPts val="576"/>
              </a:spcBef>
              <a:spcAft>
                <a:spcPts val="200"/>
              </a:spcAft>
              <a:buClr>
                <a:schemeClr val="bg1">
                  <a:lumMod val="50000"/>
                </a:schemeClr>
              </a:buClr>
              <a:buSzPct val="100000"/>
              <a:buFont typeface="Calibri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PowerPC - 1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ГГц</a:t>
            </a:r>
          </a:p>
          <a:p>
            <a:pPr marL="800100" lvl="3" indent="-342900">
              <a:spcBef>
                <a:spcPts val="576"/>
              </a:spcBef>
              <a:spcAft>
                <a:spcPts val="200"/>
              </a:spcAft>
              <a:buClr>
                <a:schemeClr val="bg1">
                  <a:lumMod val="50000"/>
                </a:schemeClr>
              </a:buClr>
              <a:buSzPct val="100000"/>
              <a:buFont typeface="Calibri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Intel® – 1,8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ГГц</a:t>
            </a:r>
          </a:p>
          <a:p>
            <a:pPr marL="342900" indent="-342900">
              <a:spcBef>
                <a:spcPts val="576"/>
              </a:spcBef>
              <a:spcAft>
                <a:spcPts val="200"/>
              </a:spcAft>
              <a:buClr>
                <a:srgbClr val="C60C30"/>
              </a:buClr>
              <a:buFont typeface="Calibri" pitchFamily="34" charset="0"/>
              <a:buChar char="•"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Свободное место на жестком диске - 1,5 Гб</a:t>
            </a:r>
          </a:p>
          <a:p>
            <a:pPr marL="342900" indent="-342900">
              <a:spcBef>
                <a:spcPts val="576"/>
              </a:spcBef>
              <a:spcAft>
                <a:spcPts val="200"/>
              </a:spcAft>
              <a:buClr>
                <a:srgbClr val="C60C30"/>
              </a:buClr>
              <a:buFont typeface="Calibri" pitchFamily="34" charset="0"/>
              <a:buChar char="•"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Минимальное необходимое количество оперативной памяти - 512 Мб</a:t>
            </a:r>
          </a:p>
          <a:p>
            <a:pPr marL="342900" indent="-342900">
              <a:spcBef>
                <a:spcPts val="576"/>
              </a:spcBef>
              <a:spcAft>
                <a:spcPts val="200"/>
              </a:spcAft>
              <a:buClr>
                <a:srgbClr val="C60C30"/>
              </a:buClr>
              <a:buFont typeface="Calibri" pitchFamily="34" charset="0"/>
              <a:buChar char="•"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Дисковод для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DVD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дисков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Системные требования</a:t>
            </a:r>
            <a:endParaRPr lang="ru-RU" dirty="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164288" y="6453336"/>
            <a:ext cx="1728192" cy="288032"/>
          </a:xfrm>
        </p:spPr>
        <p:txBody>
          <a:bodyPr/>
          <a:lstStyle/>
          <a:p>
            <a:pPr>
              <a:defRPr/>
            </a:pPr>
            <a:fld id="{3454849D-271E-47CA-BAE0-E1B882825792}" type="slidenum">
              <a:rPr lang="de-DE" smtClean="0"/>
              <a:pPr>
                <a:defRPr/>
              </a:pPr>
              <a:t>178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76250" y="2489485"/>
            <a:ext cx="6264696" cy="1614589"/>
          </a:xfrm>
        </p:spPr>
        <p:txBody>
          <a:bodyPr>
            <a:normAutofit/>
          </a:bodyPr>
          <a:lstStyle/>
          <a:p>
            <a:r>
              <a:rPr lang="en-US" dirty="0" smtClean="0"/>
              <a:t>ABBYY FineReader Pro</a:t>
            </a:r>
            <a:br>
              <a:rPr lang="en-US" dirty="0" smtClean="0"/>
            </a:br>
            <a:r>
              <a:rPr lang="ru-RU" dirty="0" smtClean="0"/>
              <a:t>для </a:t>
            </a:r>
            <a:r>
              <a:rPr lang="en-US" dirty="0" smtClean="0"/>
              <a:t>Mac</a:t>
            </a:r>
            <a:endParaRPr lang="ru-RU" dirty="0"/>
          </a:p>
        </p:txBody>
      </p:sp>
      <p:pic>
        <p:nvPicPr>
          <p:cNvPr id="7" name="Picture 2" descr="\\msk\DavWWWRoot\ru\marcom\pm\Documents\Public\Выпуск ABBYY FineReader Pro для Mac\3D-box_веб-графика\Web\FRPro_for_MAC_R_400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02170" y="3429000"/>
            <a:ext cx="2430270" cy="2430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271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4042" y="486640"/>
            <a:ext cx="7704087" cy="89141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ABBYY FineReader 14 – </a:t>
            </a:r>
            <a:r>
              <a:rPr lang="ru-RU" dirty="0" smtClean="0"/>
              <a:t>каждому сотруднику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A1A21F-8288-4945-BB00-20CBE76A02B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itchFamily="34" charset="0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itchFamily="34" charset="0"/>
              <a:ea typeface="+mn-ea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52020" y="2057401"/>
            <a:ext cx="4140460" cy="1776644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Isosceles Triangle 5"/>
          <p:cNvSpPr/>
          <p:nvPr/>
        </p:nvSpPr>
        <p:spPr>
          <a:xfrm rot="16200000">
            <a:off x="4360808" y="2078711"/>
            <a:ext cx="336485" cy="426772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32041" y="2213865"/>
            <a:ext cx="3825425" cy="196977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Обработка входящей бумажной корреспонденции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Внесение изменение в бумажные и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PDF-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документы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Подготовка отчетов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3712802" cy="3639852"/>
          </a:xfrm>
        </p:spPr>
        <p:txBody>
          <a:bodyPr>
            <a:normAutofit fontScale="92500" lnSpcReduction="20000"/>
          </a:bodyPr>
          <a:lstStyle/>
          <a:p>
            <a:pPr marL="0" indent="0" algn="r">
              <a:buNone/>
            </a:pPr>
            <a:r>
              <a:rPr lang="ru-RU" dirty="0" smtClean="0">
                <a:solidFill>
                  <a:srgbClr val="C60C30"/>
                </a:solidFill>
              </a:rPr>
              <a:t>Секретарю или офис-менеджеру</a:t>
            </a:r>
          </a:p>
          <a:p>
            <a:pPr marL="0" indent="0" algn="r">
              <a:buNone/>
            </a:pPr>
            <a:r>
              <a:rPr lang="ru-RU" dirty="0" smtClean="0"/>
              <a:t>Менеджеру по продажам или закупкам</a:t>
            </a:r>
          </a:p>
          <a:p>
            <a:pPr marL="0" indent="0" algn="r">
              <a:buNone/>
            </a:pPr>
            <a:r>
              <a:rPr lang="ru-RU" dirty="0" smtClean="0"/>
              <a:t>Юристу </a:t>
            </a:r>
            <a:endParaRPr lang="ru-RU" dirty="0"/>
          </a:p>
          <a:p>
            <a:pPr marL="0" indent="0" algn="r">
              <a:buNone/>
            </a:pPr>
            <a:r>
              <a:rPr lang="ru-RU" dirty="0" smtClean="0"/>
              <a:t>Бухгалтеру</a:t>
            </a:r>
          </a:p>
          <a:p>
            <a:pPr marL="0" indent="0" algn="r">
              <a:buNone/>
            </a:pPr>
            <a:r>
              <a:rPr lang="ru-RU" dirty="0" smtClean="0"/>
              <a:t>Маркетологу или аналитику</a:t>
            </a:r>
          </a:p>
          <a:p>
            <a:pPr marL="0" indent="0" algn="r">
              <a:buNone/>
            </a:pPr>
            <a:r>
              <a:rPr lang="ru-RU" dirty="0" smtClean="0"/>
              <a:t>Научному сотруднику</a:t>
            </a:r>
          </a:p>
          <a:p>
            <a:pPr marL="0" indent="0" algn="r">
              <a:buNone/>
            </a:pPr>
            <a:r>
              <a:rPr lang="ru-RU" dirty="0" smtClean="0"/>
              <a:t>Переводчику</a:t>
            </a:r>
          </a:p>
          <a:p>
            <a:pPr marL="0" indent="0" algn="r">
              <a:buNone/>
            </a:pPr>
            <a:r>
              <a:rPr lang="ru-RU" dirty="0" smtClean="0"/>
              <a:t>ИТ-специалисту</a:t>
            </a:r>
          </a:p>
          <a:p>
            <a:pPr marL="0" indent="0" algn="r">
              <a:buNone/>
            </a:pPr>
            <a:endParaRPr lang="ru-RU" dirty="0" smtClean="0">
              <a:solidFill>
                <a:schemeClr val="tx1"/>
              </a:solidFill>
            </a:endParaRPr>
          </a:p>
          <a:p>
            <a:pPr marL="0" indent="0" algn="r">
              <a:buNone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0467" y="6255022"/>
            <a:ext cx="6390710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Возможные сценарии, в которых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ABBYY FineReader 14 </a:t>
            </a:r>
            <a:r>
              <a:rPr kumimoji="0" lang="ru-RU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может 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быть</a:t>
            </a:r>
            <a:r>
              <a:rPr kumimoji="0" lang="ru-RU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полезен</a:t>
            </a:r>
          </a:p>
        </p:txBody>
      </p:sp>
    </p:spTree>
    <p:extLst>
      <p:ext uri="{BB962C8B-B14F-4D97-AF65-F5344CB8AC3E}">
        <p14:creationId xmlns:p14="http://schemas.microsoft.com/office/powerpoint/2010/main" val="3724635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 продукте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1" y="1600200"/>
            <a:ext cx="5374940" cy="4853136"/>
          </a:xfrm>
        </p:spPr>
        <p:txBody>
          <a:bodyPr/>
          <a:lstStyle/>
          <a:p>
            <a:pPr marL="0" indent="0" algn="just">
              <a:buNone/>
            </a:pPr>
            <a:r>
              <a:rPr lang="en-US" sz="2000" dirty="0" smtClean="0"/>
              <a:t>ABBYY </a:t>
            </a:r>
            <a:r>
              <a:rPr lang="en-US" sz="2000" dirty="0"/>
              <a:t>F</a:t>
            </a:r>
            <a:r>
              <a:rPr lang="en-US" sz="2000" dirty="0" smtClean="0"/>
              <a:t>ineReader Pro </a:t>
            </a:r>
            <a:r>
              <a:rPr lang="ru-RU" sz="2000" dirty="0" smtClean="0"/>
              <a:t>для </a:t>
            </a:r>
            <a:r>
              <a:rPr lang="en-US" sz="2000" dirty="0" smtClean="0"/>
              <a:t>Mac - </a:t>
            </a:r>
            <a:r>
              <a:rPr lang="ru-RU" sz="2000" dirty="0"/>
              <a:t>программа для распознавания текста</a:t>
            </a:r>
            <a:r>
              <a:rPr lang="ru-RU" sz="2000" dirty="0" smtClean="0"/>
              <a:t>,</a:t>
            </a:r>
            <a:r>
              <a:rPr lang="en-US" sz="2000" dirty="0" smtClean="0"/>
              <a:t> </a:t>
            </a:r>
            <a:r>
              <a:rPr lang="ru-RU" sz="2000" dirty="0" smtClean="0"/>
              <a:t>созданная для пользователей </a:t>
            </a:r>
            <a:r>
              <a:rPr lang="en-US" sz="2000" dirty="0" smtClean="0"/>
              <a:t>Mac OS X, </a:t>
            </a:r>
            <a:r>
              <a:rPr lang="ru-RU" sz="2000" dirty="0" smtClean="0"/>
              <a:t>которая быстро </a:t>
            </a:r>
            <a:r>
              <a:rPr lang="ru-RU" sz="2000" dirty="0"/>
              <a:t>и точно </a:t>
            </a:r>
            <a:r>
              <a:rPr lang="ru-RU" sz="2000" dirty="0" smtClean="0"/>
              <a:t>переводит отсканированные документы, изображения </a:t>
            </a:r>
            <a:r>
              <a:rPr lang="ru-RU" sz="2000" dirty="0"/>
              <a:t>документов и PDF-файлы в электронные редактируемые </a:t>
            </a:r>
            <a:r>
              <a:rPr lang="ru-RU" sz="2000" dirty="0" smtClean="0"/>
              <a:t>форматы.</a:t>
            </a:r>
          </a:p>
          <a:p>
            <a:pPr marL="0" indent="0" algn="just">
              <a:buNone/>
            </a:pPr>
            <a:endParaRPr lang="ru-RU" sz="2000" dirty="0"/>
          </a:p>
          <a:p>
            <a:r>
              <a:rPr lang="ru-RU" sz="2000" dirty="0" smtClean="0"/>
              <a:t>Экономит время и повышает продуктивность</a:t>
            </a:r>
          </a:p>
          <a:p>
            <a:r>
              <a:rPr lang="ru-RU" sz="2000" dirty="0" smtClean="0"/>
              <a:t>Обладает простым и понятным интерфейсом в стиле </a:t>
            </a:r>
            <a:r>
              <a:rPr lang="en-US" sz="2000" dirty="0" smtClean="0"/>
              <a:t>Mac OS X</a:t>
            </a:r>
            <a:endParaRPr lang="ru-RU" sz="2000" dirty="0" smtClean="0"/>
          </a:p>
          <a:p>
            <a:pPr algn="just"/>
            <a:endParaRPr lang="ru-RU" sz="2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/>
              <a:pPr/>
              <a:t>180</a:t>
            </a:fld>
            <a:endParaRPr lang="ru-RU" dirty="0"/>
          </a:p>
        </p:txBody>
      </p:sp>
      <p:pic>
        <p:nvPicPr>
          <p:cNvPr id="1026" name="Picture 2" descr="\\msk\DavWWWRoot\ru\marcom\pm\Documents\Public\Выпуск ABBYY FineReader Pro для Mac\3D-box_веб-графика\Web\FRPro_for_MAC_R_4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4689" y="1552891"/>
            <a:ext cx="2925325" cy="292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1797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msk\DavWWWRoot\ru\marcom\pm\Documents\Public\Выпуск ABBYY FineReader Pro для Mac\3D-box_веб-графика\Графика для сценариев использования\6407r_schema_FRPro_for_Mac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1769" y="1183738"/>
            <a:ext cx="9264887" cy="5040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Сценарии использования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/>
              <a:pPr/>
              <a:t>181</a:t>
            </a:fld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6611892" y="4963517"/>
            <a:ext cx="2568670" cy="486378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Создание личных электронных книг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6250" y="3044024"/>
            <a:ext cx="1460970" cy="1004076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Обновление бумажных документов и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PDF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-файлов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1570" y="5049180"/>
            <a:ext cx="1845205" cy="855095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/>
          <a:p>
            <a:endParaRPr lang="ru-RU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853809" y="1359392"/>
            <a:ext cx="1868502" cy="899478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/>
          <a:p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Извлечение информации из документов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282190" y="1503148"/>
            <a:ext cx="2321545" cy="648105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Создание электронных копий документов для хранения</a:t>
            </a:r>
            <a:endParaRPr lang="ru-RU" sz="16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987653" y="2884343"/>
            <a:ext cx="226486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Создание копий документов, имеющихся в единственном экземпляре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61442" y="4886854"/>
            <a:ext cx="2286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Извлечение информации из отсканированных материалов и PDF-файлов для перевода на иностранные языки</a:t>
            </a:r>
          </a:p>
        </p:txBody>
      </p:sp>
    </p:spTree>
    <p:extLst>
      <p:ext uri="{BB962C8B-B14F-4D97-AF65-F5344CB8AC3E}">
        <p14:creationId xmlns:p14="http://schemas.microsoft.com/office/powerpoint/2010/main" val="2961819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4" y="458670"/>
            <a:ext cx="7427913" cy="1188552"/>
          </a:xfrm>
        </p:spPr>
        <p:txBody>
          <a:bodyPr/>
          <a:lstStyle/>
          <a:p>
            <a:r>
              <a:rPr lang="ru-RU" dirty="0" smtClean="0"/>
              <a:t>Обновление документов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/>
              <a:pPr/>
              <a:t>182</a:t>
            </a:fld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30575" y="1472109"/>
            <a:ext cx="7385270" cy="13010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0" rtlCol="0" anchor="t"/>
          <a:lstStyle/>
          <a:p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078429" y="3408493"/>
            <a:ext cx="6637416" cy="30309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0" rIns="36000" bIns="36000" rtlCol="0" anchor="t"/>
          <a:lstStyle/>
          <a:p>
            <a:pPr marL="273050" indent="-177800">
              <a:buClr>
                <a:srgbClr val="C60C30"/>
              </a:buClr>
              <a:buFont typeface="Arial" pitchFamily="34" charset="0"/>
              <a:buChar char="•"/>
              <a:tabLst>
                <a:tab pos="177800" algn="l"/>
              </a:tabLst>
            </a:pPr>
            <a:endParaRPr lang="ru-RU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447152" y="1321565"/>
            <a:ext cx="1602178" cy="1602178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Задача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2161717" y="1541489"/>
            <a:ext cx="5380613" cy="1162330"/>
          </a:xfrm>
          <a:prstGeom prst="rect">
            <a:avLst/>
          </a:prstGeom>
        </p:spPr>
        <p:txBody>
          <a:bodyPr vert="horz" wrap="square" lIns="0" tIns="0" rIns="0" bIns="0" rtlCol="0" anchor="ctr">
            <a:normAutofit/>
          </a:bodyPr>
          <a:lstStyle/>
          <a:p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Обновить текст из бумажного документа или </a:t>
            </a: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PDF-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файла</a:t>
            </a:r>
          </a:p>
          <a:p>
            <a:r>
              <a:rPr lang="ru-RU" sz="1700" dirty="0">
                <a:solidFill>
                  <a:srgbClr val="C60C30"/>
                </a:solidFill>
              </a:rPr>
              <a:t>Проблема:</a:t>
            </a:r>
          </a:p>
          <a:p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Недоступен исходный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документ</a:t>
            </a:r>
            <a:endParaRPr lang="ru-RU" sz="1700" dirty="0" smtClean="0"/>
          </a:p>
        </p:txBody>
      </p:sp>
      <p:sp>
        <p:nvSpPr>
          <p:cNvPr id="6" name="Прямоугольник 5"/>
          <p:cNvSpPr/>
          <p:nvPr/>
        </p:nvSpPr>
        <p:spPr>
          <a:xfrm>
            <a:off x="2814995" y="3744035"/>
            <a:ext cx="5783091" cy="2308324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marL="273050" indent="-177800">
              <a:buClr>
                <a:srgbClr val="C60C30"/>
              </a:buClr>
              <a:buFont typeface="Arial" pitchFamily="34" charset="0"/>
              <a:buChar char="•"/>
              <a:tabLst>
                <a:tab pos="177800" algn="l"/>
              </a:tabLst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Создание точной редактируемой копии с сохранением исходного форматирования благодаря уникальной технологии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ADRT</a:t>
            </a:r>
            <a:endParaRPr lang="ru-RU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95250">
              <a:buClr>
                <a:srgbClr val="C60C30"/>
              </a:buClr>
              <a:tabLst>
                <a:tab pos="177800" algn="l"/>
              </a:tabLst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73050" indent="-177800">
              <a:buClr>
                <a:srgbClr val="C60C30"/>
              </a:buClr>
              <a:buFont typeface="Arial" pitchFamily="34" charset="0"/>
              <a:buChar char="•"/>
              <a:tabLst>
                <a:tab pos="177800" algn="l"/>
              </a:tabLst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Мгновенная отправка результата распознавания в приложения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Apple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Pages, Numbers,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Apache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OpenOffice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Writer,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Microsoft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Word,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Excel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и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др. для дальнейшего редактирования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743443" y="3422422"/>
            <a:ext cx="611774" cy="303091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885202" y="4511570"/>
            <a:ext cx="270030" cy="1797750"/>
          </a:xfrm>
          <a:prstGeom prst="rect">
            <a:avLst/>
          </a:prstGeom>
        </p:spPr>
        <p:txBody>
          <a:bodyPr vert="vert270" wrap="square" lIns="0" tIns="0" rIns="0" bIns="0" rtlCol="0" anchor="ctr">
            <a:normAutofit lnSpcReduction="10000"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Возможности</a:t>
            </a:r>
          </a:p>
        </p:txBody>
      </p:sp>
      <p:pic>
        <p:nvPicPr>
          <p:cNvPr id="3074" name="Picture 2" descr="\\msk\DavWWWRoot\ru\marcom\pm\Documents\Public\Выпуск ABBYY FineReader Pro для Mac\3D-box_веб-графика\Графика для сценариев использования\6407r_icons_FR_Pro_for_Mac_rea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58928" y="1576035"/>
            <a:ext cx="1127783" cy="1127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\\msk\DavWWWRoot\ru\marcom\pm\Documents\Public\Выпуск ABBYY FineReader Pro для Mac\3D-box_веб-графика\Web\FRPro_for_MAC_L_20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63806" y="2923743"/>
            <a:ext cx="1371047" cy="1371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5712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1330575" y="1321565"/>
            <a:ext cx="7385270" cy="17023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0" rtlCol="0" anchor="t"/>
          <a:lstStyle/>
          <a:p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078429" y="3609021"/>
            <a:ext cx="6637416" cy="28441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0" rIns="36000" bIns="36000" rtlCol="0" anchor="t"/>
          <a:lstStyle/>
          <a:p>
            <a:pPr marL="273050" indent="-177800">
              <a:buClr>
                <a:srgbClr val="C60C30"/>
              </a:buClr>
              <a:buFont typeface="Arial" pitchFamily="34" charset="0"/>
              <a:buChar char="•"/>
              <a:tabLst>
                <a:tab pos="177800" algn="l"/>
              </a:tabLst>
            </a:pPr>
            <a:endParaRPr lang="ru-RU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447152" y="1321565"/>
            <a:ext cx="1602178" cy="1602178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Задача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4" y="503675"/>
            <a:ext cx="8675686" cy="1188552"/>
          </a:xfrm>
        </p:spPr>
        <p:txBody>
          <a:bodyPr/>
          <a:lstStyle/>
          <a:p>
            <a:r>
              <a:rPr lang="ru-RU" dirty="0" smtClean="0"/>
              <a:t>Извлечение информации из документа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/>
              <a:pPr/>
              <a:t>183</a:t>
            </a:fld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2110407" y="1321565"/>
            <a:ext cx="5071883" cy="1702389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Извлечение частей текста из бумажных документов, изображений или отсканированных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документов</a:t>
            </a:r>
          </a:p>
          <a:p>
            <a:r>
              <a:rPr lang="ru-RU" sz="1700" dirty="0">
                <a:solidFill>
                  <a:srgbClr val="C60C30"/>
                </a:solidFill>
              </a:rPr>
              <a:t>Проблема:</a:t>
            </a:r>
          </a:p>
          <a:p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Отсканированные документы или изображения не содержат текстового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слоя</a:t>
            </a:r>
            <a:endParaRPr lang="ru-RU" sz="1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916832" y="3609021"/>
            <a:ext cx="5783091" cy="2708434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marL="273050" indent="-177800">
              <a:buClr>
                <a:srgbClr val="C60C30"/>
              </a:buClr>
              <a:buFont typeface="Arial" pitchFamily="34" charset="0"/>
              <a:buChar char="•"/>
              <a:tabLst>
                <a:tab pos="177800" algn="l"/>
              </a:tabLst>
            </a:pP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 высокой точностью распознает текст, делая его доступным для копирования </a:t>
            </a:r>
            <a:endParaRPr lang="ru-RU" sz="17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73050" indent="-177800">
              <a:buClr>
                <a:srgbClr val="C60C30"/>
              </a:buClr>
              <a:buFont typeface="Arial" pitchFamily="34" charset="0"/>
              <a:buChar char="•"/>
              <a:tabLst>
                <a:tab pos="177800" algn="l"/>
              </a:tabLst>
            </a:pPr>
            <a:endParaRPr lang="en-US" sz="1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73050" indent="-177800">
              <a:buClr>
                <a:srgbClr val="C60C30"/>
              </a:buClr>
              <a:buFont typeface="Arial" pitchFamily="34" charset="0"/>
              <a:buChar char="•"/>
              <a:tabLst>
                <a:tab pos="177800" algn="l"/>
              </a:tabLst>
            </a:pP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Доступно распознавание отдельных частей документа, что позволяет сократить время по сравнению с распознаванием документа в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целом</a:t>
            </a:r>
          </a:p>
          <a:p>
            <a:pPr marL="273050" indent="-177800">
              <a:buClr>
                <a:srgbClr val="C60C30"/>
              </a:buClr>
              <a:buFont typeface="Arial" pitchFamily="34" charset="0"/>
              <a:buChar char="•"/>
              <a:tabLst>
                <a:tab pos="177800" algn="l"/>
              </a:tabLst>
            </a:pPr>
            <a:endParaRPr lang="ru-RU" sz="1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73050" indent="-177800">
              <a:buClr>
                <a:srgbClr val="C60C30"/>
              </a:buClr>
              <a:buFont typeface="Arial" pitchFamily="34" charset="0"/>
              <a:buChar char="•"/>
              <a:tabLst>
                <a:tab pos="177800" algn="l"/>
              </a:tabLst>
            </a:pP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Копировать текст можно напрямую из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интерфейса </a:t>
            </a:r>
            <a:r>
              <a:rPr lang="en-US" sz="17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ABB</a:t>
            </a: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</a:t>
            </a:r>
            <a:r>
              <a:rPr lang="en-US" sz="17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Y FineReader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– нет необходимости экспортировать текст или его части в другие приложения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743443" y="3422422"/>
            <a:ext cx="611774" cy="303091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1885202" y="4633986"/>
            <a:ext cx="270030" cy="1797750"/>
          </a:xfrm>
          <a:prstGeom prst="rect">
            <a:avLst/>
          </a:prstGeom>
        </p:spPr>
        <p:txBody>
          <a:bodyPr vert="vert270" wrap="square" lIns="0" tIns="0" rIns="0" bIns="0" rtlCol="0" anchor="ctr">
            <a:normAutofit lnSpcReduction="10000"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Возможности</a:t>
            </a:r>
          </a:p>
        </p:txBody>
      </p:sp>
      <p:pic>
        <p:nvPicPr>
          <p:cNvPr id="20" name="Picture 3" descr="\\msk\DavWWWRoot\ru\marcom\pm\Documents\Public\Выпуск ABBYY FineReader Pro для Mac\3D-box_веб-графика\Web\FRPro_for_MAC_L_2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63805" y="3207374"/>
            <a:ext cx="1371047" cy="1371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\\msk\DavWWWRoot\ru\marcom\pm\Documents\Public\Выпуск ABBYY FineReader Pro для Mac\3D-box_веб-графика\Графика для сценариев использования\6407r_icons_FR_Pro_for_Mac_quot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17305" y="1552091"/>
            <a:ext cx="1241335" cy="1241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4595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4" y="503675"/>
            <a:ext cx="8675686" cy="1188552"/>
          </a:xfrm>
        </p:spPr>
        <p:txBody>
          <a:bodyPr/>
          <a:lstStyle/>
          <a:p>
            <a:r>
              <a:rPr lang="ru-RU" dirty="0" smtClean="0"/>
              <a:t>Хранение электронных документов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/>
              <a:pPr/>
              <a:t>184</a:t>
            </a:fld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30575" y="1484009"/>
            <a:ext cx="7385270" cy="165185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0" rtlCol="0" anchor="t"/>
          <a:lstStyle/>
          <a:p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049330" y="3579016"/>
            <a:ext cx="6666516" cy="28741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0" rIns="36000" bIns="36000" rtlCol="0" anchor="t"/>
          <a:lstStyle/>
          <a:p>
            <a:pPr marL="273050" indent="-177800">
              <a:buClr>
                <a:srgbClr val="C60C30"/>
              </a:buClr>
              <a:buFont typeface="Arial" pitchFamily="34" charset="0"/>
              <a:buChar char="•"/>
              <a:tabLst>
                <a:tab pos="177800" algn="l"/>
              </a:tabLst>
            </a:pPr>
            <a:endParaRPr lang="ru-RU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476250" y="1484009"/>
            <a:ext cx="1602178" cy="1602178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Задача</a:t>
            </a:r>
            <a:endParaRPr lang="ru-RU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2123728" y="1633811"/>
            <a:ext cx="5174613" cy="1594378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Создание электронных копий документов с возможностью поиска по тексту </a:t>
            </a:r>
            <a:endParaRPr lang="ru-RU" sz="16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ru-RU" sz="1600" dirty="0" smtClean="0">
                <a:solidFill>
                  <a:srgbClr val="C60C30"/>
                </a:solidFill>
              </a:rPr>
              <a:t>Проблема</a:t>
            </a:r>
            <a:r>
              <a:rPr lang="ru-RU" sz="1600" dirty="0">
                <a:solidFill>
                  <a:srgbClr val="C60C30"/>
                </a:solidFill>
              </a:rPr>
              <a:t>:</a:t>
            </a:r>
          </a:p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Бумажные и отсканированные документы не содержат текстового слоя, а изображения документов занимают много места на диске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85169" y="3963568"/>
            <a:ext cx="5783091" cy="2062103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marL="273050" indent="-177800">
              <a:buClr>
                <a:srgbClr val="C60C30"/>
              </a:buClr>
              <a:buFont typeface="Arial" pitchFamily="34" charset="0"/>
              <a:buChar char="•"/>
              <a:tabLst>
                <a:tab pos="177800" algn="l"/>
              </a:tabLst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 высокой точностью распознает текст, делая его доступным для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поиска</a:t>
            </a:r>
          </a:p>
          <a:p>
            <a:pPr marL="95250">
              <a:buClr>
                <a:srgbClr val="C60C30"/>
              </a:buClr>
              <a:tabLst>
                <a:tab pos="177800" algn="l"/>
              </a:tabLst>
            </a:pP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73050" indent="-177800">
              <a:buClr>
                <a:srgbClr val="C60C30"/>
              </a:buClr>
              <a:buFont typeface="Arial" pitchFamily="34" charset="0"/>
              <a:buChar char="•"/>
              <a:tabLst>
                <a:tab pos="177800" algn="l"/>
              </a:tabLst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Возможность уменьшения размера документов (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MRC-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сжатие) позволяет оптимизировать дисковое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пространство</a:t>
            </a:r>
          </a:p>
          <a:p>
            <a:pPr marL="95250">
              <a:buClr>
                <a:srgbClr val="C60C30"/>
              </a:buClr>
              <a:tabLst>
                <a:tab pos="177800" algn="l"/>
              </a:tabLst>
            </a:pPr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73050" indent="-177800">
              <a:buClr>
                <a:srgbClr val="C60C30"/>
              </a:buClr>
              <a:buFont typeface="Arial" pitchFamily="34" charset="0"/>
              <a:buChar char="•"/>
              <a:tabLst>
                <a:tab pos="177800" algn="l"/>
              </a:tabLst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Сканирование и преобразование в формат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PDF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 возможностью поиска в один клик с помощью быстрых задач.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743443" y="3422422"/>
            <a:ext cx="611774" cy="303091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1914315" y="4748398"/>
            <a:ext cx="270030" cy="1797750"/>
          </a:xfrm>
          <a:prstGeom prst="rect">
            <a:avLst/>
          </a:prstGeom>
        </p:spPr>
        <p:txBody>
          <a:bodyPr vert="vert270" wrap="square" lIns="0" tIns="0" rIns="0" bIns="0" rtlCol="0" anchor="ctr">
            <a:normAutofit lnSpcReduction="10000"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Возможности</a:t>
            </a:r>
          </a:p>
        </p:txBody>
      </p:sp>
      <p:pic>
        <p:nvPicPr>
          <p:cNvPr id="17" name="Picture 3" descr="\\msk\DavWWWRoot\ru\marcom\pm\Documents\Public\Выпуск ABBYY FineReader Pro для Mac\3D-box_веб-графика\Web\FRPro_for_MAC_L_2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92904" y="3404873"/>
            <a:ext cx="1371047" cy="1371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\\msk\DavWWWRoot\ru\marcom\pm\Documents\Public\Выпуск ABBYY FineReader Pro для Mac\3D-box_веб-графика\Графика для сценариев использования\6407r_icons_FR_Pro_for_Mac_archiv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35114" y="1608214"/>
            <a:ext cx="1332449" cy="1332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1614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4" y="503675"/>
            <a:ext cx="8675686" cy="1188552"/>
          </a:xfrm>
        </p:spPr>
        <p:txBody>
          <a:bodyPr/>
          <a:lstStyle/>
          <a:p>
            <a:r>
              <a:rPr lang="ru-RU" dirty="0" smtClean="0"/>
              <a:t>Другие сценарии использования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/>
              <a:pPr/>
              <a:t>185</a:t>
            </a:fld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006714" y="1357969"/>
            <a:ext cx="6750241" cy="126094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006547" y="1526774"/>
            <a:ext cx="670913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Создание копий документов, имеющихся в единственном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экземпляре </a:t>
            </a:r>
            <a:r>
              <a:rPr lang="ru-RU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(для обмена с коллегами и друзьями через облачные хранилища или </a:t>
            </a:r>
            <a:r>
              <a:rPr lang="ru-RU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э</a:t>
            </a:r>
            <a:r>
              <a:rPr lang="ru-RU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лектронную почту)</a:t>
            </a:r>
            <a:endParaRPr lang="ru-RU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988026" y="3089840"/>
            <a:ext cx="6768929" cy="126094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004115" y="3379030"/>
            <a:ext cx="6693042" cy="6463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Создание личных электронных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книг </a:t>
            </a:r>
            <a:r>
              <a:rPr lang="ru-RU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(перевод документов в форматы </a:t>
            </a:r>
            <a:r>
              <a:rPr lang="en-US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FB2 </a:t>
            </a:r>
            <a:r>
              <a:rPr lang="ru-RU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и </a:t>
            </a:r>
            <a:r>
              <a:rPr lang="en-US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EPUB </a:t>
            </a:r>
            <a:r>
              <a:rPr lang="ru-RU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для чтения на мобильных устройствах</a:t>
            </a:r>
            <a:r>
              <a:rPr lang="ru-RU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endParaRPr lang="ru-RU" i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988026" y="4891987"/>
            <a:ext cx="6768929" cy="12609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029138" y="4922293"/>
            <a:ext cx="67278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Извлечение информации из отсканированных материалов и PDF-файлов для перевода на иностранные языки </a:t>
            </a:r>
            <a:r>
              <a:rPr lang="ru-RU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(например, с использованием программ для подсчета символов,</a:t>
            </a:r>
            <a:r>
              <a:rPr lang="en-US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электронных переводчиков  и т.п.)</a:t>
            </a:r>
            <a:endParaRPr lang="ru-RU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0448" y="1357969"/>
            <a:ext cx="1527580" cy="1260941"/>
          </a:xfrm>
          <a:prstGeom prst="rect">
            <a:avLst/>
          </a:prstGeom>
          <a:noFill/>
          <a:ln>
            <a:solidFill>
              <a:srgbClr val="C60C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476250" y="3089840"/>
            <a:ext cx="1527580" cy="1260941"/>
          </a:xfrm>
          <a:prstGeom prst="rect">
            <a:avLst/>
          </a:prstGeom>
          <a:noFill/>
          <a:ln>
            <a:solidFill>
              <a:srgbClr val="C60C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476249" y="4891986"/>
            <a:ext cx="1499109" cy="1260941"/>
          </a:xfrm>
          <a:prstGeom prst="rect">
            <a:avLst/>
          </a:prstGeom>
          <a:noFill/>
          <a:ln>
            <a:solidFill>
              <a:srgbClr val="C60C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6" name="Picture 2" descr="\\msk\DavWWWRoot\ru\marcom\pm\Documents\Public\Выпуск ABBYY FineReader Pro для Mac\3D-box_веб-графика\Графика для сценариев использования\6407r_icons_FR_Pro_for_Mac_socia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0994" y="1386863"/>
            <a:ext cx="1167045" cy="1167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\\msk\DavWWWRoot\ru\marcom\pm\Documents\Public\Выпуск ABBYY FineReader Pro для Mac\3D-box_веб-графика\Графика для сценариев использования\6407r_icons_FR_Pro_for_Mac_eboo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3203" y="3166950"/>
            <a:ext cx="1106720" cy="1106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\\msk\DavWWWRoot\ru\marcom\pm\Documents\Public\Выпуск ABBYY FineReader Pro для Mac\3D-box_веб-графика\Графика для сценариев использования\6407r_icons_FR_Pro_for_Mac_translat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2040" y="4956387"/>
            <a:ext cx="1155999" cy="1155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6150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67545" y="2798931"/>
            <a:ext cx="6264696" cy="1295851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Ключевые возможности и преимущества</a:t>
            </a:r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67545" y="2078850"/>
            <a:ext cx="6264695" cy="720080"/>
          </a:xfrm>
        </p:spPr>
        <p:txBody>
          <a:bodyPr/>
          <a:lstStyle/>
          <a:p>
            <a:r>
              <a:rPr lang="en-US" dirty="0" smtClean="0"/>
              <a:t>ABBYY FineReader Pro </a:t>
            </a:r>
            <a:r>
              <a:rPr lang="ru-RU" dirty="0" smtClean="0"/>
              <a:t>для </a:t>
            </a:r>
            <a:r>
              <a:rPr lang="en-US" dirty="0" smtClean="0"/>
              <a:t>Mac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4358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Стартовое окно Задачи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/>
              <a:pPr/>
              <a:t>187</a:t>
            </a:fld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1646675" y="5544235"/>
            <a:ext cx="6120680" cy="315035"/>
          </a:xfrm>
          <a:prstGeom prst="rect">
            <a:avLst/>
          </a:prstGeom>
        </p:spPr>
        <p:txBody>
          <a:bodyPr vert="horz" wrap="square" lIns="0" tIns="0" rIns="0" bIns="0" rtlCol="0" anchor="t">
            <a:normAutofit/>
          </a:bodyPr>
          <a:lstStyle/>
          <a:p>
            <a:pPr algn="ctr"/>
            <a:r>
              <a:rPr lang="ru-RU" sz="1600" i="1" dirty="0" smtClean="0">
                <a:solidFill>
                  <a:schemeClr val="bg1">
                    <a:lumMod val="50000"/>
                  </a:schemeClr>
                </a:solidFill>
              </a:rPr>
              <a:t>Стартовое окно</a:t>
            </a:r>
          </a:p>
        </p:txBody>
      </p:sp>
      <p:pic>
        <p:nvPicPr>
          <p:cNvPr id="10243" name="Picture 3" descr="\\msk\DavWWWRoot\ru\marcom\pm\Documents\Public\Выпуск ABBYY FineReader Pro для Mac\Screenshots\1. Стартовое окно Задачи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1428750"/>
            <a:ext cx="7620000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8683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Удобный интерфейс в стиле </a:t>
            </a:r>
            <a:r>
              <a:rPr lang="en-US" dirty="0" smtClean="0"/>
              <a:t>Mac OS X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/>
              <a:pPr/>
              <a:t>188</a:t>
            </a:fld>
            <a:endParaRPr lang="ru-RU" dirty="0"/>
          </a:p>
        </p:txBody>
      </p:sp>
      <p:pic>
        <p:nvPicPr>
          <p:cNvPr id="10242" name="Picture 2" descr="\\msk\DavWWWRoot\ru\marcom\pm\Documents\Public\Выпуск ABBYY FineReader Pro для Mac\Screenshots\3. Интерфейс главного окна программы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6585" y="1673805"/>
            <a:ext cx="7700635" cy="4319575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871700" y="6212684"/>
            <a:ext cx="6120680" cy="315035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/>
          <a:p>
            <a:pPr algn="ctr"/>
            <a:r>
              <a:rPr lang="ru-RU" sz="1600" i="1" dirty="0" smtClean="0">
                <a:solidFill>
                  <a:schemeClr val="bg1">
                    <a:lumMod val="50000"/>
                  </a:schemeClr>
                </a:solidFill>
              </a:rPr>
              <a:t>Главное окно программы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686318" y="1326524"/>
            <a:ext cx="2761473" cy="4605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Главная панель инструментов</a:t>
            </a:r>
            <a:endParaRPr lang="ru-RU" sz="14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01570" y="5785060"/>
            <a:ext cx="2340260" cy="42762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Панель Страницы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743872" y="5696870"/>
            <a:ext cx="2152355" cy="42374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Просмотр страницы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041830" y="2497134"/>
            <a:ext cx="554478" cy="26729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Инструменты для ручной разметки областей</a:t>
            </a:r>
            <a:endParaRPr lang="ru-RU" sz="14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26995" y="1787060"/>
            <a:ext cx="540059" cy="381800"/>
          </a:xfrm>
          <a:prstGeom prst="rect">
            <a:avLst/>
          </a:prstGeom>
          <a:noFill/>
          <a:ln>
            <a:solidFill>
              <a:srgbClr val="C60C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293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Встроенный интерфейс сканирования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/>
              <a:pPr/>
              <a:t>189</a:t>
            </a:fld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1742727" y="6280115"/>
            <a:ext cx="6120680" cy="315035"/>
          </a:xfrm>
          <a:prstGeom prst="rect">
            <a:avLst/>
          </a:prstGeom>
        </p:spPr>
        <p:txBody>
          <a:bodyPr vert="horz" wrap="square" lIns="0" tIns="0" rIns="0" bIns="0" rtlCol="0" anchor="t">
            <a:normAutofit/>
          </a:bodyPr>
          <a:lstStyle/>
          <a:p>
            <a:pPr algn="ctr"/>
            <a:r>
              <a:rPr lang="ru-RU" sz="1600" i="1" dirty="0" smtClean="0">
                <a:solidFill>
                  <a:schemeClr val="bg1">
                    <a:lumMod val="50000"/>
                  </a:schemeClr>
                </a:solidFill>
              </a:rPr>
              <a:t>Получение изображения со сканера</a:t>
            </a:r>
          </a:p>
        </p:txBody>
      </p:sp>
      <p:pic>
        <p:nvPicPr>
          <p:cNvPr id="17410" name="Picture 2" descr="\\msk\DavWWWRoot\ru\marcom\pm\Documents\Public\Выпуск ABBYY FineReader Pro для Mac\Screenshots\2. Добавление страницы со сканера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41630" y="1133745"/>
            <a:ext cx="6915822" cy="5066536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2026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A1A21F-8288-4945-BB00-20CBE76A02B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itchFamily="34" charset="0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itchFamily="34" charset="0"/>
              <a:ea typeface="+mn-ea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44709" y="2481236"/>
            <a:ext cx="4140460" cy="2657954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Isosceles Triangle 5"/>
          <p:cNvSpPr/>
          <p:nvPr/>
        </p:nvSpPr>
        <p:spPr>
          <a:xfrm rot="16200000">
            <a:off x="4363081" y="2486989"/>
            <a:ext cx="336485" cy="426772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11811" y="2532133"/>
            <a:ext cx="3825425" cy="307776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Внесение изменение в бумажные и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PDF-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документы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Подготовка отчетов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Сравнение версий прайс-листов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Сравнение подписанной копии договора с его электронной версией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Создание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PDF-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документов из презентаций, таблиц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Excel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 др.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57200" y="2057400"/>
            <a:ext cx="3712802" cy="3639852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257175" indent="-257175" algn="l" defTabSz="914400" rtl="0" eaLnBrk="1" latinLnBrk="0" hangingPunct="1">
              <a:spcBef>
                <a:spcPts val="576"/>
              </a:spcBef>
              <a:spcAft>
                <a:spcPts val="200"/>
              </a:spcAft>
              <a:buClr>
                <a:srgbClr val="C60C30"/>
              </a:buClr>
              <a:buFont typeface="Calibri" pitchFamily="34" charset="0"/>
              <a:buChar char="•"/>
              <a:defRPr lang="en-US" sz="2000" kern="12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71488" indent="-203597" algn="l" defTabSz="914400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Font typeface="Calibri" pitchFamily="34" charset="0"/>
              <a:buChar char="•"/>
              <a:defRPr sz="18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ts val="384"/>
              </a:spcBef>
              <a:spcAft>
                <a:spcPts val="0"/>
              </a:spcAft>
              <a:buFont typeface="Calibri" pitchFamily="34" charset="0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179388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54125" indent="-176213" algn="l" defTabSz="914400" rtl="0" eaLnBrk="1" latinLnBrk="0" hangingPunct="1">
              <a:spcBef>
                <a:spcPct val="20000"/>
              </a:spcBef>
              <a:buFont typeface="Calibri" pitchFamily="34" charset="0"/>
              <a:buChar char="‐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200"/>
              </a:spcAft>
              <a:buClr>
                <a:srgbClr val="C60C30"/>
              </a:buClr>
              <a:buSzTx/>
              <a:buFont typeface="Calibri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Секретарю или офис-менеджеру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200"/>
              </a:spcAft>
              <a:buClr>
                <a:srgbClr val="C60C30"/>
              </a:buClr>
              <a:buSzTx/>
              <a:buFont typeface="Calibri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C60C3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Менеджеру по продажам или закупкам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200"/>
              </a:spcAft>
              <a:buClr>
                <a:srgbClr val="C60C30"/>
              </a:buClr>
              <a:buSzTx/>
              <a:buFont typeface="Calibri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Юристу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200"/>
              </a:spcAft>
              <a:buClr>
                <a:srgbClr val="C60C30"/>
              </a:buClr>
              <a:buSzTx/>
              <a:buFont typeface="Calibri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Бухгалтеру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200"/>
              </a:spcAft>
              <a:buClr>
                <a:srgbClr val="C60C30"/>
              </a:buClr>
              <a:buSzTx/>
              <a:buFont typeface="Calibri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Маркетологу или аналитику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200"/>
              </a:spcAft>
              <a:buClr>
                <a:srgbClr val="C60C30"/>
              </a:buClr>
              <a:buSzTx/>
              <a:buFont typeface="Calibri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Научному сотруднику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200"/>
              </a:spcAft>
              <a:buClr>
                <a:srgbClr val="C60C30"/>
              </a:buClr>
              <a:buSzTx/>
              <a:buFont typeface="Calibri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Переводчику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200"/>
              </a:spcAft>
              <a:buClr>
                <a:srgbClr val="C60C30"/>
              </a:buClr>
              <a:buSzTx/>
              <a:buFont typeface="Calibri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ИТ-специалисту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200"/>
              </a:spcAft>
              <a:buClr>
                <a:srgbClr val="C60C30"/>
              </a:buClr>
              <a:buSzTx/>
              <a:buFont typeface="Calibri" pitchFamily="34" charset="0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200"/>
              </a:spcAft>
              <a:buClr>
                <a:srgbClr val="C60C30"/>
              </a:buClr>
              <a:buSzTx/>
              <a:buFont typeface="Calibri" pitchFamily="34" charset="0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54042" y="486640"/>
            <a:ext cx="7704087" cy="891414"/>
          </a:xfrm>
          <a:prstGeom prst="rect">
            <a:avLst/>
          </a:prstGeom>
        </p:spPr>
        <p:txBody>
          <a:bodyPr vert="horz" lIns="0" tIns="0" rIns="0" bIns="0" rtlCol="0" anchor="t">
            <a:normAutofit fontScale="9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kern="0" baseline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itchFamily="34" charset="0"/>
                <a:ea typeface="+mj-ea"/>
              </a:rPr>
              <a:t>ABBYY FineReader 14 – </a:t>
            </a:r>
            <a:r>
              <a:rPr kumimoji="0" lang="ru-RU" sz="3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itchFamily="34" charset="0"/>
                <a:ea typeface="+mj-ea"/>
              </a:rPr>
              <a:t>каждому сотруднику</a:t>
            </a:r>
            <a:endParaRPr kumimoji="0" lang="ru-RU" sz="36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itchFamily="34" charset="0"/>
              <a:ea typeface="+mj-e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0467" y="6255022"/>
            <a:ext cx="6390710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Возможные сценарии, в которых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ABBYY FineReader 14 </a:t>
            </a:r>
            <a:r>
              <a:rPr kumimoji="0" lang="ru-RU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может 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быть</a:t>
            </a:r>
            <a:r>
              <a:rPr kumimoji="0" lang="ru-RU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полезен</a:t>
            </a:r>
          </a:p>
        </p:txBody>
      </p:sp>
    </p:spTree>
    <p:extLst>
      <p:ext uri="{BB962C8B-B14F-4D97-AF65-F5344CB8AC3E}">
        <p14:creationId xmlns:p14="http://schemas.microsoft.com/office/powerpoint/2010/main" val="3137631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Непревзойденная точность и скорость распознавания</a:t>
            </a:r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6987653" y="6453336"/>
            <a:ext cx="1728192" cy="288032"/>
          </a:xfrm>
        </p:spPr>
        <p:txBody>
          <a:bodyPr/>
          <a:lstStyle/>
          <a:p>
            <a:fld id="{7C64A3CC-9215-4D44-A91D-3C56E408671D}" type="slidenum">
              <a:rPr lang="ru-RU" smtClean="0"/>
              <a:pPr/>
              <a:t>190</a:t>
            </a:fld>
            <a:endParaRPr lang="ru-RU" dirty="0"/>
          </a:p>
        </p:txBody>
      </p:sp>
      <p:sp>
        <p:nvSpPr>
          <p:cNvPr id="13" name="Объект 4"/>
          <p:cNvSpPr>
            <a:spLocks noGrp="1"/>
          </p:cNvSpPr>
          <p:nvPr>
            <p:ph idx="1"/>
          </p:nvPr>
        </p:nvSpPr>
        <p:spPr>
          <a:xfrm>
            <a:off x="440333" y="1652146"/>
            <a:ext cx="3969024" cy="4139739"/>
          </a:xfrm>
          <a:noFill/>
        </p:spPr>
        <p:txBody>
          <a:bodyPr/>
          <a:lstStyle/>
          <a:p>
            <a:pPr marL="561150">
              <a:spcBef>
                <a:spcPts val="600"/>
              </a:spcBef>
              <a:spcAft>
                <a:spcPts val="600"/>
              </a:spcAft>
              <a:buSzPct val="100000"/>
            </a:pPr>
            <a:r>
              <a:rPr lang="ru-RU" sz="1600" dirty="0"/>
              <a:t>Самая высокая точность распознавания среди </a:t>
            </a:r>
            <a:r>
              <a:rPr lang="en-US" sz="1600" dirty="0"/>
              <a:t>OCR-</a:t>
            </a:r>
            <a:r>
              <a:rPr lang="ru-RU" sz="1600" dirty="0"/>
              <a:t>продуктов для </a:t>
            </a:r>
            <a:r>
              <a:rPr lang="en-US" sz="1600" dirty="0"/>
              <a:t>Mac </a:t>
            </a:r>
            <a:r>
              <a:rPr lang="en-US" sz="1600" dirty="0" smtClean="0"/>
              <a:t>OS</a:t>
            </a:r>
            <a:r>
              <a:rPr lang="ru-RU" sz="1600" dirty="0" smtClean="0"/>
              <a:t> </a:t>
            </a:r>
            <a:r>
              <a:rPr lang="en-US" sz="1600" dirty="0" smtClean="0"/>
              <a:t>X*</a:t>
            </a:r>
            <a:endParaRPr lang="en-US" sz="1600" dirty="0"/>
          </a:p>
          <a:p>
            <a:pPr marL="561150">
              <a:spcBef>
                <a:spcPts val="600"/>
              </a:spcBef>
              <a:spcAft>
                <a:spcPts val="600"/>
              </a:spcAft>
              <a:buSzPct val="100000"/>
            </a:pPr>
            <a:r>
              <a:rPr lang="ru-RU" sz="1600" dirty="0"/>
              <a:t>Уникальная технология </a:t>
            </a:r>
            <a:r>
              <a:rPr lang="en-US" sz="1600" dirty="0">
                <a:solidFill>
                  <a:srgbClr val="C60C30"/>
                </a:solidFill>
              </a:rPr>
              <a:t>ADRT</a:t>
            </a:r>
            <a:r>
              <a:rPr lang="en-US" sz="1600" dirty="0"/>
              <a:t>, </a:t>
            </a:r>
            <a:r>
              <a:rPr lang="ru-RU" sz="1600" dirty="0"/>
              <a:t>определяющая логическую структуру документа, что позволяет </a:t>
            </a:r>
            <a:r>
              <a:rPr lang="ru-RU" sz="1600" dirty="0" smtClean="0"/>
              <a:t>анализировать многостраничный </a:t>
            </a:r>
            <a:r>
              <a:rPr lang="ru-RU" sz="1600" dirty="0"/>
              <a:t>документ как единое целое</a:t>
            </a:r>
            <a:endParaRPr lang="ru-RU" sz="1400" i="1" dirty="0"/>
          </a:p>
          <a:p>
            <a:pPr marL="561150">
              <a:spcBef>
                <a:spcPts val="600"/>
              </a:spcBef>
              <a:spcAft>
                <a:spcPts val="600"/>
              </a:spcAft>
              <a:buSzPct val="100000"/>
            </a:pPr>
            <a:r>
              <a:rPr lang="ru-RU" sz="1600" dirty="0" smtClean="0"/>
              <a:t>Поддержка </a:t>
            </a:r>
            <a:r>
              <a:rPr lang="ru-RU" sz="1600" dirty="0"/>
              <a:t>распознавания для </a:t>
            </a:r>
            <a:r>
              <a:rPr lang="en-US" sz="1600" dirty="0">
                <a:solidFill>
                  <a:srgbClr val="C60C30"/>
                </a:solidFill>
              </a:rPr>
              <a:t>18</a:t>
            </a:r>
            <a:r>
              <a:rPr lang="ru-RU" sz="1600" dirty="0">
                <a:solidFill>
                  <a:srgbClr val="C60C30"/>
                </a:solidFill>
              </a:rPr>
              <a:t>9</a:t>
            </a:r>
            <a:r>
              <a:rPr lang="en-US" sz="1600" dirty="0"/>
              <a:t> </a:t>
            </a:r>
            <a:r>
              <a:rPr lang="ru-RU" sz="1600" dirty="0"/>
              <a:t>языков: </a:t>
            </a:r>
          </a:p>
          <a:p>
            <a:pPr marL="846900" lvl="1" indent="-342900">
              <a:spcBef>
                <a:spcPts val="0"/>
              </a:spcBef>
              <a:buSzPct val="100000"/>
            </a:pPr>
            <a:r>
              <a:rPr lang="ru-RU" sz="1400" dirty="0"/>
              <a:t>кириллица, латиница, греческий, армянский, тайский алфавиты</a:t>
            </a:r>
          </a:p>
          <a:p>
            <a:pPr marL="846900" lvl="1" indent="-342900">
              <a:spcBef>
                <a:spcPts val="0"/>
              </a:spcBef>
              <a:buSzPct val="100000"/>
            </a:pPr>
            <a:r>
              <a:rPr lang="ru-RU" sz="1400" dirty="0"/>
              <a:t>двунаправленное письмо – арабский, иврит </a:t>
            </a:r>
          </a:p>
          <a:p>
            <a:pPr marL="846900" lvl="1" indent="-342900">
              <a:spcBef>
                <a:spcPts val="0"/>
              </a:spcBef>
              <a:buSzPct val="100000"/>
            </a:pPr>
            <a:r>
              <a:rPr lang="ru-RU" sz="1400" dirty="0"/>
              <a:t>корейские, японские, китайские иероглифы и др</a:t>
            </a:r>
            <a:r>
              <a:rPr lang="ru-RU" sz="1400" dirty="0" smtClean="0"/>
              <a:t>.</a:t>
            </a:r>
          </a:p>
          <a:p>
            <a:pPr marL="846900" lvl="1" indent="-342900">
              <a:spcBef>
                <a:spcPts val="0"/>
              </a:spcBef>
              <a:buSzPct val="100000"/>
            </a:pPr>
            <a:r>
              <a:rPr lang="ru-RU" sz="1400" dirty="0" smtClean="0">
                <a:hlinkClick r:id="rId2"/>
              </a:rPr>
              <a:t>Полный список </a:t>
            </a:r>
            <a:endParaRPr lang="en-US" sz="1400" dirty="0"/>
          </a:p>
          <a:p>
            <a:pPr marL="561150">
              <a:spcBef>
                <a:spcPts val="600"/>
              </a:spcBef>
              <a:spcAft>
                <a:spcPts val="600"/>
              </a:spcAft>
              <a:buSzPct val="100000"/>
            </a:pPr>
            <a:r>
              <a:rPr lang="ru-RU" sz="1600" dirty="0"/>
              <a:t>Словарная поддержка для </a:t>
            </a:r>
            <a:r>
              <a:rPr lang="ru-RU" sz="1600" dirty="0">
                <a:solidFill>
                  <a:srgbClr val="C60C30"/>
                </a:solidFill>
              </a:rPr>
              <a:t>45</a:t>
            </a:r>
            <a:r>
              <a:rPr lang="ru-RU" sz="1600" dirty="0"/>
              <a:t> </a:t>
            </a:r>
            <a:r>
              <a:rPr lang="ru-RU" sz="1600" dirty="0" smtClean="0"/>
              <a:t>языков</a:t>
            </a:r>
          </a:p>
          <a:p>
            <a:pPr marL="218250" indent="0">
              <a:spcBef>
                <a:spcPts val="600"/>
              </a:spcBef>
              <a:spcAft>
                <a:spcPts val="600"/>
              </a:spcAft>
              <a:buSzPct val="100000"/>
              <a:buNone/>
            </a:pPr>
            <a:r>
              <a:rPr lang="en-US" sz="1200" i="1" dirty="0" smtClean="0"/>
              <a:t>*</a:t>
            </a:r>
            <a:r>
              <a:rPr lang="ru-RU" sz="1200" i="1" dirty="0"/>
              <a:t>По</a:t>
            </a:r>
            <a:r>
              <a:rPr lang="en-US" sz="1200" i="1" dirty="0"/>
              <a:t> </a:t>
            </a:r>
            <a:r>
              <a:rPr lang="ru-RU" sz="1200" i="1" dirty="0"/>
              <a:t>результатам внутренних тестов </a:t>
            </a:r>
            <a:r>
              <a:rPr lang="en-US" sz="1200" i="1" dirty="0"/>
              <a:t>ABBYY</a:t>
            </a:r>
            <a:endParaRPr lang="ru-RU" sz="1200" i="1" dirty="0"/>
          </a:p>
          <a:p>
            <a:pPr marL="504000" lvl="1" indent="0">
              <a:spcBef>
                <a:spcPts val="0"/>
              </a:spcBef>
              <a:buSzPct val="100000"/>
              <a:buNone/>
            </a:pPr>
            <a:endParaRPr lang="ru-RU" sz="1400" dirty="0" smtClean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6515" y="1652146"/>
            <a:ext cx="2962275" cy="4124325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506515" y="5776471"/>
            <a:ext cx="3108730" cy="315035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/>
          <a:p>
            <a:pPr algn="ctr"/>
            <a:r>
              <a:rPr lang="ru-RU" sz="1200" i="1" dirty="0" smtClean="0">
                <a:solidFill>
                  <a:schemeClr val="bg1">
                    <a:lumMod val="50000"/>
                  </a:schemeClr>
                </a:solidFill>
              </a:rPr>
              <a:t>Выбор языков распознавания</a:t>
            </a:r>
          </a:p>
        </p:txBody>
      </p:sp>
    </p:spTree>
    <p:extLst>
      <p:ext uri="{BB962C8B-B14F-4D97-AF65-F5344CB8AC3E}">
        <p14:creationId xmlns:p14="http://schemas.microsoft.com/office/powerpoint/2010/main" val="2187877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Поддержка </a:t>
            </a:r>
            <a:r>
              <a:rPr lang="ru-RU" dirty="0"/>
              <a:t>изображений, полученных с цифровой </a:t>
            </a:r>
            <a:r>
              <a:rPr lang="ru-RU" dirty="0" smtClean="0"/>
              <a:t>камеры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/>
              <a:pPr/>
              <a:t>191</a:t>
            </a:fld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3960607" y="6055167"/>
            <a:ext cx="4978631" cy="315035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/>
          <a:p>
            <a:pPr algn="ctr"/>
            <a:r>
              <a:rPr lang="ru-RU" sz="1600" i="1" dirty="0" smtClean="0">
                <a:solidFill>
                  <a:schemeClr val="bg1">
                    <a:lumMod val="50000"/>
                  </a:schemeClr>
                </a:solidFill>
              </a:rPr>
              <a:t>Редактор изображений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01570" y="1616943"/>
            <a:ext cx="8014275" cy="1001967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/>
          <a:p>
            <a:endParaRPr lang="ru-RU" dirty="0" smtClean="0"/>
          </a:p>
        </p:txBody>
      </p:sp>
      <p:pic>
        <p:nvPicPr>
          <p:cNvPr id="12290" name="Picture 2" descr="\\msk\DavWWWRoot\ru\marcom\pm\Documents\Public\Выпуск ABBYY FineReader Pro для Mac\Screenshots\5. Исправление трапециевидных искажений.pn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35742" y="1773888"/>
            <a:ext cx="4997319" cy="4130596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бъект 4"/>
          <p:cNvSpPr>
            <a:spLocks noGrp="1"/>
          </p:cNvSpPr>
          <p:nvPr>
            <p:ph idx="1"/>
          </p:nvPr>
        </p:nvSpPr>
        <p:spPr>
          <a:xfrm>
            <a:off x="300921" y="1908287"/>
            <a:ext cx="3411587" cy="4139739"/>
          </a:xfrm>
          <a:noFill/>
        </p:spPr>
        <p:txBody>
          <a:bodyPr/>
          <a:lstStyle/>
          <a:p>
            <a:pPr marL="561150">
              <a:spcBef>
                <a:spcPts val="600"/>
              </a:spcBef>
              <a:spcAft>
                <a:spcPts val="600"/>
              </a:spcAft>
              <a:buSzPct val="100000"/>
            </a:pPr>
            <a:r>
              <a:rPr lang="ru-RU" sz="1600" dirty="0" smtClean="0"/>
              <a:t>Поддержка популярных форматов изображений, полученных как с цифровой камеры, так и с камеры мобильного телефона или планшета</a:t>
            </a:r>
          </a:p>
          <a:p>
            <a:pPr marL="561150">
              <a:spcBef>
                <a:spcPts val="600"/>
              </a:spcBef>
              <a:spcAft>
                <a:spcPts val="600"/>
              </a:spcAft>
              <a:buSzPct val="100000"/>
            </a:pPr>
            <a:r>
              <a:rPr lang="ru-RU" sz="1600" dirty="0" smtClean="0"/>
              <a:t>Автоматическая предобработка загружаемых изображений</a:t>
            </a:r>
          </a:p>
          <a:p>
            <a:pPr marL="561150">
              <a:spcBef>
                <a:spcPts val="600"/>
              </a:spcBef>
              <a:spcAft>
                <a:spcPts val="600"/>
              </a:spcAft>
              <a:buSzPct val="100000"/>
            </a:pPr>
            <a:r>
              <a:rPr lang="ru-RU" sz="1600" dirty="0" smtClean="0"/>
              <a:t>Редактор изображений, позволяющий вручную </a:t>
            </a:r>
          </a:p>
          <a:p>
            <a:pPr marL="846900" lvl="1">
              <a:spcBef>
                <a:spcPts val="0"/>
              </a:spcBef>
              <a:buSzPct val="100000"/>
            </a:pPr>
            <a:r>
              <a:rPr lang="ru-RU" sz="1200" dirty="0" smtClean="0"/>
              <a:t>скорректировать дефекты изображения - перекосы, трапециевидные искажения</a:t>
            </a:r>
          </a:p>
          <a:p>
            <a:pPr marL="846900" lvl="1">
              <a:spcBef>
                <a:spcPts val="0"/>
              </a:spcBef>
              <a:buSzPct val="100000"/>
            </a:pPr>
            <a:r>
              <a:rPr lang="ru-RU" sz="1200" dirty="0"/>
              <a:t>р</a:t>
            </a:r>
            <a:r>
              <a:rPr lang="ru-RU" sz="1200" dirty="0" smtClean="0"/>
              <a:t>азбить двойные страницы или обрезать границы изображения</a:t>
            </a:r>
          </a:p>
          <a:p>
            <a:pPr marL="846900" lvl="1">
              <a:spcBef>
                <a:spcPts val="0"/>
              </a:spcBef>
              <a:buSzPct val="100000"/>
            </a:pPr>
            <a:r>
              <a:rPr lang="ru-RU" sz="1200" dirty="0"/>
              <a:t>п</a:t>
            </a:r>
            <a:r>
              <a:rPr lang="ru-RU" sz="1200" dirty="0" smtClean="0"/>
              <a:t>одправить яркость и контрастность изображения</a:t>
            </a:r>
          </a:p>
          <a:p>
            <a:pPr marL="846900" lvl="1">
              <a:spcBef>
                <a:spcPts val="0"/>
              </a:spcBef>
              <a:buSzPct val="100000"/>
            </a:pPr>
            <a:r>
              <a:rPr lang="ru-RU" sz="1200" dirty="0"/>
              <a:t>у</a:t>
            </a:r>
            <a:r>
              <a:rPr lang="ru-RU" sz="1200" dirty="0" smtClean="0"/>
              <a:t>далить лишние элементы с помощью ластика</a:t>
            </a:r>
            <a:r>
              <a:rPr lang="en-US" sz="1200" dirty="0" smtClean="0"/>
              <a:t> </a:t>
            </a:r>
            <a:r>
              <a:rPr lang="ru-RU" sz="1200" dirty="0" smtClean="0"/>
              <a:t>и др.</a:t>
            </a:r>
          </a:p>
          <a:p>
            <a:pPr marL="561150">
              <a:spcBef>
                <a:spcPts val="0"/>
              </a:spcBef>
              <a:spcAft>
                <a:spcPts val="0"/>
              </a:spcAft>
              <a:buSzPct val="100000"/>
            </a:pPr>
            <a:endParaRPr lang="ru-RU" sz="1400" i="1" dirty="0"/>
          </a:p>
        </p:txBody>
      </p:sp>
    </p:spTree>
    <p:extLst>
      <p:ext uri="{BB962C8B-B14F-4D97-AF65-F5344CB8AC3E}">
        <p14:creationId xmlns:p14="http://schemas.microsoft.com/office/powerpoint/2010/main" val="3978411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Быстрое копирование информации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/>
              <a:pPr/>
              <a:t>192</a:t>
            </a:fld>
            <a:endParaRPr lang="ru-RU" dirty="0"/>
          </a:p>
        </p:txBody>
      </p:sp>
      <p:pic>
        <p:nvPicPr>
          <p:cNvPr id="18434" name="Picture 2" descr="\\msk\DavWWWRoot\ru\marcom\pm\Documents\Public\Выпуск ABBYY FineReader Pro для Mac\Screenshots\7. Быстрое копирование выделенной области.pn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61958" y="1808820"/>
            <a:ext cx="4653887" cy="3420380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бъект 4"/>
          <p:cNvSpPr>
            <a:spLocks noGrp="1"/>
          </p:cNvSpPr>
          <p:nvPr>
            <p:ph idx="1"/>
          </p:nvPr>
        </p:nvSpPr>
        <p:spPr>
          <a:xfrm>
            <a:off x="300921" y="1808820"/>
            <a:ext cx="3411587" cy="4139739"/>
          </a:xfrm>
          <a:noFill/>
        </p:spPr>
        <p:txBody>
          <a:bodyPr/>
          <a:lstStyle/>
          <a:p>
            <a:pPr marL="561150">
              <a:spcBef>
                <a:spcPts val="600"/>
              </a:spcBef>
              <a:spcAft>
                <a:spcPts val="600"/>
              </a:spcAft>
              <a:buSzPct val="100000"/>
            </a:pPr>
            <a:r>
              <a:rPr lang="ru-RU" sz="1600" dirty="0" smtClean="0"/>
              <a:t>Копирование информации с помощью команды в контекстном меню выделенного фрагмента.</a:t>
            </a:r>
          </a:p>
          <a:p>
            <a:pPr marL="561150">
              <a:spcBef>
                <a:spcPts val="600"/>
              </a:spcBef>
              <a:spcAft>
                <a:spcPts val="600"/>
              </a:spcAft>
              <a:buSzPct val="100000"/>
            </a:pPr>
            <a:r>
              <a:rPr lang="ru-RU" sz="1600" dirty="0" smtClean="0"/>
              <a:t>Распознавание запускается автоматически по команде «Копировать», если выделенный фрагмент еще не был распознан.</a:t>
            </a:r>
          </a:p>
          <a:p>
            <a:pPr marL="218250" indent="0">
              <a:spcBef>
                <a:spcPts val="600"/>
              </a:spcBef>
              <a:spcAft>
                <a:spcPts val="600"/>
              </a:spcAft>
              <a:buSzPct val="100000"/>
              <a:buNone/>
            </a:pPr>
            <a:endParaRPr lang="ru-RU" sz="1600" dirty="0" smtClean="0"/>
          </a:p>
          <a:p>
            <a:pPr marL="561150">
              <a:spcBef>
                <a:spcPts val="600"/>
              </a:spcBef>
              <a:spcAft>
                <a:spcPts val="600"/>
              </a:spcAft>
              <a:buSzPct val="100000"/>
            </a:pPr>
            <a:endParaRPr lang="ru-RU" sz="1600" dirty="0" smtClean="0">
              <a:solidFill>
                <a:srgbClr val="C60C30"/>
              </a:solidFill>
            </a:endParaRPr>
          </a:p>
          <a:p>
            <a:pPr marL="218250" indent="0">
              <a:spcBef>
                <a:spcPts val="600"/>
              </a:spcBef>
              <a:spcAft>
                <a:spcPts val="600"/>
              </a:spcAft>
              <a:buSzPct val="100000"/>
              <a:buNone/>
            </a:pPr>
            <a:r>
              <a:rPr lang="ru-RU" sz="1600" dirty="0" smtClean="0">
                <a:solidFill>
                  <a:srgbClr val="C60C30"/>
                </a:solidFill>
              </a:rPr>
              <a:t>Нет </a:t>
            </a:r>
            <a:r>
              <a:rPr lang="ru-RU" sz="1600" dirty="0">
                <a:solidFill>
                  <a:srgbClr val="C60C30"/>
                </a:solidFill>
              </a:rPr>
              <a:t>необходимости распознавать весь документ целиком, чтобы извлечь его </a:t>
            </a:r>
            <a:r>
              <a:rPr lang="ru-RU" sz="1600" dirty="0" smtClean="0">
                <a:solidFill>
                  <a:srgbClr val="C60C30"/>
                </a:solidFill>
              </a:rPr>
              <a:t>часть.</a:t>
            </a:r>
            <a:endParaRPr lang="ru-RU" sz="1600" dirty="0">
              <a:solidFill>
                <a:srgbClr val="C60C30"/>
              </a:solidFill>
            </a:endParaRPr>
          </a:p>
          <a:p>
            <a:pPr marL="561150">
              <a:spcBef>
                <a:spcPts val="600"/>
              </a:spcBef>
              <a:spcAft>
                <a:spcPts val="600"/>
              </a:spcAft>
              <a:buSzPct val="100000"/>
            </a:pPr>
            <a:endParaRPr lang="ru-RU" sz="1600" dirty="0" smtClean="0"/>
          </a:p>
        </p:txBody>
      </p:sp>
      <p:sp>
        <p:nvSpPr>
          <p:cNvPr id="6" name="Стрелка вниз 5"/>
          <p:cNvSpPr/>
          <p:nvPr/>
        </p:nvSpPr>
        <p:spPr>
          <a:xfrm>
            <a:off x="1871700" y="4441612"/>
            <a:ext cx="315035" cy="405045"/>
          </a:xfrm>
          <a:prstGeom prst="downArrow">
            <a:avLst/>
          </a:prstGeom>
          <a:solidFill>
            <a:srgbClr val="C60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6889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Поддержка сохранения в популярные форматы документов и изображений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/>
              <a:pPr/>
              <a:t>193</a:t>
            </a:fld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1658931" y="2786328"/>
            <a:ext cx="6120680" cy="315035"/>
          </a:xfrm>
          <a:prstGeom prst="rect">
            <a:avLst/>
          </a:prstGeom>
        </p:spPr>
        <p:txBody>
          <a:bodyPr vert="horz" wrap="square" lIns="0" tIns="0" rIns="0" bIns="0" rtlCol="0" anchor="t">
            <a:normAutofit/>
          </a:bodyPr>
          <a:lstStyle/>
          <a:p>
            <a:pPr algn="ctr"/>
            <a:r>
              <a:rPr lang="ru-RU" sz="1400" i="1" dirty="0" smtClean="0">
                <a:solidFill>
                  <a:schemeClr val="bg1">
                    <a:lumMod val="50000"/>
                  </a:schemeClr>
                </a:solidFill>
              </a:rPr>
              <a:t>Выбор формата сохранения</a:t>
            </a:r>
          </a:p>
        </p:txBody>
      </p:sp>
      <p:pic>
        <p:nvPicPr>
          <p:cNvPr id="11266" name="Picture 2" descr="\\msk\DavWWWRoot\ru\marcom\pm\Documents\Public\Выпуск ABBYY FineReader Pro для Mac\Screenshots\9. Сохранение в формат Microsoft Word.pn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82164" y="1882874"/>
            <a:ext cx="7524750" cy="894245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12134" y="1882874"/>
            <a:ext cx="8014275" cy="1001967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/>
          <a:p>
            <a:endParaRPr lang="ru-RU" dirty="0" smtClean="0"/>
          </a:p>
        </p:txBody>
      </p:sp>
      <p:sp>
        <p:nvSpPr>
          <p:cNvPr id="7" name="Прямоугольник 6"/>
          <p:cNvSpPr/>
          <p:nvPr/>
        </p:nvSpPr>
        <p:spPr>
          <a:xfrm>
            <a:off x="2197299" y="3334891"/>
            <a:ext cx="1665185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Документы:</a:t>
            </a:r>
            <a:endParaRPr lang="en-US" dirty="0"/>
          </a:p>
          <a:p>
            <a:pPr marL="285750" indent="-285750">
              <a:buClr>
                <a:srgbClr val="C60C30"/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DOCX</a:t>
            </a:r>
            <a:endParaRPr lang="en-US" dirty="0"/>
          </a:p>
          <a:p>
            <a:pPr marL="285750" indent="-285750">
              <a:buClr>
                <a:srgbClr val="C60C30"/>
              </a:buClr>
              <a:buFont typeface="Arial" panose="020B0604020202020204" pitchFamily="34" charset="0"/>
              <a:buChar char="•"/>
            </a:pPr>
            <a:r>
              <a:rPr lang="en-US" dirty="0"/>
              <a:t>RTF</a:t>
            </a:r>
          </a:p>
          <a:p>
            <a:pPr marL="285750" indent="-285750">
              <a:buClr>
                <a:srgbClr val="C60C30"/>
              </a:buClr>
              <a:buFont typeface="Arial" panose="020B0604020202020204" pitchFamily="34" charset="0"/>
              <a:buChar char="•"/>
            </a:pPr>
            <a:r>
              <a:rPr lang="en-US" dirty="0"/>
              <a:t>ODT</a:t>
            </a:r>
          </a:p>
          <a:p>
            <a:pPr marL="285750" indent="-285750">
              <a:buClr>
                <a:srgbClr val="C60C30"/>
              </a:buClr>
              <a:buFont typeface="Arial" panose="020B0604020202020204" pitchFamily="34" charset="0"/>
              <a:buChar char="•"/>
            </a:pPr>
            <a:r>
              <a:rPr lang="en-US" dirty="0"/>
              <a:t>TXT</a:t>
            </a:r>
          </a:p>
          <a:p>
            <a:pPr marL="285750" indent="-285750">
              <a:buClr>
                <a:srgbClr val="C60C30"/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XLSX</a:t>
            </a:r>
            <a:endParaRPr lang="en-US" dirty="0"/>
          </a:p>
          <a:p>
            <a:pPr marL="285750" indent="-285750">
              <a:buClr>
                <a:srgbClr val="C60C30"/>
              </a:buClr>
              <a:buFont typeface="Arial" panose="020B0604020202020204" pitchFamily="34" charset="0"/>
              <a:buChar char="•"/>
            </a:pPr>
            <a:r>
              <a:rPr lang="en-US" dirty="0"/>
              <a:t>PPTX</a:t>
            </a:r>
          </a:p>
          <a:p>
            <a:pPr marL="285750" indent="-285750">
              <a:buClr>
                <a:srgbClr val="C60C30"/>
              </a:buClr>
              <a:buFont typeface="Arial" panose="020B0604020202020204" pitchFamily="34" charset="0"/>
              <a:buChar char="•"/>
            </a:pPr>
            <a:r>
              <a:rPr lang="en-US" dirty="0"/>
              <a:t>PDF, PDF/A</a:t>
            </a:r>
          </a:p>
          <a:p>
            <a:pPr marL="285750" indent="-285750">
              <a:buClr>
                <a:srgbClr val="C60C30"/>
              </a:buClr>
              <a:buFont typeface="Arial" panose="020B0604020202020204" pitchFamily="34" charset="0"/>
              <a:buChar char="•"/>
            </a:pPr>
            <a:r>
              <a:rPr lang="en-US" dirty="0"/>
              <a:t>HTML</a:t>
            </a:r>
          </a:p>
          <a:p>
            <a:pPr marL="285750" indent="-285750">
              <a:buClr>
                <a:srgbClr val="C60C30"/>
              </a:buClr>
              <a:buFont typeface="Arial" panose="020B0604020202020204" pitchFamily="34" charset="0"/>
              <a:buChar char="•"/>
            </a:pPr>
            <a:r>
              <a:rPr lang="en-US" dirty="0"/>
              <a:t>EPUB, FB2</a:t>
            </a:r>
          </a:p>
          <a:p>
            <a:pPr marL="285750" indent="-285750">
              <a:buClr>
                <a:srgbClr val="C60C30"/>
              </a:buClr>
              <a:buFont typeface="Arial" panose="020B0604020202020204" pitchFamily="34" charset="0"/>
              <a:buChar char="•"/>
            </a:pPr>
            <a:r>
              <a:rPr lang="en-US" dirty="0"/>
              <a:t>CSV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032614" y="3334891"/>
            <a:ext cx="162018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Изображения:</a:t>
            </a:r>
          </a:p>
          <a:p>
            <a:pPr marL="285750" indent="-285750">
              <a:buClr>
                <a:srgbClr val="C60C30"/>
              </a:buClr>
              <a:buFont typeface="Arial" panose="020B0604020202020204" pitchFamily="34" charset="0"/>
              <a:buChar char="•"/>
            </a:pPr>
            <a:r>
              <a:rPr lang="en-US" dirty="0"/>
              <a:t>TIFF</a:t>
            </a:r>
          </a:p>
          <a:p>
            <a:pPr marL="285750" indent="-285750">
              <a:buClr>
                <a:srgbClr val="C60C30"/>
              </a:buClr>
              <a:buFont typeface="Arial" panose="020B0604020202020204" pitchFamily="34" charset="0"/>
              <a:buChar char="•"/>
            </a:pPr>
            <a:r>
              <a:rPr lang="en-US" dirty="0"/>
              <a:t>JPEG</a:t>
            </a:r>
          </a:p>
          <a:p>
            <a:pPr marL="285750" indent="-285750">
              <a:buClr>
                <a:srgbClr val="C60C30"/>
              </a:buClr>
              <a:buFont typeface="Arial" panose="020B0604020202020204" pitchFamily="34" charset="0"/>
              <a:buChar char="•"/>
            </a:pPr>
            <a:r>
              <a:rPr lang="en-US" dirty="0"/>
              <a:t>JPEG 2000</a:t>
            </a:r>
          </a:p>
          <a:p>
            <a:pPr marL="285750" indent="-285750">
              <a:buClr>
                <a:srgbClr val="C60C30"/>
              </a:buClr>
              <a:buFont typeface="Arial" panose="020B0604020202020204" pitchFamily="34" charset="0"/>
              <a:buChar char="•"/>
            </a:pPr>
            <a:r>
              <a:rPr lang="en-US" dirty="0"/>
              <a:t>PNG</a:t>
            </a:r>
          </a:p>
          <a:p>
            <a:pPr marL="285750" indent="-285750">
              <a:buClr>
                <a:srgbClr val="C60C30"/>
              </a:buClr>
              <a:buFont typeface="Arial" panose="020B0604020202020204" pitchFamily="34" charset="0"/>
              <a:buChar char="•"/>
            </a:pPr>
            <a:r>
              <a:rPr lang="en-US" dirty="0"/>
              <a:t>BMP</a:t>
            </a:r>
          </a:p>
          <a:p>
            <a:pPr marL="285750" indent="-285750">
              <a:buClr>
                <a:srgbClr val="C60C30"/>
              </a:buClr>
              <a:buFont typeface="Arial" panose="020B0604020202020204" pitchFamily="34" charset="0"/>
              <a:buChar char="•"/>
            </a:pPr>
            <a:r>
              <a:rPr lang="en-US" dirty="0"/>
              <a:t>PCX</a:t>
            </a:r>
          </a:p>
          <a:p>
            <a:pPr marL="285750" indent="-285750">
              <a:buClr>
                <a:srgbClr val="C60C30"/>
              </a:buClr>
              <a:buFont typeface="Arial" panose="020B0604020202020204" pitchFamily="34" charset="0"/>
              <a:buChar char="•"/>
            </a:pPr>
            <a:r>
              <a:rPr lang="en-US" dirty="0"/>
              <a:t>DCX</a:t>
            </a:r>
          </a:p>
          <a:p>
            <a:pPr marL="285750" indent="-285750">
              <a:buClr>
                <a:srgbClr val="C60C30"/>
              </a:buClr>
              <a:buFont typeface="Arial" panose="020B0604020202020204" pitchFamily="34" charset="0"/>
              <a:buChar char="•"/>
            </a:pPr>
            <a:r>
              <a:rPr lang="en-US" dirty="0"/>
              <a:t>JBIG2</a:t>
            </a:r>
          </a:p>
        </p:txBody>
      </p:sp>
    </p:spTree>
    <p:extLst>
      <p:ext uri="{BB962C8B-B14F-4D97-AF65-F5344CB8AC3E}">
        <p14:creationId xmlns:p14="http://schemas.microsoft.com/office/powerpoint/2010/main" val="1697142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4" y="368240"/>
            <a:ext cx="7823875" cy="1188552"/>
          </a:xfrm>
        </p:spPr>
        <p:txBody>
          <a:bodyPr>
            <a:normAutofit/>
          </a:bodyPr>
          <a:lstStyle/>
          <a:p>
            <a:r>
              <a:rPr lang="ru-RU" dirty="0" smtClean="0"/>
              <a:t>Сохранение </a:t>
            </a:r>
            <a:r>
              <a:rPr lang="ru-RU" dirty="0"/>
              <a:t>в формат PDF для хранения и безопасного обмена документами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/>
              <a:pPr/>
              <a:t>194</a:t>
            </a:fld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4141362" y="5795350"/>
            <a:ext cx="4576588" cy="315035"/>
          </a:xfrm>
          <a:prstGeom prst="rect">
            <a:avLst/>
          </a:prstGeom>
        </p:spPr>
        <p:txBody>
          <a:bodyPr vert="horz" wrap="square" lIns="0" tIns="0" rIns="0" bIns="0" rtlCol="0" anchor="t">
            <a:normAutofit/>
          </a:bodyPr>
          <a:lstStyle/>
          <a:p>
            <a:pPr algn="ctr"/>
            <a:r>
              <a:rPr lang="ru-RU" sz="1400" i="1" dirty="0" smtClean="0">
                <a:solidFill>
                  <a:schemeClr val="bg1">
                    <a:lumMod val="50000"/>
                  </a:schemeClr>
                </a:solidFill>
              </a:rPr>
              <a:t>Настройки сохранения в </a:t>
            </a:r>
            <a:r>
              <a:rPr lang="en-US" sz="1400" i="1" dirty="0" smtClean="0">
                <a:solidFill>
                  <a:schemeClr val="bg1">
                    <a:lumMod val="50000"/>
                  </a:schemeClr>
                </a:solidFill>
              </a:rPr>
              <a:t>PDF </a:t>
            </a:r>
            <a:endParaRPr lang="ru-RU" sz="1400" i="1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1570" y="1616943"/>
            <a:ext cx="8014275" cy="1001967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/>
          <a:p>
            <a:endParaRPr lang="ru-RU" dirty="0" smtClean="0"/>
          </a:p>
        </p:txBody>
      </p:sp>
      <p:pic>
        <p:nvPicPr>
          <p:cNvPr id="13314" name="Picture 2" descr="\\msk\DavWWWRoot\ru\marcom\pm\Documents\Public\Выпуск ABBYY FineReader Pro для Mac\Screenshots\10. Сохранение в формат PDF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1362" y="1943835"/>
            <a:ext cx="4576588" cy="3794513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бъект 4"/>
          <p:cNvSpPr>
            <a:spLocks noGrp="1"/>
          </p:cNvSpPr>
          <p:nvPr>
            <p:ph idx="1"/>
          </p:nvPr>
        </p:nvSpPr>
        <p:spPr>
          <a:xfrm>
            <a:off x="304014" y="1943835"/>
            <a:ext cx="3411587" cy="4139739"/>
          </a:xfrm>
          <a:noFill/>
        </p:spPr>
        <p:txBody>
          <a:bodyPr/>
          <a:lstStyle/>
          <a:p>
            <a:pPr marL="561150">
              <a:spcBef>
                <a:spcPts val="600"/>
              </a:spcBef>
              <a:spcAft>
                <a:spcPts val="600"/>
              </a:spcAft>
              <a:buSzPct val="100000"/>
            </a:pPr>
            <a:r>
              <a:rPr lang="ru-RU" sz="1600" dirty="0" smtClean="0"/>
              <a:t>Гибкие настройки экспорта</a:t>
            </a:r>
          </a:p>
          <a:p>
            <a:pPr marL="561150">
              <a:spcBef>
                <a:spcPts val="600"/>
              </a:spcBef>
              <a:spcAft>
                <a:spcPts val="600"/>
              </a:spcAft>
              <a:buSzPct val="100000"/>
            </a:pPr>
            <a:r>
              <a:rPr lang="ru-RU" sz="1600" dirty="0" smtClean="0"/>
              <a:t>Возможность применения </a:t>
            </a:r>
            <a:r>
              <a:rPr lang="en-US" sz="1600" dirty="0" smtClean="0"/>
              <a:t>MRC-</a:t>
            </a:r>
            <a:r>
              <a:rPr lang="ru-RU" sz="1600" dirty="0" smtClean="0"/>
              <a:t>сжатия для уменьшения размера документа</a:t>
            </a:r>
          </a:p>
          <a:p>
            <a:pPr marL="561150">
              <a:spcBef>
                <a:spcPts val="600"/>
              </a:spcBef>
              <a:spcAft>
                <a:spcPts val="600"/>
              </a:spcAft>
              <a:buSzPct val="100000"/>
            </a:pPr>
            <a:r>
              <a:rPr lang="ru-RU" sz="1600" dirty="0" smtClean="0"/>
              <a:t>Поддержка формата </a:t>
            </a:r>
            <a:r>
              <a:rPr lang="en-US" sz="1600" dirty="0" smtClean="0"/>
              <a:t>PDF/A</a:t>
            </a:r>
          </a:p>
          <a:p>
            <a:pPr marL="561150">
              <a:spcBef>
                <a:spcPts val="600"/>
              </a:spcBef>
              <a:spcAft>
                <a:spcPts val="600"/>
              </a:spcAft>
              <a:buSzPct val="100000"/>
            </a:pPr>
            <a:r>
              <a:rPr lang="ru-RU" sz="1600" dirty="0" smtClean="0"/>
              <a:t>Создание оглавления </a:t>
            </a:r>
            <a:r>
              <a:rPr lang="en-US" sz="1600" dirty="0" smtClean="0"/>
              <a:t>PDF</a:t>
            </a:r>
            <a:r>
              <a:rPr lang="ru-RU" sz="1600" dirty="0" smtClean="0"/>
              <a:t>-документа</a:t>
            </a:r>
          </a:p>
          <a:p>
            <a:pPr marL="561150">
              <a:spcBef>
                <a:spcPts val="600"/>
              </a:spcBef>
              <a:spcAft>
                <a:spcPts val="600"/>
              </a:spcAft>
              <a:buSzPct val="100000"/>
            </a:pPr>
            <a:r>
              <a:rPr lang="ru-RU" sz="1600" dirty="0" smtClean="0"/>
              <a:t>Настройки защиты документа – пароль на</a:t>
            </a:r>
          </a:p>
          <a:p>
            <a:pPr marL="846900" lvl="1">
              <a:spcBef>
                <a:spcPts val="0"/>
              </a:spcBef>
              <a:buSzPct val="100000"/>
            </a:pPr>
            <a:r>
              <a:rPr lang="ru-RU" sz="1400" dirty="0" smtClean="0"/>
              <a:t>открытие</a:t>
            </a:r>
          </a:p>
          <a:p>
            <a:pPr marL="846900" lvl="1">
              <a:spcBef>
                <a:spcPts val="0"/>
              </a:spcBef>
              <a:buSzPct val="100000"/>
            </a:pPr>
            <a:r>
              <a:rPr lang="ru-RU" sz="1400" dirty="0" smtClean="0"/>
              <a:t>печать</a:t>
            </a:r>
          </a:p>
          <a:p>
            <a:pPr marL="846900" lvl="1">
              <a:spcBef>
                <a:spcPts val="0"/>
              </a:spcBef>
              <a:buSzPct val="100000"/>
            </a:pPr>
            <a:r>
              <a:rPr lang="ru-RU" sz="1400" dirty="0"/>
              <a:t>к</a:t>
            </a:r>
            <a:r>
              <a:rPr lang="ru-RU" sz="1400" dirty="0" smtClean="0"/>
              <a:t>опирование информации</a:t>
            </a:r>
          </a:p>
          <a:p>
            <a:pPr marL="561150">
              <a:spcBef>
                <a:spcPts val="0"/>
              </a:spcBef>
              <a:spcAft>
                <a:spcPts val="0"/>
              </a:spcAft>
              <a:buSzPct val="100000"/>
            </a:pPr>
            <a:endParaRPr lang="ru-RU" sz="1400" i="1" dirty="0"/>
          </a:p>
        </p:txBody>
      </p:sp>
    </p:spTree>
    <p:extLst>
      <p:ext uri="{BB962C8B-B14F-4D97-AF65-F5344CB8AC3E}">
        <p14:creationId xmlns:p14="http://schemas.microsoft.com/office/powerpoint/2010/main" val="694993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4" y="368240"/>
            <a:ext cx="7823875" cy="1188552"/>
          </a:xfrm>
        </p:spPr>
        <p:txBody>
          <a:bodyPr>
            <a:normAutofit/>
          </a:bodyPr>
          <a:lstStyle/>
          <a:p>
            <a:r>
              <a:rPr lang="ru-RU" dirty="0" smtClean="0"/>
              <a:t>Сохранение </a:t>
            </a:r>
            <a:r>
              <a:rPr lang="ru-RU" dirty="0"/>
              <a:t>в </a:t>
            </a:r>
            <a:r>
              <a:rPr lang="ru-RU" dirty="0" smtClean="0"/>
              <a:t>форматы </a:t>
            </a:r>
            <a:r>
              <a:rPr lang="en-US" dirty="0" smtClean="0"/>
              <a:t>Microsoft Office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/>
              <a:pPr/>
              <a:t>195</a:t>
            </a:fld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591780" y="6128628"/>
            <a:ext cx="4576588" cy="315035"/>
          </a:xfrm>
          <a:prstGeom prst="rect">
            <a:avLst/>
          </a:prstGeom>
        </p:spPr>
        <p:txBody>
          <a:bodyPr vert="horz" wrap="square" lIns="0" tIns="0" rIns="0" bIns="0" rtlCol="0" anchor="t">
            <a:normAutofit/>
          </a:bodyPr>
          <a:lstStyle/>
          <a:p>
            <a:pPr algn="ctr"/>
            <a:r>
              <a:rPr lang="ru-RU" sz="1400" i="1" dirty="0" smtClean="0">
                <a:solidFill>
                  <a:schemeClr val="bg1">
                    <a:lumMod val="50000"/>
                  </a:schemeClr>
                </a:solidFill>
              </a:rPr>
              <a:t>Настройки сохранения в </a:t>
            </a:r>
            <a:r>
              <a:rPr lang="en-US" sz="1400" i="1" dirty="0" smtClean="0">
                <a:solidFill>
                  <a:schemeClr val="bg1">
                    <a:lumMod val="50000"/>
                  </a:schemeClr>
                </a:solidFill>
              </a:rPr>
              <a:t>MS Word </a:t>
            </a:r>
            <a:endParaRPr lang="ru-RU" sz="1400" i="1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1570" y="1616943"/>
            <a:ext cx="8014275" cy="1001967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/>
          <a:p>
            <a:endParaRPr lang="ru-RU" dirty="0" smtClean="0"/>
          </a:p>
        </p:txBody>
      </p:sp>
      <p:pic>
        <p:nvPicPr>
          <p:cNvPr id="14338" name="Picture 2" descr="\\msk\DavWWWRoot\ru\marcom\pm\Documents\Public\Выпуск ABBYY FineReader Pro для Mac\Screenshots\9. Сохранение в формат Microsoft Wor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314" y="1313765"/>
            <a:ext cx="8064126" cy="4746606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057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2878" y="368240"/>
            <a:ext cx="7823875" cy="1188552"/>
          </a:xfrm>
        </p:spPr>
        <p:txBody>
          <a:bodyPr>
            <a:normAutofit/>
          </a:bodyPr>
          <a:lstStyle/>
          <a:p>
            <a:r>
              <a:rPr lang="ru-RU" dirty="0" smtClean="0"/>
              <a:t>Сохранение </a:t>
            </a:r>
            <a:r>
              <a:rPr lang="ru-RU" dirty="0"/>
              <a:t>в </a:t>
            </a:r>
            <a:r>
              <a:rPr lang="ru-RU" dirty="0" smtClean="0"/>
              <a:t>форматы электронных книг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/>
              <a:pPr/>
              <a:t>196</a:t>
            </a:fld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4009289" y="4978266"/>
            <a:ext cx="4576588" cy="315035"/>
          </a:xfrm>
          <a:prstGeom prst="rect">
            <a:avLst/>
          </a:prstGeom>
        </p:spPr>
        <p:txBody>
          <a:bodyPr vert="horz" wrap="square" lIns="0" tIns="0" rIns="0" bIns="0" rtlCol="0" anchor="t">
            <a:normAutofit/>
          </a:bodyPr>
          <a:lstStyle/>
          <a:p>
            <a:pPr algn="ctr"/>
            <a:r>
              <a:rPr lang="ru-RU" sz="1400" i="1" dirty="0" smtClean="0">
                <a:solidFill>
                  <a:schemeClr val="bg1">
                    <a:lumMod val="50000"/>
                  </a:schemeClr>
                </a:solidFill>
              </a:rPr>
              <a:t>Настройки сохранения в </a:t>
            </a:r>
            <a:r>
              <a:rPr lang="en-US" sz="1400" i="1" dirty="0" smtClean="0">
                <a:solidFill>
                  <a:schemeClr val="bg1">
                    <a:lumMod val="50000"/>
                  </a:schemeClr>
                </a:solidFill>
              </a:rPr>
              <a:t>EPUB</a:t>
            </a:r>
            <a:endParaRPr lang="ru-RU" sz="1400" i="1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1570" y="1616943"/>
            <a:ext cx="8014275" cy="1001967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/>
          <a:p>
            <a:endParaRPr lang="ru-RU" dirty="0" smtClean="0"/>
          </a:p>
        </p:txBody>
      </p:sp>
      <p:pic>
        <p:nvPicPr>
          <p:cNvPr id="15362" name="Picture 2" descr="\\msk\DavWWWRoot\ru\marcom\pm\Documents\Public\Выпуск ABBYY FineReader Pro для Mac\Screenshots\11. Сохранение в формат электронной книги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1920" y="1640499"/>
            <a:ext cx="4891326" cy="3318672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бъект 4"/>
          <p:cNvSpPr>
            <a:spLocks noGrp="1"/>
          </p:cNvSpPr>
          <p:nvPr>
            <p:ph idx="1"/>
          </p:nvPr>
        </p:nvSpPr>
        <p:spPr>
          <a:xfrm>
            <a:off x="304014" y="1943835"/>
            <a:ext cx="3411587" cy="4139739"/>
          </a:xfrm>
          <a:noFill/>
        </p:spPr>
        <p:txBody>
          <a:bodyPr/>
          <a:lstStyle/>
          <a:p>
            <a:pPr marL="561150">
              <a:spcBef>
                <a:spcPts val="600"/>
              </a:spcBef>
              <a:spcAft>
                <a:spcPts val="600"/>
              </a:spcAft>
              <a:buSzPct val="100000"/>
            </a:pPr>
            <a:r>
              <a:rPr lang="ru-RU" sz="1800" dirty="0" smtClean="0"/>
              <a:t>Возможность задать</a:t>
            </a:r>
          </a:p>
          <a:p>
            <a:pPr marL="846900" lvl="1">
              <a:spcBef>
                <a:spcPts val="0"/>
              </a:spcBef>
              <a:buSzPct val="100000"/>
            </a:pPr>
            <a:r>
              <a:rPr lang="ru-RU" sz="1600" dirty="0" smtClean="0"/>
              <a:t>название</a:t>
            </a:r>
            <a:endParaRPr lang="ru-RU" sz="1600" dirty="0"/>
          </a:p>
          <a:p>
            <a:pPr marL="846900" lvl="1">
              <a:spcBef>
                <a:spcPts val="0"/>
              </a:spcBef>
              <a:buSzPct val="100000"/>
            </a:pPr>
            <a:r>
              <a:rPr lang="ru-RU" sz="1600" dirty="0" smtClean="0"/>
              <a:t>автора</a:t>
            </a:r>
            <a:endParaRPr lang="ru-RU" sz="1600" dirty="0"/>
          </a:p>
          <a:p>
            <a:pPr marL="846900" lvl="1">
              <a:spcBef>
                <a:spcPts val="0"/>
              </a:spcBef>
              <a:buSzPct val="100000"/>
            </a:pPr>
            <a:r>
              <a:rPr lang="ru-RU" sz="1600" dirty="0" smtClean="0"/>
              <a:t>ключевые </a:t>
            </a:r>
            <a:r>
              <a:rPr lang="ru-RU" sz="1600" dirty="0"/>
              <a:t>слова</a:t>
            </a:r>
          </a:p>
          <a:p>
            <a:pPr marL="846900" lvl="1">
              <a:spcBef>
                <a:spcPts val="0"/>
              </a:spcBef>
              <a:buSzPct val="100000"/>
            </a:pPr>
            <a:r>
              <a:rPr lang="ru-RU" sz="1600" dirty="0" smtClean="0"/>
              <a:t>комментарии</a:t>
            </a:r>
          </a:p>
          <a:p>
            <a:pPr marL="575437" lvl="1" indent="0">
              <a:spcBef>
                <a:spcPts val="0"/>
              </a:spcBef>
              <a:buSzPct val="100000"/>
              <a:buNone/>
            </a:pPr>
            <a:endParaRPr lang="ru-RU" sz="1600" dirty="0" smtClean="0"/>
          </a:p>
          <a:p>
            <a:pPr marL="561150">
              <a:spcBef>
                <a:spcPts val="0"/>
              </a:spcBef>
              <a:buSzPct val="100000"/>
            </a:pPr>
            <a:r>
              <a:rPr lang="ru-RU" sz="1800" dirty="0" smtClean="0"/>
              <a:t>Гибкие настройки сохранения оформления</a:t>
            </a:r>
          </a:p>
          <a:p>
            <a:pPr marL="561150">
              <a:spcBef>
                <a:spcPts val="0"/>
              </a:spcBef>
              <a:buSzPct val="100000"/>
            </a:pPr>
            <a:endParaRPr lang="ru-RU" sz="1800" dirty="0" smtClean="0"/>
          </a:p>
          <a:p>
            <a:pPr marL="561150">
              <a:spcBef>
                <a:spcPts val="0"/>
              </a:spcBef>
              <a:buSzPct val="100000"/>
            </a:pPr>
            <a:r>
              <a:rPr lang="ru-RU" sz="1800" dirty="0" smtClean="0"/>
              <a:t>Возможность сохранить/исключить картинки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493140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2878" y="368240"/>
            <a:ext cx="7823875" cy="1188552"/>
          </a:xfrm>
        </p:spPr>
        <p:txBody>
          <a:bodyPr>
            <a:normAutofit/>
          </a:bodyPr>
          <a:lstStyle/>
          <a:p>
            <a:r>
              <a:rPr lang="ru-RU" dirty="0" smtClean="0"/>
              <a:t>Сохранение </a:t>
            </a:r>
            <a:r>
              <a:rPr lang="ru-RU" dirty="0"/>
              <a:t>в </a:t>
            </a:r>
            <a:r>
              <a:rPr lang="ru-RU" dirty="0" smtClean="0"/>
              <a:t>форматы изображений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/>
              <a:pPr/>
              <a:t>197</a:t>
            </a:fld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213135" y="5531840"/>
            <a:ext cx="4576588" cy="315035"/>
          </a:xfrm>
          <a:prstGeom prst="rect">
            <a:avLst/>
          </a:prstGeom>
        </p:spPr>
        <p:txBody>
          <a:bodyPr vert="horz" wrap="square" lIns="0" tIns="0" rIns="0" bIns="0" rtlCol="0" anchor="t">
            <a:normAutofit/>
          </a:bodyPr>
          <a:lstStyle/>
          <a:p>
            <a:pPr algn="ctr"/>
            <a:r>
              <a:rPr lang="ru-RU" sz="1400" i="1" dirty="0" smtClean="0">
                <a:solidFill>
                  <a:schemeClr val="bg1">
                    <a:lumMod val="50000"/>
                  </a:schemeClr>
                </a:solidFill>
              </a:rPr>
              <a:t>Настройки сохранения в форматы изображений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01570" y="1616943"/>
            <a:ext cx="8014275" cy="1001967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/>
          <a:p>
            <a:endParaRPr lang="ru-RU" dirty="0" smtClean="0"/>
          </a:p>
        </p:txBody>
      </p:sp>
      <p:pic>
        <p:nvPicPr>
          <p:cNvPr id="16386" name="Picture 2" descr="\\msk\DavWWWRoot\ru\marcom\pm\Documents\Public\Выпуск ABBYY FineReader Pro для Mac\Screenshots\12. Сохранение в формат изображений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796" y="1178362"/>
            <a:ext cx="7834279" cy="4353479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52878" y="6029640"/>
            <a:ext cx="828895" cy="419184"/>
          </a:xfrm>
          <a:prstGeom prst="rect">
            <a:avLst/>
          </a:prstGeom>
          <a:solidFill>
            <a:srgbClr val="C60C3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TIFF</a:t>
            </a:r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1532998" y="6029640"/>
            <a:ext cx="828895" cy="419184"/>
          </a:xfrm>
          <a:prstGeom prst="rect">
            <a:avLst/>
          </a:prstGeom>
          <a:solidFill>
            <a:srgbClr val="C60C3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JPEG</a:t>
            </a:r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2592414" y="6029640"/>
            <a:ext cx="828895" cy="419184"/>
          </a:xfrm>
          <a:prstGeom prst="rect">
            <a:avLst/>
          </a:prstGeom>
          <a:solidFill>
            <a:srgbClr val="C60C3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JPEG 2000</a:t>
            </a:r>
            <a:endParaRPr lang="ru-RU" sz="12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3672534" y="6029640"/>
            <a:ext cx="828895" cy="419184"/>
          </a:xfrm>
          <a:prstGeom prst="rect">
            <a:avLst/>
          </a:prstGeom>
          <a:solidFill>
            <a:srgbClr val="C60C3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PNG</a:t>
            </a:r>
            <a:endParaRPr lang="ru-RU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4739936" y="6029640"/>
            <a:ext cx="828895" cy="419184"/>
          </a:xfrm>
          <a:prstGeom prst="rect">
            <a:avLst/>
          </a:prstGeom>
          <a:solidFill>
            <a:srgbClr val="C60C3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BMP</a:t>
            </a:r>
            <a:endParaRPr lang="ru-RU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5820056" y="6029640"/>
            <a:ext cx="828895" cy="419184"/>
          </a:xfrm>
          <a:prstGeom prst="rect">
            <a:avLst/>
          </a:prstGeom>
          <a:solidFill>
            <a:srgbClr val="C60C3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PCX</a:t>
            </a:r>
            <a:endParaRPr lang="ru-RU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6774663" y="6029640"/>
            <a:ext cx="828895" cy="419184"/>
          </a:xfrm>
          <a:prstGeom prst="rect">
            <a:avLst/>
          </a:prstGeom>
          <a:solidFill>
            <a:srgbClr val="C60C3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DCX</a:t>
            </a:r>
            <a:endParaRPr lang="ru-RU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7854783" y="6029640"/>
            <a:ext cx="828895" cy="419184"/>
          </a:xfrm>
          <a:prstGeom prst="rect">
            <a:avLst/>
          </a:prstGeom>
          <a:solidFill>
            <a:srgbClr val="C60C3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JBIG2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2519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2257400" y="1357969"/>
            <a:ext cx="6499555" cy="202602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Рекомендованные цены</a:t>
            </a:r>
            <a:endParaRPr lang="ru-RU" dirty="0"/>
          </a:p>
        </p:txBody>
      </p:sp>
      <p:sp>
        <p:nvSpPr>
          <p:cNvPr id="71683" name="Content Placeholder 2"/>
          <p:cNvSpPr>
            <a:spLocks noGrp="1"/>
          </p:cNvSpPr>
          <p:nvPr>
            <p:ph idx="1"/>
          </p:nvPr>
        </p:nvSpPr>
        <p:spPr>
          <a:xfrm>
            <a:off x="3269607" y="1566054"/>
            <a:ext cx="5374940" cy="150203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>
                <a:solidFill>
                  <a:srgbClr val="C60C30"/>
                </a:solidFill>
                <a:cs typeface="Arial" pitchFamily="34" charset="0"/>
              </a:rPr>
              <a:t>ABBYY FineReader Pro </a:t>
            </a:r>
            <a:r>
              <a:rPr lang="ru-RU" dirty="0" smtClean="0">
                <a:solidFill>
                  <a:srgbClr val="C60C30"/>
                </a:solidFill>
                <a:cs typeface="Arial" pitchFamily="34" charset="0"/>
              </a:rPr>
              <a:t>для </a:t>
            </a:r>
            <a:r>
              <a:rPr lang="en-US" dirty="0" smtClean="0">
                <a:solidFill>
                  <a:srgbClr val="C60C30"/>
                </a:solidFill>
                <a:cs typeface="Arial" pitchFamily="34" charset="0"/>
              </a:rPr>
              <a:t>Mac</a:t>
            </a:r>
            <a:endParaRPr lang="ru-RU" dirty="0" smtClean="0">
              <a:solidFill>
                <a:srgbClr val="C60C30"/>
              </a:solidFill>
              <a:cs typeface="Arial" pitchFamily="34" charset="0"/>
            </a:endParaRPr>
          </a:p>
          <a:p>
            <a:pPr indent="-342900">
              <a:buFont typeface="Wingdings" pitchFamily="2" charset="2"/>
              <a:buNone/>
            </a:pPr>
            <a:r>
              <a:rPr lang="ru-RU" sz="2000" dirty="0" smtClean="0">
                <a:cs typeface="Arial" pitchFamily="34" charset="0"/>
              </a:rPr>
              <a:t>Версия для скачивания:</a:t>
            </a:r>
          </a:p>
          <a:p>
            <a:pPr indent="-342900">
              <a:buFont typeface="Wingdings" pitchFamily="2" charset="2"/>
              <a:buNone/>
            </a:pPr>
            <a:r>
              <a:rPr lang="ru-RU" sz="2000" dirty="0" smtClean="0">
                <a:solidFill>
                  <a:srgbClr val="C60C30"/>
                </a:solidFill>
                <a:cs typeface="Arial" pitchFamily="34" charset="0"/>
              </a:rPr>
              <a:t>4</a:t>
            </a:r>
            <a:r>
              <a:rPr lang="en-US" sz="2000" dirty="0" smtClean="0">
                <a:solidFill>
                  <a:srgbClr val="C60C30"/>
                </a:solidFill>
                <a:cs typeface="Arial" pitchFamily="34" charset="0"/>
              </a:rPr>
              <a:t> </a:t>
            </a:r>
            <a:r>
              <a:rPr lang="ru-RU" sz="2000" dirty="0" smtClean="0">
                <a:solidFill>
                  <a:srgbClr val="C60C30"/>
                </a:solidFill>
                <a:cs typeface="Arial" pitchFamily="34" charset="0"/>
              </a:rPr>
              <a:t>290 </a:t>
            </a:r>
            <a:r>
              <a:rPr lang="ru-RU" sz="2000" dirty="0" smtClean="0">
                <a:cs typeface="Arial" pitchFamily="34" charset="0"/>
              </a:rPr>
              <a:t>руб.</a:t>
            </a:r>
          </a:p>
          <a:p>
            <a:pPr indent="-342900">
              <a:buFont typeface="Wingdings" pitchFamily="2" charset="2"/>
              <a:buNone/>
            </a:pPr>
            <a:endParaRPr lang="ru-RU" sz="2200" dirty="0" smtClean="0">
              <a:cs typeface="Arial" pitchFamily="34" charset="0"/>
            </a:endParaRPr>
          </a:p>
          <a:p>
            <a:pPr indent="-342900"/>
            <a:endParaRPr lang="ru-RU" b="1" dirty="0" smtClean="0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8" name="Slide Number Placeholder 7"/>
          <p:cNvSpPr txBox="1">
            <a:spLocks noGrp="1"/>
          </p:cNvSpPr>
          <p:nvPr/>
        </p:nvSpPr>
        <p:spPr bwMode="auto">
          <a:xfrm>
            <a:off x="7316788" y="6578600"/>
            <a:ext cx="1395412" cy="2063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0" tIns="0" rIns="0"/>
          <a:lstStyle/>
          <a:p>
            <a:pPr algn="r">
              <a:defRPr/>
            </a:pPr>
            <a:fld id="{27BB16C8-DAFB-4E78-BA83-DE52089671F5}" type="slidenum">
              <a:rPr lang="de-DE" sz="1200">
                <a:solidFill>
                  <a:schemeClr val="bg1"/>
                </a:solidFill>
                <a:latin typeface="+mn-lt"/>
                <a:cs typeface="+mn-cs"/>
              </a:rPr>
              <a:pPr algn="r">
                <a:defRPr/>
              </a:pPr>
              <a:t>198</a:t>
            </a:fld>
            <a:endParaRPr lang="de-DE" sz="1200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6240046"/>
            <a:ext cx="81652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С актуальными ценами вы можете ознакомиться на сайте </a:t>
            </a:r>
            <a:r>
              <a:rPr lang="en-US" sz="1600" b="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  <a:hlinkClick r:id="rId2"/>
              </a:rPr>
              <a:t>www.ABBYY.ru</a:t>
            </a:r>
            <a:r>
              <a:rPr lang="en-US" sz="1600" b="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. </a:t>
            </a:r>
            <a:endParaRPr lang="ru-RU" sz="1600" b="0" i="1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164288" y="6453336"/>
            <a:ext cx="1728192" cy="288032"/>
          </a:xfrm>
        </p:spPr>
        <p:txBody>
          <a:bodyPr/>
          <a:lstStyle/>
          <a:p>
            <a:pPr>
              <a:defRPr/>
            </a:pPr>
            <a:fld id="{3454849D-271E-47CA-BAE0-E1B882825792}" type="slidenum">
              <a:rPr lang="de-DE" smtClean="0"/>
              <a:pPr>
                <a:defRPr/>
              </a:pPr>
              <a:t>198</a:t>
            </a:fld>
            <a:endParaRPr lang="de-DE"/>
          </a:p>
        </p:txBody>
      </p:sp>
      <p:pic>
        <p:nvPicPr>
          <p:cNvPr id="7170" name="Picture 2" descr="\\msk\DavWWWRoot\ru\marcom\pm\Documents\Public\Выпуск ABBYY FineReader Pro для Mac\3D-box_веб-графика\Web\FRPro_for_MAC_L_400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2086" y="4329100"/>
            <a:ext cx="1800200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9"/>
          <p:cNvSpPr>
            <a:spLocks noChangeArrowheads="1"/>
          </p:cNvSpPr>
          <p:nvPr/>
        </p:nvSpPr>
        <p:spPr bwMode="auto">
          <a:xfrm>
            <a:off x="3036930" y="4810584"/>
            <a:ext cx="720725" cy="719138"/>
          </a:xfrm>
          <a:prstGeom prst="rightArrow">
            <a:avLst>
              <a:gd name="adj1" fmla="val 53639"/>
              <a:gd name="adj2" fmla="val 53200"/>
            </a:avLst>
          </a:prstGeom>
          <a:solidFill>
            <a:srgbClr val="C60C30"/>
          </a:solidFill>
          <a:ln w="9525">
            <a:solidFill>
              <a:srgbClr val="C60C3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b="0"/>
          </a:p>
        </p:txBody>
      </p:sp>
      <p:pic>
        <p:nvPicPr>
          <p:cNvPr id="7171" name="Picture 3" descr="\\Lingvo\Abbyy\Marketing Department\Product Management Group\Publishing Service\Deposit\Corporate Design\FineReader\FRExpressEdition for Mac\3D box\for www\400px\FR9ExpressMAC_L_Russ_400px.gif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0787" y="4329100"/>
            <a:ext cx="1763460" cy="1763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247341" y="4329100"/>
            <a:ext cx="2520020" cy="1682107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/>
          <a:p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Пользователям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ABBYY FineReader Express Edition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для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Mac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предоставляется </a:t>
            </a:r>
            <a:r>
              <a:rPr lang="ru-RU" dirty="0" smtClean="0">
                <a:solidFill>
                  <a:srgbClr val="C60C30"/>
                </a:solidFill>
              </a:rPr>
              <a:t>скидка 40%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на обновление</a:t>
            </a:r>
          </a:p>
        </p:txBody>
      </p:sp>
      <p:pic>
        <p:nvPicPr>
          <p:cNvPr id="18" name="Picture 2" descr="\\msk\DavWWWRoot\ru\marcom\pm\Documents\Public\Выпуск ABBYY FineReader Pro для Mac\3D-box_веб-графика\Web\FRPro_for_MAC_L_400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1470520"/>
            <a:ext cx="1800200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460448" y="1357969"/>
            <a:ext cx="1796952" cy="2026026"/>
          </a:xfrm>
          <a:prstGeom prst="rect">
            <a:avLst/>
          </a:prstGeom>
          <a:noFill/>
          <a:ln>
            <a:solidFill>
              <a:srgbClr val="C60C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468313" y="3744034"/>
            <a:ext cx="46887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C60C30"/>
                </a:solidFill>
              </a:rPr>
              <a:t>Обновление со скидкой 40%</a:t>
            </a:r>
            <a:endParaRPr lang="ru-RU" sz="2400" dirty="0">
              <a:solidFill>
                <a:srgbClr val="C60C3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633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Языки интерфейса</a:t>
            </a:r>
            <a:endParaRPr lang="ru-RU" dirty="0"/>
          </a:p>
        </p:txBody>
      </p:sp>
      <p:sp>
        <p:nvSpPr>
          <p:cNvPr id="7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6987653" y="6453336"/>
            <a:ext cx="1728192" cy="288032"/>
          </a:xfrm>
        </p:spPr>
        <p:txBody>
          <a:bodyPr/>
          <a:lstStyle/>
          <a:p>
            <a:fld id="{7C64A3CC-9215-4D44-A91D-3C56E408671D}" type="slidenum">
              <a:rPr lang="ru-RU" smtClean="0"/>
              <a:pPr/>
              <a:t>199</a:t>
            </a:fld>
            <a:endParaRPr lang="ru-RU" dirty="0"/>
          </a:p>
        </p:txBody>
      </p:sp>
      <p:sp>
        <p:nvSpPr>
          <p:cNvPr id="9" name="Овал 8"/>
          <p:cNvSpPr/>
          <p:nvPr/>
        </p:nvSpPr>
        <p:spPr>
          <a:xfrm>
            <a:off x="476250" y="1968567"/>
            <a:ext cx="3285365" cy="3285365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ru-RU" sz="8800" dirty="0" smtClean="0"/>
              <a:t>13</a:t>
            </a:r>
          </a:p>
          <a:p>
            <a:pPr algn="ctr"/>
            <a:r>
              <a:rPr lang="ru-RU" sz="2400" dirty="0" smtClean="0"/>
              <a:t> языков интерфейса</a:t>
            </a:r>
            <a:endParaRPr lang="ru-RU" sz="2400" dirty="0"/>
          </a:p>
        </p:txBody>
      </p:sp>
      <p:pic>
        <p:nvPicPr>
          <p:cNvPr id="8194" name="Picture 2" descr="http://www.unekplanet.ru/site_files/images/%D0%B0%D0%BD%D0%B3%D0%BB%D0%B8%D0%B9%D1%81%D0%BA%D0%B8%D0%B9%20%D1%84%D0%BB%D0%B0%D0%B3.preview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248" y="1976193"/>
            <a:ext cx="892939" cy="58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www.fullhdoboi.ru/_ph/33/9571632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6056" y="2749770"/>
            <a:ext cx="892939" cy="502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http://flag.kremlin.ru/i/flag-bi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248" y="1187812"/>
            <a:ext cx="892939" cy="59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678111" y="1085692"/>
            <a:ext cx="3150350" cy="792500"/>
          </a:xfrm>
          <a:prstGeom prst="rect">
            <a:avLst/>
          </a:prstGeom>
        </p:spPr>
        <p:txBody>
          <a:bodyPr vert="horz" wrap="square" lIns="0" tIns="0" rIns="0" bIns="0" rtlCol="0" anchor="ctr">
            <a:normAutofit/>
          </a:bodyPr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Русский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614021" y="1872978"/>
            <a:ext cx="3150350" cy="792500"/>
          </a:xfrm>
          <a:prstGeom prst="rect">
            <a:avLst/>
          </a:prstGeom>
        </p:spPr>
        <p:txBody>
          <a:bodyPr vert="horz" wrap="square" lIns="0" tIns="0" rIns="0" bIns="0" rtlCol="0" anchor="ctr">
            <a:normAutofit/>
          </a:bodyPr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Английский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649144" y="2604659"/>
            <a:ext cx="3150350" cy="792500"/>
          </a:xfrm>
          <a:prstGeom prst="rect">
            <a:avLst/>
          </a:prstGeom>
        </p:spPr>
        <p:txBody>
          <a:bodyPr vert="horz" wrap="square" lIns="0" tIns="0" rIns="0" bIns="0" rtlCol="0" anchor="ctr">
            <a:normAutofit/>
          </a:bodyPr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Немецкий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659121" y="3382497"/>
            <a:ext cx="3150350" cy="792500"/>
          </a:xfrm>
          <a:prstGeom prst="rect">
            <a:avLst/>
          </a:prstGeom>
        </p:spPr>
        <p:txBody>
          <a:bodyPr vert="horz" wrap="square" lIns="0" tIns="0" rIns="0" bIns="0" rtlCol="0" anchor="ctr">
            <a:normAutofit/>
          </a:bodyPr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Испанский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632619" y="4160335"/>
            <a:ext cx="3150350" cy="792500"/>
          </a:xfrm>
          <a:prstGeom prst="rect">
            <a:avLst/>
          </a:prstGeom>
        </p:spPr>
        <p:txBody>
          <a:bodyPr vert="horz" wrap="square" lIns="0" tIns="0" rIns="0" bIns="0" rtlCol="0" anchor="ctr">
            <a:normAutofit/>
          </a:bodyPr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Итальянский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635497" y="4952835"/>
            <a:ext cx="3150350" cy="792500"/>
          </a:xfrm>
          <a:prstGeom prst="rect">
            <a:avLst/>
          </a:prstGeom>
        </p:spPr>
        <p:txBody>
          <a:bodyPr vert="horz" wrap="square" lIns="0" tIns="0" rIns="0" bIns="0" rtlCol="0" anchor="ctr">
            <a:normAutofit/>
          </a:bodyPr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Французский</a:t>
            </a:r>
          </a:p>
        </p:txBody>
      </p:sp>
      <p:pic>
        <p:nvPicPr>
          <p:cNvPr id="1030" name="Picture 6" descr="http://www.avista.su/picture/flags/spain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6056" y="3443821"/>
            <a:ext cx="890131" cy="593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avista.su/picture/flags/italy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454" y="4266947"/>
            <a:ext cx="873541" cy="582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www.avista.su/picture/flags/france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384" y="5082861"/>
            <a:ext cx="870804" cy="580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8314" y="6046432"/>
            <a:ext cx="7749091" cy="532918"/>
          </a:xfrm>
          <a:prstGeom prst="rect">
            <a:avLst/>
          </a:prstGeom>
        </p:spPr>
        <p:txBody>
          <a:bodyPr vert="horz" wrap="square" lIns="0" tIns="0" rIns="0" bIns="0" rtlCol="0" anchor="b">
            <a:normAutofit lnSpcReduction="10000"/>
          </a:bodyPr>
          <a:lstStyle/>
          <a:p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+ датский, нидерландский, китайский (упрощенный), китайский (традиционный), корейский, бразильский (португальский), японский.</a:t>
            </a:r>
          </a:p>
        </p:txBody>
      </p:sp>
    </p:spTree>
    <p:extLst>
      <p:ext uri="{BB962C8B-B14F-4D97-AF65-F5344CB8AC3E}">
        <p14:creationId xmlns:p14="http://schemas.microsoft.com/office/powerpoint/2010/main" val="21821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Содержание</a:t>
            </a:r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/>
              <a:pPr/>
              <a:t>2</a:t>
            </a:fld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499116" y="1287745"/>
            <a:ext cx="3584485" cy="3819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rgbClr val="C60C30"/>
                </a:solidFill>
                <a:hlinkClick r:id="rId2" action="ppaction://hlinksldjump"/>
              </a:rPr>
              <a:t>О КОМПАНИИ</a:t>
            </a:r>
            <a:endParaRPr lang="ru-RU" dirty="0">
              <a:solidFill>
                <a:srgbClr val="C60C3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498749" y="2065307"/>
            <a:ext cx="3578352" cy="3819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rgbClr val="C60C30"/>
                </a:solidFill>
                <a:hlinkClick r:id="rId3" action="ppaction://hlinksldjump"/>
              </a:rPr>
              <a:t>ПРОДУКТЫ ДЛЯ </a:t>
            </a:r>
            <a:r>
              <a:rPr lang="en-US" dirty="0" smtClean="0">
                <a:solidFill>
                  <a:srgbClr val="C60C30"/>
                </a:solidFill>
                <a:hlinkClick r:id="rId3" action="ppaction://hlinksldjump"/>
              </a:rPr>
              <a:t>WINDOWS</a:t>
            </a:r>
            <a:endParaRPr lang="ru-RU" dirty="0">
              <a:solidFill>
                <a:srgbClr val="C60C3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496112" y="4053038"/>
            <a:ext cx="3605585" cy="3819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rgbClr val="C60C30"/>
                </a:solidFill>
                <a:hlinkClick r:id="rId4" action="ppaction://hlinksldjump"/>
              </a:rPr>
              <a:t>ПРОДУКТЫ ДЛЯ </a:t>
            </a:r>
            <a:r>
              <a:rPr lang="en-US" dirty="0" smtClean="0">
                <a:solidFill>
                  <a:srgbClr val="C60C30"/>
                </a:solidFill>
                <a:hlinkClick r:id="rId4" action="ppaction://hlinksldjump"/>
              </a:rPr>
              <a:t>MAC OS</a:t>
            </a:r>
            <a:endParaRPr lang="ru-RU" dirty="0">
              <a:solidFill>
                <a:srgbClr val="C60C3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496112" y="5231416"/>
            <a:ext cx="3605585" cy="3819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rgbClr val="C60C30"/>
                </a:solidFill>
                <a:hlinkClick r:id="rId5" action="ppaction://hlinksldjump"/>
              </a:rPr>
              <a:t>ЛИЦЕНЗИРОВАНИЕ</a:t>
            </a:r>
            <a:endParaRPr lang="ru-RU" dirty="0">
              <a:solidFill>
                <a:srgbClr val="C60C3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496354" y="6013952"/>
            <a:ext cx="3609613" cy="3819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rgbClr val="C60C30"/>
                </a:solidFill>
                <a:hlinkClick r:id="rId6" action="ppaction://hlinksldjump"/>
              </a:rPr>
              <a:t>ПАРТНЕРСКАЯ ПРОГРАММА</a:t>
            </a:r>
            <a:endParaRPr lang="ru-RU" dirty="0">
              <a:solidFill>
                <a:srgbClr val="C60C3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659149" y="3017740"/>
            <a:ext cx="3278335" cy="2531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hlinkClick r:id="rId7" action="ppaction://hlinksldjump"/>
              </a:rPr>
              <a:t>ABBYY Lingvo x6</a:t>
            </a:r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153414" y="3018457"/>
            <a:ext cx="3578353" cy="2878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hlinkClick r:id="rId8" action="ppaction://hlinksldjump"/>
              </a:rPr>
              <a:t>ABBYY PDF Transformer+</a:t>
            </a:r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2153415" y="2548957"/>
            <a:ext cx="3588715" cy="2939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hlinkClick r:id="rId9" action="ppaction://hlinksldjump"/>
              </a:rPr>
              <a:t>ABBYY FineReader 14</a:t>
            </a:r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5659150" y="2555047"/>
            <a:ext cx="3278335" cy="2525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hlinkClick r:id="rId10" action="ppaction://hlinksldjump"/>
              </a:rPr>
              <a:t>ABBYY Business Card Reader 2.0</a:t>
            </a:r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2163777" y="4642378"/>
            <a:ext cx="3277788" cy="261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hlinkClick r:id="rId11" action="ppaction://hlinksldjump"/>
              </a:rPr>
              <a:t>ABBYY Lingvo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hlinkClick r:id="rId11" action="ppaction://hlinksldjump"/>
              </a:rPr>
              <a:t>для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hlinkClick r:id="rId11" action="ppaction://hlinksldjump"/>
              </a:rPr>
              <a:t>Mac </a:t>
            </a:r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5684518" y="4615856"/>
            <a:ext cx="3252966" cy="2983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hlinkClick r:id="rId12" action="ppaction://hlinksldjump"/>
              </a:rPr>
              <a:t>ABBYY FineReader Pro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hlinkClick r:id="rId12" action="ppaction://hlinksldjump"/>
              </a:rPr>
              <a:t>для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hlinkClick r:id="rId12" action="ppaction://hlinksldjump"/>
              </a:rPr>
              <a:t>Mac</a:t>
            </a:r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" name="Прямоугольник 21"/>
          <p:cNvSpPr/>
          <p:nvPr/>
        </p:nvSpPr>
        <p:spPr>
          <a:xfrm>
            <a:off x="2163777" y="3477651"/>
            <a:ext cx="3578353" cy="2878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u="sng" dirty="0">
                <a:solidFill>
                  <a:srgbClr val="3E20F4"/>
                </a:solidFill>
                <a:hlinkClick r:id="rId13" action="ppaction://hlinksldjump"/>
              </a:rPr>
              <a:t>ABBYY Comparator</a:t>
            </a:r>
            <a:endParaRPr lang="ru-RU" sz="1600" u="sng" dirty="0">
              <a:solidFill>
                <a:srgbClr val="3E20F4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57118" y="1043735"/>
            <a:ext cx="908331" cy="688007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r>
              <a:rPr lang="ru-RU" sz="3600" dirty="0" smtClean="0">
                <a:solidFill>
                  <a:srgbClr val="C60C30"/>
                </a:solidFill>
              </a:rPr>
              <a:t>003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57117" y="1788369"/>
            <a:ext cx="908331" cy="688007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r>
              <a:rPr lang="ru-RU" sz="3600" dirty="0" smtClean="0">
                <a:solidFill>
                  <a:srgbClr val="C60C30"/>
                </a:solidFill>
              </a:rPr>
              <a:t>009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57118" y="3780284"/>
            <a:ext cx="908331" cy="688007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r>
              <a:rPr lang="ru-RU" sz="3600" dirty="0" smtClean="0">
                <a:solidFill>
                  <a:srgbClr val="C60C30"/>
                </a:solidFill>
              </a:rPr>
              <a:t>172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57118" y="4956610"/>
            <a:ext cx="908331" cy="688007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r>
              <a:rPr lang="ru-RU" sz="3600" dirty="0" smtClean="0">
                <a:solidFill>
                  <a:srgbClr val="C60C30"/>
                </a:solidFill>
              </a:rPr>
              <a:t>202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58324" y="5763673"/>
            <a:ext cx="908331" cy="688007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r>
              <a:rPr lang="ru-RU" sz="3600" dirty="0" smtClean="0">
                <a:solidFill>
                  <a:srgbClr val="C60C30"/>
                </a:solidFill>
              </a:rPr>
              <a:t>210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606994" y="2185139"/>
            <a:ext cx="908331" cy="688007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r>
              <a:rPr lang="ru-RU" sz="2400" dirty="0" smtClean="0">
                <a:solidFill>
                  <a:schemeClr val="bg1">
                    <a:lumMod val="50000"/>
                  </a:schemeClr>
                </a:solidFill>
              </a:rPr>
              <a:t>0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lang="ru-RU" sz="24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617357" y="2638458"/>
            <a:ext cx="908331" cy="688007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r>
              <a:rPr lang="ru-RU" sz="2400" dirty="0" smtClean="0">
                <a:solidFill>
                  <a:schemeClr val="bg1">
                    <a:lumMod val="50000"/>
                  </a:schemeClr>
                </a:solidFill>
              </a:rPr>
              <a:t>0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80</a:t>
            </a:r>
            <a:endParaRPr lang="ru-RU" sz="24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601670" y="3107586"/>
            <a:ext cx="908331" cy="688007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110</a:t>
            </a:r>
            <a:endParaRPr lang="ru-RU" sz="24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149616" y="2182766"/>
            <a:ext cx="908331" cy="688007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124</a:t>
            </a:r>
            <a:endParaRPr lang="ru-RU" sz="24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149616" y="2628514"/>
            <a:ext cx="908331" cy="688007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141</a:t>
            </a:r>
            <a:endParaRPr lang="ru-RU" sz="24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601670" y="4255451"/>
            <a:ext cx="908331" cy="688007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17</a:t>
            </a:r>
            <a:r>
              <a:rPr lang="ru-RU" sz="2400" dirty="0" smtClean="0">
                <a:solidFill>
                  <a:schemeClr val="bg1">
                    <a:lumMod val="50000"/>
                  </a:schemeClr>
                </a:solidFill>
              </a:rPr>
              <a:t>3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149616" y="4271163"/>
            <a:ext cx="908331" cy="688007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17</a:t>
            </a:r>
            <a:r>
              <a:rPr lang="ru-RU" sz="24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959742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3712802" cy="3639852"/>
          </a:xfrm>
        </p:spPr>
        <p:txBody>
          <a:bodyPr>
            <a:normAutofit fontScale="92500" lnSpcReduction="20000"/>
          </a:bodyPr>
          <a:lstStyle/>
          <a:p>
            <a:pPr marL="0" indent="0" algn="r">
              <a:buNone/>
            </a:pPr>
            <a:r>
              <a:rPr lang="ru-RU" dirty="0" smtClean="0"/>
              <a:t>Секретарю или офис-менеджеру</a:t>
            </a:r>
          </a:p>
          <a:p>
            <a:pPr marL="0" indent="0" algn="r">
              <a:buNone/>
            </a:pPr>
            <a:r>
              <a:rPr lang="ru-RU" dirty="0" smtClean="0"/>
              <a:t>Менеджеру по продажам или закупкам</a:t>
            </a:r>
          </a:p>
          <a:p>
            <a:pPr marL="0" indent="0" algn="r">
              <a:buNone/>
            </a:pPr>
            <a:r>
              <a:rPr lang="ru-RU" dirty="0" smtClean="0">
                <a:solidFill>
                  <a:srgbClr val="C60C30"/>
                </a:solidFill>
              </a:rPr>
              <a:t>Юристу </a:t>
            </a:r>
            <a:endParaRPr lang="ru-RU" dirty="0">
              <a:solidFill>
                <a:srgbClr val="C60C30"/>
              </a:solidFill>
            </a:endParaRPr>
          </a:p>
          <a:p>
            <a:pPr marL="0" indent="0" algn="r">
              <a:buNone/>
            </a:pPr>
            <a:r>
              <a:rPr lang="ru-RU" dirty="0" smtClean="0"/>
              <a:t>Бухгалтеру</a:t>
            </a:r>
          </a:p>
          <a:p>
            <a:pPr marL="0" indent="0" algn="r">
              <a:buNone/>
            </a:pPr>
            <a:r>
              <a:rPr lang="ru-RU" dirty="0"/>
              <a:t>Маркетологу или </a:t>
            </a:r>
            <a:r>
              <a:rPr lang="ru-RU" dirty="0" smtClean="0"/>
              <a:t>аналитику</a:t>
            </a:r>
          </a:p>
          <a:p>
            <a:pPr marL="0" indent="0" algn="r">
              <a:buNone/>
            </a:pPr>
            <a:r>
              <a:rPr lang="ru-RU" dirty="0" smtClean="0"/>
              <a:t>Научному сотруднику</a:t>
            </a:r>
          </a:p>
          <a:p>
            <a:pPr marL="0" indent="0" algn="r">
              <a:buNone/>
            </a:pPr>
            <a:r>
              <a:rPr lang="ru-RU" dirty="0" smtClean="0"/>
              <a:t>Переводчику</a:t>
            </a:r>
          </a:p>
          <a:p>
            <a:pPr marL="0" indent="0" algn="r">
              <a:buNone/>
            </a:pPr>
            <a:r>
              <a:rPr lang="ru-RU" dirty="0"/>
              <a:t>ИТ-специалисту</a:t>
            </a:r>
          </a:p>
          <a:p>
            <a:pPr marL="0" indent="0" algn="r">
              <a:buNone/>
            </a:pPr>
            <a:endParaRPr lang="ru-RU" dirty="0" smtClean="0">
              <a:solidFill>
                <a:schemeClr val="tx1"/>
              </a:solidFill>
            </a:endParaRPr>
          </a:p>
          <a:p>
            <a:pPr marL="0" indent="0" algn="r">
              <a:buNone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A1A21F-8288-4945-BB00-20CBE76A02B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itchFamily="34" charset="0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itchFamily="34" charset="0"/>
              <a:ea typeface="+mn-ea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54293" y="3068961"/>
            <a:ext cx="4140460" cy="2930121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Isosceles Triangle 5"/>
          <p:cNvSpPr/>
          <p:nvPr/>
        </p:nvSpPr>
        <p:spPr>
          <a:xfrm rot="16200000">
            <a:off x="4372665" y="3197600"/>
            <a:ext cx="336485" cy="426772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49976" y="3068960"/>
            <a:ext cx="4050213" cy="34163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Сравнение подписанной копии договора с его электронной версией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Удаление конфиденциальной информации из документа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Составление текста юридического документа из разных источников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Быстрый поиск информации по делу в фотографиях, сканах и др. документах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Защита документов от несанкционированного доступа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54042" y="486640"/>
            <a:ext cx="7704087" cy="891414"/>
          </a:xfrm>
          <a:prstGeom prst="rect">
            <a:avLst/>
          </a:prstGeom>
        </p:spPr>
        <p:txBody>
          <a:bodyPr vert="horz" lIns="0" tIns="0" rIns="0" bIns="0" rtlCol="0" anchor="t">
            <a:normAutofit fontScale="9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kern="0" baseline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itchFamily="34" charset="0"/>
                <a:ea typeface="+mj-ea"/>
              </a:rPr>
              <a:t>ABBYY FineReader 14 – </a:t>
            </a:r>
            <a:r>
              <a:rPr kumimoji="0" lang="ru-RU" sz="3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itchFamily="34" charset="0"/>
                <a:ea typeface="+mj-ea"/>
              </a:rPr>
              <a:t>каждому сотруднику</a:t>
            </a:r>
            <a:endParaRPr kumimoji="0" lang="ru-RU" sz="36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itchFamily="34" charset="0"/>
              <a:ea typeface="+mj-e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0467" y="6255022"/>
            <a:ext cx="6390710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Возможные сценарии, в которых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ABBYY FineReader 14 </a:t>
            </a:r>
            <a:r>
              <a:rPr kumimoji="0" lang="ru-RU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может 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быть</a:t>
            </a:r>
            <a:r>
              <a:rPr kumimoji="0" lang="ru-RU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полезен</a:t>
            </a:r>
          </a:p>
        </p:txBody>
      </p:sp>
    </p:spTree>
    <p:extLst>
      <p:ext uri="{BB962C8B-B14F-4D97-AF65-F5344CB8AC3E}">
        <p14:creationId xmlns:p14="http://schemas.microsoft.com/office/powerpoint/2010/main" val="181850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Поддерживаемы форматы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/>
              <a:pPr/>
              <a:t>200</a:t>
            </a:fld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7552385"/>
              </p:ext>
            </p:extLst>
          </p:nvPr>
        </p:nvGraphicFramePr>
        <p:xfrm>
          <a:off x="461441" y="1223755"/>
          <a:ext cx="8254403" cy="40583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272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636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636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4209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/>
                        <a:t>Входные</a:t>
                      </a:r>
                      <a:r>
                        <a:rPr lang="ru-RU" b="0" baseline="0" dirty="0" smtClean="0"/>
                        <a:t> форматы</a:t>
                      </a:r>
                      <a:endParaRPr lang="ru-RU" b="0" dirty="0"/>
                    </a:p>
                  </a:txBody>
                  <a:tcPr anchor="ctr">
                    <a:solidFill>
                      <a:srgbClr val="C60C3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b="0" dirty="0" smtClean="0"/>
                        <a:t>Форматы</a:t>
                      </a:r>
                      <a:r>
                        <a:rPr lang="ru-RU" b="0" baseline="0" dirty="0" smtClean="0"/>
                        <a:t> сохранения</a:t>
                      </a:r>
                      <a:endParaRPr lang="ru-RU" b="0" dirty="0"/>
                    </a:p>
                  </a:txBody>
                  <a:tcPr anchor="ctr">
                    <a:solidFill>
                      <a:srgbClr val="C60C3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34146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PDF</a:t>
                      </a:r>
                    </a:p>
                    <a:p>
                      <a:pPr algn="ctr"/>
                      <a:r>
                        <a:rPr lang="en-US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TIFF</a:t>
                      </a:r>
                    </a:p>
                    <a:p>
                      <a:pPr algn="ctr"/>
                      <a:r>
                        <a:rPr lang="en-US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JPEG</a:t>
                      </a:r>
                    </a:p>
                    <a:p>
                      <a:pPr algn="ctr"/>
                      <a:r>
                        <a:rPr lang="en-US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JPEG</a:t>
                      </a:r>
                      <a:r>
                        <a:rPr lang="en-US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2000</a:t>
                      </a:r>
                    </a:p>
                    <a:p>
                      <a:pPr algn="ctr"/>
                      <a:r>
                        <a:rPr lang="en-US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PNG</a:t>
                      </a:r>
                    </a:p>
                    <a:p>
                      <a:pPr algn="ctr"/>
                      <a:r>
                        <a:rPr lang="en-US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BMP</a:t>
                      </a:r>
                    </a:p>
                    <a:p>
                      <a:pPr algn="ctr"/>
                      <a:r>
                        <a:rPr lang="en-US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GIF</a:t>
                      </a:r>
                    </a:p>
                    <a:p>
                      <a:pPr algn="ctr"/>
                      <a:r>
                        <a:rPr lang="en-US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PCX</a:t>
                      </a:r>
                    </a:p>
                    <a:p>
                      <a:pPr algn="ctr"/>
                      <a:r>
                        <a:rPr lang="en-US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DCX</a:t>
                      </a:r>
                    </a:p>
                    <a:p>
                      <a:pPr algn="ctr"/>
                      <a:r>
                        <a:rPr lang="en-US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JBIG </a:t>
                      </a:r>
                      <a:endParaRPr lang="ru-RU" baseline="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en-US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JBIG2 </a:t>
                      </a:r>
                      <a:endParaRPr lang="ru-RU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Документы:</a:t>
                      </a:r>
                      <a:endParaRPr lang="en-US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en-US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DOCX</a:t>
                      </a:r>
                    </a:p>
                    <a:p>
                      <a:pPr algn="ctr"/>
                      <a:r>
                        <a:rPr lang="en-US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RTF</a:t>
                      </a:r>
                    </a:p>
                    <a:p>
                      <a:pPr algn="ctr"/>
                      <a:r>
                        <a:rPr lang="en-US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ODT</a:t>
                      </a:r>
                    </a:p>
                    <a:p>
                      <a:pPr algn="ctr"/>
                      <a:r>
                        <a:rPr lang="en-US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TXT</a:t>
                      </a:r>
                    </a:p>
                    <a:p>
                      <a:pPr algn="ctr"/>
                      <a:r>
                        <a:rPr lang="en-US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XLSX</a:t>
                      </a:r>
                    </a:p>
                    <a:p>
                      <a:pPr algn="ctr"/>
                      <a:r>
                        <a:rPr lang="en-US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PPTX</a:t>
                      </a:r>
                    </a:p>
                    <a:p>
                      <a:pPr algn="ctr"/>
                      <a:r>
                        <a:rPr lang="en-US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PDF, PDF/A</a:t>
                      </a:r>
                    </a:p>
                    <a:p>
                      <a:pPr algn="ctr"/>
                      <a:r>
                        <a:rPr lang="en-US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HTML</a:t>
                      </a:r>
                    </a:p>
                    <a:p>
                      <a:pPr algn="ctr"/>
                      <a:r>
                        <a:rPr lang="en-US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EPUB, FB2</a:t>
                      </a:r>
                    </a:p>
                    <a:p>
                      <a:pPr algn="ctr"/>
                      <a:r>
                        <a:rPr lang="en-US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CSV</a:t>
                      </a:r>
                    </a:p>
                    <a:p>
                      <a:pPr algn="ctr"/>
                      <a:endParaRPr lang="en-US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Изображения:</a:t>
                      </a:r>
                    </a:p>
                    <a:p>
                      <a:pPr algn="ctr"/>
                      <a:r>
                        <a:rPr lang="en-US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TIFF</a:t>
                      </a:r>
                    </a:p>
                    <a:p>
                      <a:pPr algn="ctr"/>
                      <a:r>
                        <a:rPr lang="en-US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JPEG</a:t>
                      </a:r>
                    </a:p>
                    <a:p>
                      <a:pPr algn="ctr"/>
                      <a:r>
                        <a:rPr lang="en-US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JPEG</a:t>
                      </a:r>
                      <a:r>
                        <a:rPr lang="en-US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2000</a:t>
                      </a:r>
                    </a:p>
                    <a:p>
                      <a:pPr algn="ctr"/>
                      <a:r>
                        <a:rPr lang="en-US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PNG</a:t>
                      </a:r>
                    </a:p>
                    <a:p>
                      <a:pPr algn="ctr"/>
                      <a:r>
                        <a:rPr lang="en-US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BMP</a:t>
                      </a:r>
                    </a:p>
                    <a:p>
                      <a:pPr algn="ctr"/>
                      <a:r>
                        <a:rPr lang="en-US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PCX</a:t>
                      </a:r>
                    </a:p>
                    <a:p>
                      <a:pPr algn="ctr"/>
                      <a:r>
                        <a:rPr lang="en-US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DCX</a:t>
                      </a:r>
                    </a:p>
                    <a:p>
                      <a:pPr algn="ctr"/>
                      <a:r>
                        <a:rPr lang="en-US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JBIG2</a:t>
                      </a:r>
                      <a:endParaRPr lang="en-US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23313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Системные требования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Компьютер </a:t>
            </a:r>
            <a:r>
              <a:rPr lang="en-US" dirty="0" smtClean="0"/>
              <a:t>Mac </a:t>
            </a:r>
            <a:r>
              <a:rPr lang="ru-RU" dirty="0" smtClean="0"/>
              <a:t>с процессором </a:t>
            </a:r>
            <a:r>
              <a:rPr lang="en-US" dirty="0" smtClean="0"/>
              <a:t>Intel </a:t>
            </a:r>
            <a:endParaRPr lang="ru-RU" dirty="0" smtClean="0"/>
          </a:p>
          <a:p>
            <a:r>
              <a:rPr lang="ru-RU" dirty="0" smtClean="0"/>
              <a:t>Операционная система:</a:t>
            </a:r>
            <a:r>
              <a:rPr lang="en-US" dirty="0" smtClean="0"/>
              <a:t> Mac OS X 10.7 Lion, Mac OS X 10.8</a:t>
            </a:r>
            <a:r>
              <a:rPr lang="ru-RU" dirty="0" smtClean="0"/>
              <a:t> </a:t>
            </a:r>
            <a:r>
              <a:rPr lang="en-US" dirty="0" smtClean="0"/>
              <a:t>Mountain </a:t>
            </a:r>
            <a:r>
              <a:rPr lang="en-US" dirty="0"/>
              <a:t>Lion, </a:t>
            </a:r>
            <a:r>
              <a:rPr lang="en-US" dirty="0" smtClean="0"/>
              <a:t>Mac OS X 10.9 Mavericks</a:t>
            </a:r>
            <a:r>
              <a:rPr lang="ru-RU" dirty="0" smtClean="0"/>
              <a:t>, </a:t>
            </a:r>
            <a:r>
              <a:rPr lang="en-US" dirty="0" smtClean="0"/>
              <a:t>Mac OS </a:t>
            </a:r>
            <a:r>
              <a:rPr lang="en-US" dirty="0"/>
              <a:t>X </a:t>
            </a:r>
            <a:r>
              <a:rPr lang="en-US" dirty="0" smtClean="0"/>
              <a:t>10.10 Yosemite</a:t>
            </a:r>
            <a:r>
              <a:rPr lang="ru-RU" dirty="0" smtClean="0"/>
              <a:t>, </a:t>
            </a:r>
            <a:r>
              <a:rPr lang="en-US" dirty="0" smtClean="0"/>
              <a:t>Mac OS X 10.11 El Capitan, </a:t>
            </a:r>
            <a:r>
              <a:rPr lang="en-US" dirty="0" err="1" smtClean="0"/>
              <a:t>macOS</a:t>
            </a:r>
            <a:r>
              <a:rPr lang="en-US" dirty="0" smtClean="0"/>
              <a:t> Sierra  </a:t>
            </a:r>
            <a:r>
              <a:rPr lang="ru-RU" dirty="0" smtClean="0"/>
              <a:t>и позднее</a:t>
            </a:r>
          </a:p>
          <a:p>
            <a:r>
              <a:rPr lang="ru-RU" dirty="0" err="1"/>
              <a:t>Cканеры</a:t>
            </a:r>
            <a:r>
              <a:rPr lang="ru-RU" dirty="0"/>
              <a:t>, камеры и смартфоны, совместимые с приложением «Захват изображений» (</a:t>
            </a:r>
            <a:r>
              <a:rPr lang="ru-RU" dirty="0" err="1"/>
              <a:t>Image</a:t>
            </a:r>
            <a:r>
              <a:rPr lang="ru-RU" dirty="0"/>
              <a:t> </a:t>
            </a:r>
            <a:r>
              <a:rPr lang="ru-RU" dirty="0" err="1"/>
              <a:t>Capture</a:t>
            </a:r>
            <a:r>
              <a:rPr lang="ru-RU" dirty="0"/>
              <a:t> </a:t>
            </a:r>
            <a:r>
              <a:rPr lang="ru-RU" dirty="0" err="1"/>
              <a:t>Application</a:t>
            </a:r>
            <a:r>
              <a:rPr lang="ru-RU" dirty="0"/>
              <a:t>) (</a:t>
            </a:r>
            <a:r>
              <a:rPr lang="ru-RU" dirty="0">
                <a:hlinkClick r:id="rId2"/>
              </a:rPr>
              <a:t>полный список</a:t>
            </a:r>
            <a:r>
              <a:rPr lang="ru-RU" dirty="0"/>
              <a:t>) </a:t>
            </a:r>
          </a:p>
          <a:p>
            <a:r>
              <a:rPr lang="ru-RU" dirty="0" smtClean="0"/>
              <a:t>Свободное место на диске: 1</a:t>
            </a:r>
            <a:r>
              <a:rPr lang="en-US" dirty="0" smtClean="0"/>
              <a:t>,5</a:t>
            </a:r>
            <a:r>
              <a:rPr lang="ru-RU" dirty="0" smtClean="0"/>
              <a:t> </a:t>
            </a:r>
            <a:r>
              <a:rPr lang="en-US" dirty="0"/>
              <a:t>GB </a:t>
            </a:r>
            <a:r>
              <a:rPr lang="ru-RU" dirty="0" smtClean="0"/>
              <a:t>для обычной установки программы и 1 </a:t>
            </a:r>
            <a:r>
              <a:rPr lang="en-US" dirty="0" smtClean="0"/>
              <a:t>GB </a:t>
            </a:r>
            <a:r>
              <a:rPr lang="ru-RU" dirty="0" smtClean="0"/>
              <a:t>оперативной памяти для работы программы </a:t>
            </a:r>
            <a:endParaRPr lang="en-US" dirty="0" smtClean="0"/>
          </a:p>
          <a:p>
            <a:r>
              <a:rPr lang="ru-RU" dirty="0" smtClean="0"/>
              <a:t>Клавиатура, мышь или другое устройство ввода данных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/>
              <a:pPr/>
              <a:t>201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85366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67545" y="3293985"/>
            <a:ext cx="6264696" cy="936104"/>
          </a:xfrm>
        </p:spPr>
        <p:txBody>
          <a:bodyPr>
            <a:normAutofit/>
          </a:bodyPr>
          <a:lstStyle/>
          <a:p>
            <a:r>
              <a:rPr lang="ru-RU" dirty="0" smtClean="0"/>
              <a:t>лицензирование</a:t>
            </a:r>
            <a:endParaRPr lang="ru-RU" dirty="0"/>
          </a:p>
        </p:txBody>
      </p:sp>
      <p:sp>
        <p:nvSpPr>
          <p:cNvPr id="3" name="TextBox 2">
            <a:hlinkClick r:id="rId2" action="ppaction://hlinksldjump"/>
          </p:cNvPr>
          <p:cNvSpPr txBox="1"/>
          <p:nvPr/>
        </p:nvSpPr>
        <p:spPr>
          <a:xfrm>
            <a:off x="5832140" y="188640"/>
            <a:ext cx="2565285" cy="315035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/>
          <a:p>
            <a:r>
              <a:rPr lang="ru-RU" dirty="0" smtClean="0">
                <a:hlinkClick r:id="rId2" action="ppaction://hlinksldjump"/>
              </a:rPr>
              <a:t>Назад к содержанию</a:t>
            </a: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68240"/>
            <a:ext cx="7427913" cy="1188552"/>
          </a:xfrm>
        </p:spPr>
        <p:txBody>
          <a:bodyPr/>
          <a:lstStyle/>
          <a:p>
            <a:r>
              <a:rPr lang="ru-RU" dirty="0" smtClean="0"/>
              <a:t>Типы лицензий на продукты </a:t>
            </a:r>
            <a:r>
              <a:rPr lang="en-US" dirty="0" smtClean="0"/>
              <a:t>ABBYY</a:t>
            </a:r>
            <a:endParaRPr lang="ru-RU" dirty="0"/>
          </a:p>
        </p:txBody>
      </p:sp>
      <p:sp>
        <p:nvSpPr>
          <p:cNvPr id="15" name="Rectangle 15"/>
          <p:cNvSpPr/>
          <p:nvPr/>
        </p:nvSpPr>
        <p:spPr>
          <a:xfrm>
            <a:off x="468314" y="1574344"/>
            <a:ext cx="8154136" cy="2353311"/>
          </a:xfrm>
          <a:prstGeom prst="rect">
            <a:avLst/>
          </a:prstGeom>
          <a:ln>
            <a:noFill/>
          </a:ln>
        </p:spPr>
        <p:style>
          <a:lnRef idx="2">
            <a:scrgbClr r="0" g="0" b="0"/>
          </a:lnRef>
          <a:fillRef idx="1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Rectangle 17"/>
          <p:cNvSpPr/>
          <p:nvPr/>
        </p:nvSpPr>
        <p:spPr>
          <a:xfrm>
            <a:off x="468314" y="2304941"/>
            <a:ext cx="2528511" cy="27967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108000" rIns="0" bIns="108000" numCol="1" spcCol="1270" anchor="t" anchorCtr="0">
            <a:noAutofit/>
          </a:bodyPr>
          <a:lstStyle/>
          <a:p>
            <a:pPr marL="265113" marR="0" lvl="0" indent="-180975" algn="l" defTabSz="889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C60C3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Лицензия на рабочее место</a:t>
            </a:r>
          </a:p>
          <a:p>
            <a:pPr marL="265113" marR="0" lvl="0" indent="-180975" algn="l" defTabSz="889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C60C3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Для компьютеров, отключенных от локальной сети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например, ноутбуков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65113" marR="0" lvl="0" indent="-180975" algn="l" defTabSz="889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C60C30"/>
              </a:buClr>
              <a:buSzTx/>
              <a:buFont typeface="Arial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96837" marR="0" lvl="0" indent="0" algn="l" defTabSz="889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C60C30"/>
              </a:buClr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96837" marR="0" lvl="0" indent="0" algn="l" defTabSz="889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C60C30"/>
              </a:buClr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для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ABBYY FineReader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ABBYY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Lingvo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x6, ABBYY PDF Transformer+)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84138" marR="0" lvl="0" indent="0" algn="l" defTabSz="889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C60C30"/>
              </a:buClr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 19"/>
          <p:cNvSpPr/>
          <p:nvPr/>
        </p:nvSpPr>
        <p:spPr>
          <a:xfrm>
            <a:off x="3302091" y="2279285"/>
            <a:ext cx="2485044" cy="282244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108000" rIns="0" bIns="108000" numCol="1" spcCol="1270" anchor="t" anchorCtr="0">
            <a:noAutofit/>
          </a:bodyPr>
          <a:lstStyle/>
          <a:p>
            <a:pPr marL="269875" marR="0" lvl="0" indent="-173038" algn="l" defTabSz="889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C60C3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Лицензия на одновременный доступ</a:t>
            </a:r>
          </a:p>
          <a:p>
            <a:pPr marL="269875" marR="0" lvl="0" indent="-173038" algn="l" defTabSz="889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C60C3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Для компьютеров, постоянно подключенных к локальной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сети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69875" marR="0" lvl="0" indent="-173038" algn="l" defTabSz="889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C60C30"/>
              </a:buClr>
              <a:buSzTx/>
              <a:buFont typeface="Arial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96837" marR="0" lvl="0" indent="0" algn="l" defTabSz="889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C60C30"/>
              </a:buClr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(для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ABBYY FineReader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ABBYY Lingvo x6)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3656" y="1718809"/>
            <a:ext cx="2534750" cy="57411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vert="horz" wrap="square" lIns="0" tIns="0" rIns="0" bIns="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Per Seat</a:t>
            </a: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302090" y="1718810"/>
            <a:ext cx="2485045" cy="57411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vert="horz" wrap="square" lIns="0" tIns="0" rIns="0" bIns="0" rtlCol="0" anchor="ctr">
            <a:normAutofit/>
          </a:bodyPr>
          <a:lstStyle>
            <a:defPPr>
              <a:defRPr lang="ru-RU"/>
            </a:defPPr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Concurrent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70058" y="5640941"/>
            <a:ext cx="2515900" cy="308339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wrap="square" lIns="0" tIns="0" rIns="0" bIns="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Неименные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76250" y="5229200"/>
            <a:ext cx="2509708" cy="315035"/>
          </a:xfrm>
          <a:prstGeom prst="rect">
            <a:avLst/>
          </a:prstGeom>
          <a:solidFill>
            <a:srgbClr val="C60C30"/>
          </a:solidFill>
        </p:spPr>
        <p:txBody>
          <a:bodyPr vert="horz" wrap="square" lIns="0" tIns="0" rIns="0" bIns="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Именные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302089" y="5229200"/>
            <a:ext cx="2485045" cy="315035"/>
          </a:xfrm>
          <a:prstGeom prst="rect">
            <a:avLst/>
          </a:prstGeom>
          <a:solidFill>
            <a:srgbClr val="C60C30"/>
          </a:solidFill>
        </p:spPr>
        <p:txBody>
          <a:bodyPr vert="horz" wrap="square" lIns="0" tIns="0" rIns="0" bIns="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Именные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64A3CC-9215-4D44-A91D-3C56E408671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9"/>
          <p:cNvSpPr/>
          <p:nvPr/>
        </p:nvSpPr>
        <p:spPr>
          <a:xfrm>
            <a:off x="6135868" y="2279283"/>
            <a:ext cx="2485044" cy="28224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108000" rIns="0" bIns="108000" numCol="1" spcCol="1270" anchor="t" anchorCtr="0">
            <a:noAutofit/>
          </a:bodyPr>
          <a:lstStyle/>
          <a:p>
            <a:pPr marL="269875" marR="0" lvl="0" indent="-173038" algn="l" defTabSz="889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C60C3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Лицензия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на одновременный доступ к программе через терминальные службы</a:t>
            </a:r>
          </a:p>
          <a:p>
            <a:pPr marL="96837" marR="0" lvl="0" indent="0" algn="l" defTabSz="889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C60C30"/>
              </a:buClr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96837" marR="0" lvl="0" indent="0" algn="l" defTabSz="889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C60C30"/>
              </a:buClr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96837" marR="0" lvl="0" indent="0" algn="l" defTabSz="889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C60C30"/>
              </a:buClr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96837" marR="0" lvl="0" indent="0" algn="l" defTabSz="889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C60C30"/>
              </a:buClr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96837" marR="0" lvl="0" indent="0" algn="l" defTabSz="889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C60C30"/>
              </a:buClr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(для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ABBYY FineReader 1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4,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ABBYY PDF Transformer+)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35867" y="1718809"/>
            <a:ext cx="2485045" cy="57411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vert="horz" wrap="square" lIns="0" tIns="0" rIns="0" bIns="0" rtlCol="0" anchor="ctr">
            <a:normAutofit/>
          </a:bodyPr>
          <a:lstStyle>
            <a:defPPr>
              <a:defRPr lang="ru-RU"/>
            </a:defPPr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Termina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37405" y="5229200"/>
            <a:ext cx="2485045" cy="315035"/>
          </a:xfrm>
          <a:prstGeom prst="rect">
            <a:avLst/>
          </a:prstGeom>
          <a:solidFill>
            <a:srgbClr val="C60C30"/>
          </a:solidFill>
        </p:spPr>
        <p:txBody>
          <a:bodyPr vert="horz" wrap="square" lIns="0" tIns="0" rIns="0" bIns="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Именные</a:t>
            </a:r>
          </a:p>
        </p:txBody>
      </p:sp>
    </p:spTree>
    <p:extLst>
      <p:ext uri="{BB962C8B-B14F-4D97-AF65-F5344CB8AC3E}">
        <p14:creationId xmlns:p14="http://schemas.microsoft.com/office/powerpoint/2010/main" val="2446804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3" grpId="0" animBg="1"/>
      <p:bldP spid="14" grpId="0" animBg="1"/>
    </p:bld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9" name="Rectangle 3"/>
          <p:cNvSpPr>
            <a:spLocks noChangeArrowheads="1"/>
          </p:cNvSpPr>
          <p:nvPr/>
        </p:nvSpPr>
        <p:spPr bwMode="auto">
          <a:xfrm>
            <a:off x="476251" y="1268759"/>
            <a:ext cx="4635810" cy="4545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noAutofit/>
          </a:bodyPr>
          <a:lstStyle/>
          <a:p>
            <a:pPr marL="742950" marR="0" lvl="1" indent="-285750" algn="l" defTabSz="914400" rtl="0" eaLnBrk="0" fontAlgn="auto" latinLnBrk="0" hangingPunct="0">
              <a:lnSpc>
                <a:spcPct val="100000"/>
              </a:lnSpc>
              <a:spcBef>
                <a:spcPct val="5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ct val="5000"/>
              </a:spcBef>
              <a:spcAft>
                <a:spcPts val="0"/>
              </a:spcAft>
              <a:buClr>
                <a:srgbClr val="C60C30"/>
              </a:buClr>
              <a:buSzTx/>
              <a:buFont typeface="Calibri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Коробочная версия</a:t>
            </a:r>
          </a:p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ct val="5000"/>
              </a:spcBef>
              <a:spcAft>
                <a:spcPts val="0"/>
              </a:spcAft>
              <a:buClr>
                <a:srgbClr val="C60C30"/>
              </a:buClr>
              <a:buSzTx/>
              <a:buFont typeface="Calibri" pitchFamily="34" charset="0"/>
              <a:buChar char="•"/>
              <a:tabLst/>
              <a:defRPr/>
            </a:pP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ct val="5000"/>
              </a:spcBef>
              <a:spcAft>
                <a:spcPts val="0"/>
              </a:spcAft>
              <a:buClr>
                <a:srgbClr val="C60C30"/>
              </a:buClr>
              <a:buSzTx/>
              <a:buFont typeface="Calibri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Версия для скачивания</a:t>
            </a:r>
          </a:p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ct val="5000"/>
              </a:spcBef>
              <a:spcAft>
                <a:spcPts val="0"/>
              </a:spcAft>
              <a:buClr>
                <a:srgbClr val="C60C30"/>
              </a:buClr>
              <a:buSzTx/>
              <a:buFont typeface="Calibri" pitchFamily="34" charset="0"/>
              <a:buChar char="•"/>
              <a:tabLst/>
              <a:defRPr/>
            </a:pP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ct val="5000"/>
              </a:spcBef>
              <a:spcAft>
                <a:spcPts val="600"/>
              </a:spcAft>
              <a:buClr>
                <a:srgbClr val="C60C30"/>
              </a:buClr>
              <a:buSzTx/>
              <a:buFont typeface="Calibri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60C3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Лицензии для организаций: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C60C3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800100" marR="0" lvl="1" indent="-342900" algn="l" defTabSz="914400" rtl="0" eaLnBrk="0" fontAlgn="auto" latinLnBrk="0" hangingPunct="0">
              <a:lnSpc>
                <a:spcPct val="100000"/>
              </a:lnSpc>
              <a:spcBef>
                <a:spcPct val="5000"/>
              </a:spcBef>
              <a:spcAft>
                <a:spcPts val="0"/>
              </a:spcAft>
              <a:buClr>
                <a:prstClr val="white">
                  <a:lumMod val="50000"/>
                </a:prstClr>
              </a:buClr>
              <a:buSzTx/>
              <a:buFont typeface="Calibri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Красный конверт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800100" marR="0" lvl="1" indent="-342900" algn="l" defTabSz="914400" rtl="0" eaLnBrk="0" fontAlgn="auto" latinLnBrk="0" hangingPunct="0">
              <a:lnSpc>
                <a:spcPct val="100000"/>
              </a:lnSpc>
              <a:spcBef>
                <a:spcPct val="5000"/>
              </a:spcBef>
              <a:spcAft>
                <a:spcPts val="0"/>
              </a:spcAft>
              <a:buClr>
                <a:prstClr val="white">
                  <a:lumMod val="50000"/>
                </a:prstClr>
              </a:buClr>
              <a:buSzTx/>
              <a:buFont typeface="Calibri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Лицензионный сертификат с серийными номерами	</a:t>
            </a:r>
          </a:p>
          <a:p>
            <a:pPr marL="800100" marR="0" lvl="1" indent="-342900" algn="l" defTabSz="914400" rtl="0" eaLnBrk="0" fontAlgn="auto" latinLnBrk="0" hangingPunct="0">
              <a:lnSpc>
                <a:spcPct val="100000"/>
              </a:lnSpc>
              <a:spcBef>
                <a:spcPct val="5000"/>
              </a:spcBef>
              <a:spcAft>
                <a:spcPts val="0"/>
              </a:spcAft>
              <a:buClr>
                <a:prstClr val="white">
                  <a:lumMod val="50000"/>
                </a:prstClr>
              </a:buClr>
              <a:buSzTx/>
              <a:buFont typeface="Calibri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Дополнительное соглашение к Лицензионному договору с конечным пользователем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ct val="5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ct val="5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	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Варианты поставки программ </a:t>
            </a:r>
            <a:r>
              <a:rPr lang="en-US" dirty="0" smtClean="0"/>
              <a:t>ABBYY</a:t>
            </a:r>
            <a:endParaRPr lang="ru-RU" dirty="0"/>
          </a:p>
        </p:txBody>
      </p:sp>
      <p:grpSp>
        <p:nvGrpSpPr>
          <p:cNvPr id="13" name="Group 12"/>
          <p:cNvGrpSpPr/>
          <p:nvPr/>
        </p:nvGrpSpPr>
        <p:grpSpPr>
          <a:xfrm>
            <a:off x="5602800" y="1756272"/>
            <a:ext cx="2929639" cy="4057992"/>
            <a:chOff x="5877145" y="1656532"/>
            <a:chExt cx="2929639" cy="405799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77145" y="1656532"/>
              <a:ext cx="2929639" cy="4057992"/>
            </a:xfrm>
            <a:prstGeom prst="rect">
              <a:avLst/>
            </a:prstGeom>
          </p:spPr>
        </p:pic>
        <p:sp>
          <p:nvSpPr>
            <p:cNvPr id="6" name="Rounded Rectangle 5"/>
            <p:cNvSpPr/>
            <p:nvPr/>
          </p:nvSpPr>
          <p:spPr>
            <a:xfrm>
              <a:off x="6147174" y="2794712"/>
              <a:ext cx="2385265" cy="994327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D4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64A3CC-9215-4D44-A91D-3C56E408671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8185" y="3101499"/>
            <a:ext cx="2194215" cy="597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810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ABBYY FineReader 1</a:t>
            </a:r>
            <a:r>
              <a:rPr lang="ru-RU" dirty="0" smtClean="0">
                <a:latin typeface="+mn-lt"/>
              </a:rPr>
              <a:t>4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64A3CC-9215-4D44-A91D-3C56E408671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05" y="1364931"/>
            <a:ext cx="8880167" cy="4449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256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ABBYY PDF Transformer</a:t>
            </a:r>
            <a:r>
              <a:rPr lang="ru-RU" dirty="0" smtClean="0">
                <a:latin typeface="+mn-lt"/>
              </a:rPr>
              <a:t>+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64A3CC-9215-4D44-A91D-3C56E408671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206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48590"/>
            <a:ext cx="8685965" cy="4098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863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ABBYY Lingvo x6</a:t>
            </a:r>
            <a:endParaRPr lang="ru-R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64A3CC-9215-4D44-A91D-3C56E408671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92571"/>
            <a:ext cx="8675688" cy="4093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468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Преимущества продуктов </a:t>
            </a:r>
            <a:r>
              <a:rPr lang="en-US" dirty="0" smtClean="0"/>
              <a:t>ABBYY </a:t>
            </a:r>
            <a:br>
              <a:rPr lang="en-US" dirty="0" smtClean="0"/>
            </a:br>
            <a:r>
              <a:rPr lang="ru-RU" dirty="0" smtClean="0"/>
              <a:t>для ИТ-специалистов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08276"/>
            <a:ext cx="8218488" cy="4853136"/>
          </a:xfrm>
        </p:spPr>
        <p:txBody>
          <a:bodyPr/>
          <a:lstStyle/>
          <a:p>
            <a:r>
              <a:rPr lang="ru-RU" dirty="0">
                <a:solidFill>
                  <a:srgbClr val="C60C30"/>
                </a:solidFill>
              </a:rPr>
              <a:t>Гибкая</a:t>
            </a:r>
            <a:r>
              <a:rPr lang="ru-RU" dirty="0"/>
              <a:t> система лицензирования</a:t>
            </a:r>
          </a:p>
          <a:p>
            <a:r>
              <a:rPr lang="ru-RU" dirty="0"/>
              <a:t>Бесплатная техническая </a:t>
            </a:r>
            <a:r>
              <a:rPr lang="ru-RU" dirty="0">
                <a:solidFill>
                  <a:srgbClr val="C60C30"/>
                </a:solidFill>
              </a:rPr>
              <a:t>поддержка</a:t>
            </a:r>
          </a:p>
          <a:p>
            <a:r>
              <a:rPr lang="ru-RU" dirty="0" smtClean="0"/>
              <a:t>Возможности </a:t>
            </a:r>
            <a:r>
              <a:rPr lang="ru-RU" dirty="0">
                <a:solidFill>
                  <a:srgbClr val="C60C30"/>
                </a:solidFill>
              </a:rPr>
              <a:t>сетевой установки </a:t>
            </a:r>
            <a:r>
              <a:rPr lang="ru-RU" dirty="0"/>
              <a:t>и администрирования</a:t>
            </a:r>
          </a:p>
          <a:p>
            <a:r>
              <a:rPr lang="ru-RU" dirty="0" smtClean="0"/>
              <a:t>Поддержка </a:t>
            </a:r>
            <a:r>
              <a:rPr lang="ru-RU" dirty="0"/>
              <a:t>самых </a:t>
            </a:r>
            <a:r>
              <a:rPr lang="ru-RU" dirty="0">
                <a:solidFill>
                  <a:srgbClr val="C60C30"/>
                </a:solidFill>
              </a:rPr>
              <a:t>современных</a:t>
            </a:r>
            <a:r>
              <a:rPr lang="ru-RU" dirty="0"/>
              <a:t> операционных </a:t>
            </a:r>
            <a:r>
              <a:rPr lang="ru-RU" dirty="0" smtClean="0"/>
              <a:t>систем</a:t>
            </a:r>
          </a:p>
          <a:p>
            <a:pPr marL="0" indent="0">
              <a:buNone/>
            </a:pPr>
            <a:endParaRPr lang="ru-RU" dirty="0"/>
          </a:p>
          <a:p>
            <a:r>
              <a:rPr lang="ru-RU" dirty="0"/>
              <a:t>Скидка </a:t>
            </a:r>
            <a:r>
              <a:rPr lang="ru-RU" sz="4000" dirty="0">
                <a:solidFill>
                  <a:srgbClr val="C60C30"/>
                </a:solidFill>
              </a:rPr>
              <a:t>40%</a:t>
            </a:r>
            <a:r>
              <a:rPr lang="ru-RU" dirty="0"/>
              <a:t> на обновления с предыдущих версий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1A21F-8288-4945-BB00-20CBE76A02B3}" type="slidenum">
              <a:rPr lang="de-DE" smtClean="0"/>
              <a:pPr>
                <a:defRPr/>
              </a:pPr>
              <a:t>208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38047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0" anchor="t">
            <a:normAutofit/>
          </a:bodyPr>
          <a:lstStyle/>
          <a:p>
            <a:r>
              <a:rPr lang="ru-RU" sz="4000" dirty="0" smtClean="0">
                <a:latin typeface="+mj-lt"/>
              </a:rPr>
              <a:t>Академическая скидка </a:t>
            </a:r>
            <a:r>
              <a:rPr lang="en-US" sz="4000" dirty="0" smtClean="0">
                <a:latin typeface="+mj-lt"/>
              </a:rPr>
              <a:t/>
            </a:r>
            <a:br>
              <a:rPr lang="en-US" sz="4000" dirty="0" smtClean="0">
                <a:latin typeface="+mj-lt"/>
              </a:rPr>
            </a:br>
            <a:endParaRPr lang="ru-RU" dirty="0" smtClean="0">
              <a:latin typeface="+mj-lt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 eaLnBrk="0" hangingPunct="0">
              <a:lnSpc>
                <a:spcPct val="120000"/>
              </a:lnSpc>
              <a:buSzPct val="70000"/>
              <a:buNone/>
            </a:pPr>
            <a:r>
              <a:rPr lang="ru-RU" sz="2000" dirty="0" smtClean="0"/>
              <a:t>Академическая скидка </a:t>
            </a:r>
            <a:r>
              <a:rPr lang="ru-RU" sz="3600" dirty="0" smtClean="0">
                <a:solidFill>
                  <a:srgbClr val="C60C30"/>
                </a:solidFill>
              </a:rPr>
              <a:t>40% </a:t>
            </a:r>
            <a:r>
              <a:rPr lang="ru-RU" sz="2000" dirty="0"/>
              <a:t>распространяется на:</a:t>
            </a:r>
          </a:p>
          <a:p>
            <a:pPr marL="3135313" indent="-177800" eaLnBrk="0" hangingPunct="0">
              <a:lnSpc>
                <a:spcPct val="120000"/>
              </a:lnSpc>
              <a:spcBef>
                <a:spcPts val="1800"/>
              </a:spcBef>
              <a:buSzPct val="70000"/>
              <a:buFont typeface="Wingdings" pitchFamily="2" charset="2"/>
              <a:buChar char=""/>
            </a:pPr>
            <a:r>
              <a:rPr lang="ru-RU" sz="1800" dirty="0" smtClean="0"/>
              <a:t>государственные учебные заведения</a:t>
            </a:r>
          </a:p>
          <a:p>
            <a:pPr marL="3135313" indent="-177800" eaLnBrk="0" hangingPunct="0">
              <a:lnSpc>
                <a:spcPct val="120000"/>
              </a:lnSpc>
              <a:buSzPct val="70000"/>
              <a:buFont typeface="Wingdings" pitchFamily="2" charset="2"/>
              <a:buChar char=""/>
            </a:pPr>
            <a:r>
              <a:rPr lang="ru-RU" sz="1800" dirty="0" smtClean="0"/>
              <a:t>государственные больницы</a:t>
            </a:r>
          </a:p>
          <a:p>
            <a:pPr marL="3135313" indent="-177800" eaLnBrk="0" hangingPunct="0">
              <a:lnSpc>
                <a:spcPct val="120000"/>
              </a:lnSpc>
              <a:buSzPct val="70000"/>
              <a:buFont typeface="Wingdings" pitchFamily="2" charset="2"/>
              <a:buChar char=""/>
            </a:pPr>
            <a:r>
              <a:rPr lang="ru-RU" sz="1800" dirty="0" smtClean="0"/>
              <a:t>учебные центры, имеющие лицензии на ведение образовательной деятельности</a:t>
            </a:r>
          </a:p>
          <a:p>
            <a:pPr marL="3135313" indent="-177800" eaLnBrk="0" hangingPunct="0">
              <a:lnSpc>
                <a:spcPct val="120000"/>
              </a:lnSpc>
              <a:buSzPct val="70000"/>
              <a:buFont typeface="Wingdings" pitchFamily="2" charset="2"/>
              <a:buChar char=""/>
            </a:pPr>
            <a:r>
              <a:rPr lang="ru-RU" sz="1800" dirty="0" smtClean="0"/>
              <a:t>государственные библиотеки</a:t>
            </a:r>
          </a:p>
          <a:p>
            <a:pPr marL="0" indent="0" eaLnBrk="0" hangingPunct="0">
              <a:lnSpc>
                <a:spcPct val="120000"/>
              </a:lnSpc>
              <a:buSzPct val="70000"/>
              <a:buNone/>
            </a:pPr>
            <a:endParaRPr lang="ru-RU" sz="1800" dirty="0"/>
          </a:p>
          <a:p>
            <a:pPr marL="0" indent="0" eaLnBrk="0" hangingPunct="0">
              <a:lnSpc>
                <a:spcPct val="120000"/>
              </a:lnSpc>
              <a:buSzPct val="70000"/>
              <a:buNone/>
            </a:pPr>
            <a:endParaRPr lang="ru-RU" sz="1800" dirty="0" smtClean="0"/>
          </a:p>
          <a:p>
            <a:pPr marL="88900" indent="3175" eaLnBrk="0" hangingPunct="0">
              <a:lnSpc>
                <a:spcPct val="120000"/>
              </a:lnSpc>
              <a:buSzPct val="70000"/>
              <a:buNone/>
            </a:pPr>
            <a:r>
              <a:rPr lang="ru-RU" sz="1800" dirty="0" smtClean="0">
                <a:solidFill>
                  <a:srgbClr val="C60C30"/>
                </a:solidFill>
              </a:rPr>
              <a:t>Внимание! </a:t>
            </a:r>
            <a:r>
              <a:rPr lang="ru-RU" sz="1800" dirty="0" smtClean="0"/>
              <a:t>Скидка предоставляется только при предоставлении официального письма от учебного/медицинского заведения. </a:t>
            </a:r>
          </a:p>
          <a:p>
            <a:pPr marL="88900" indent="3175" eaLnBrk="0" hangingPunct="0">
              <a:lnSpc>
                <a:spcPct val="120000"/>
              </a:lnSpc>
              <a:buSzPct val="70000"/>
              <a:buNone/>
            </a:pPr>
            <a:r>
              <a:rPr lang="ru-RU" sz="1800" dirty="0" smtClean="0"/>
              <a:t>Все позиции с академической скидкой имеют срок действия лицензии 1 год.</a:t>
            </a:r>
          </a:p>
          <a:p>
            <a:pPr>
              <a:buNone/>
            </a:pPr>
            <a:endParaRPr lang="ru-RU" sz="1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2608" y="2663915"/>
            <a:ext cx="2538989" cy="184520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/>
              <a:pPr/>
              <a:t>209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6500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3712802" cy="3639852"/>
          </a:xfrm>
        </p:spPr>
        <p:txBody>
          <a:bodyPr>
            <a:normAutofit fontScale="92500" lnSpcReduction="20000"/>
          </a:bodyPr>
          <a:lstStyle/>
          <a:p>
            <a:pPr marL="0" indent="0" algn="r">
              <a:buNone/>
            </a:pPr>
            <a:r>
              <a:rPr lang="ru-RU" dirty="0" smtClean="0"/>
              <a:t>Секретарю или офис-менеджеру</a:t>
            </a:r>
          </a:p>
          <a:p>
            <a:pPr marL="0" indent="0" algn="r">
              <a:buNone/>
            </a:pPr>
            <a:r>
              <a:rPr lang="ru-RU" dirty="0" smtClean="0"/>
              <a:t>Менеджеру по продажам или закупкам</a:t>
            </a:r>
          </a:p>
          <a:p>
            <a:pPr marL="0" indent="0" algn="r">
              <a:buNone/>
            </a:pPr>
            <a:r>
              <a:rPr lang="ru-RU" dirty="0" smtClean="0"/>
              <a:t>Юристу</a:t>
            </a:r>
            <a:endParaRPr lang="ru-RU" dirty="0"/>
          </a:p>
          <a:p>
            <a:pPr marL="0" indent="0" algn="r">
              <a:buNone/>
            </a:pPr>
            <a:r>
              <a:rPr lang="ru-RU" dirty="0" smtClean="0">
                <a:solidFill>
                  <a:srgbClr val="C60C30"/>
                </a:solidFill>
              </a:rPr>
              <a:t>Бухгалтеру</a:t>
            </a:r>
          </a:p>
          <a:p>
            <a:pPr marL="0" indent="0" algn="r">
              <a:buNone/>
            </a:pPr>
            <a:r>
              <a:rPr lang="ru-RU" dirty="0"/>
              <a:t>Маркетологу или </a:t>
            </a:r>
            <a:r>
              <a:rPr lang="ru-RU" dirty="0" smtClean="0"/>
              <a:t>аналитику</a:t>
            </a:r>
          </a:p>
          <a:p>
            <a:pPr marL="0" indent="0" algn="r">
              <a:buNone/>
            </a:pPr>
            <a:r>
              <a:rPr lang="ru-RU" dirty="0" smtClean="0"/>
              <a:t>Научному сотруднику</a:t>
            </a:r>
          </a:p>
          <a:p>
            <a:pPr marL="0" indent="0" algn="r">
              <a:buNone/>
            </a:pPr>
            <a:r>
              <a:rPr lang="ru-RU" dirty="0" smtClean="0"/>
              <a:t>Переводчику</a:t>
            </a:r>
          </a:p>
          <a:p>
            <a:pPr marL="0" indent="0" algn="r">
              <a:buNone/>
            </a:pPr>
            <a:r>
              <a:rPr lang="ru-RU" dirty="0"/>
              <a:t>ИТ-специалисту</a:t>
            </a:r>
          </a:p>
          <a:p>
            <a:pPr marL="0" indent="0" algn="r">
              <a:buNone/>
            </a:pPr>
            <a:endParaRPr lang="ru-RU" dirty="0" smtClean="0">
              <a:solidFill>
                <a:schemeClr val="tx1"/>
              </a:solidFill>
            </a:endParaRPr>
          </a:p>
          <a:p>
            <a:pPr marL="0" indent="0" algn="r">
              <a:buNone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A1A21F-8288-4945-BB00-20CBE76A02B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itchFamily="34" charset="0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itchFamily="34" charset="0"/>
              <a:ea typeface="+mn-ea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54293" y="2465679"/>
            <a:ext cx="4140460" cy="3482774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Isosceles Triangle 5"/>
          <p:cNvSpPr/>
          <p:nvPr/>
        </p:nvSpPr>
        <p:spPr>
          <a:xfrm rot="16200000">
            <a:off x="4365500" y="3608881"/>
            <a:ext cx="336485" cy="426772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11811" y="2532133"/>
            <a:ext cx="3982943" cy="34163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Извлечение реквизитов из отсканированных документов для вставки в платежные поручения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Уменьшение размеров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PDF-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файлов для загрузки в банк-клиент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Подготовка копий платежных поручений для отправки менеджеру или контрагенту (операции со страницами, удаление лишней или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конф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информации и др.)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Оптимизация документов для добавления в архив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54042" y="486640"/>
            <a:ext cx="7704087" cy="891414"/>
          </a:xfrm>
          <a:prstGeom prst="rect">
            <a:avLst/>
          </a:prstGeom>
        </p:spPr>
        <p:txBody>
          <a:bodyPr vert="horz" lIns="0" tIns="0" rIns="0" bIns="0" rtlCol="0" anchor="t">
            <a:normAutofit fontScale="9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kern="0" baseline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itchFamily="34" charset="0"/>
                <a:ea typeface="+mj-ea"/>
              </a:rPr>
              <a:t>ABBYY FineReader 14 – </a:t>
            </a:r>
            <a:r>
              <a:rPr kumimoji="0" lang="ru-RU" sz="3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itchFamily="34" charset="0"/>
                <a:ea typeface="+mj-ea"/>
              </a:rPr>
              <a:t>каждому сотруднику</a:t>
            </a:r>
            <a:endParaRPr kumimoji="0" lang="ru-RU" sz="36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itchFamily="34" charset="0"/>
              <a:ea typeface="+mj-e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0467" y="6255022"/>
            <a:ext cx="6390710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Возможные сценарии, в которых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ABBYY FineReader 14 </a:t>
            </a:r>
            <a:r>
              <a:rPr kumimoji="0" lang="ru-RU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может 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быть</a:t>
            </a:r>
            <a:r>
              <a:rPr kumimoji="0" lang="ru-RU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полезен</a:t>
            </a:r>
          </a:p>
        </p:txBody>
      </p:sp>
    </p:spTree>
    <p:extLst>
      <p:ext uri="{BB962C8B-B14F-4D97-AF65-F5344CB8AC3E}">
        <p14:creationId xmlns:p14="http://schemas.microsoft.com/office/powerpoint/2010/main" val="3270419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487869" y="4959170"/>
            <a:ext cx="6263928" cy="1296144"/>
          </a:xfrm>
        </p:spPr>
        <p:txBody>
          <a:bodyPr>
            <a:noAutofit/>
          </a:bodyPr>
          <a:lstStyle/>
          <a:p>
            <a:endParaRPr lang="ru-RU" sz="2800" dirty="0" smtClean="0"/>
          </a:p>
          <a:p>
            <a:r>
              <a:rPr lang="en-US" dirty="0" smtClean="0"/>
              <a:t>ABBYY </a:t>
            </a:r>
            <a:r>
              <a:rPr lang="ru-RU" dirty="0" smtClean="0"/>
              <a:t>Россия</a:t>
            </a:r>
            <a:endParaRPr lang="en-US" dirty="0" smtClean="0"/>
          </a:p>
          <a:p>
            <a:r>
              <a:rPr lang="ru-RU" sz="1800" dirty="0" smtClean="0"/>
              <a:t>Отдел по работе с малым и средним бизнесом</a:t>
            </a:r>
            <a:endParaRPr lang="ru-RU" sz="1800" dirty="0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425395" y="3023955"/>
            <a:ext cx="7336110" cy="87856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Партнер</a:t>
            </a:r>
            <a:r>
              <a:rPr lang="en-US" dirty="0" smtClean="0"/>
              <a:t>c</a:t>
            </a:r>
            <a:r>
              <a:rPr lang="ru-RU" dirty="0" smtClean="0"/>
              <a:t>кая программа</a:t>
            </a:r>
            <a:br>
              <a:rPr lang="ru-RU" dirty="0" smtClean="0"/>
            </a:br>
            <a:r>
              <a:rPr lang="en-US" dirty="0" smtClean="0"/>
              <a:t>ABBYY </a:t>
            </a:r>
            <a:r>
              <a:rPr lang="ru-RU" dirty="0" smtClean="0"/>
              <a:t>Россия 2017</a:t>
            </a:r>
            <a:endParaRPr lang="ru-RU" dirty="0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476250" y="6553924"/>
            <a:ext cx="3384374" cy="288032"/>
          </a:xfrm>
          <a:prstGeom prst="rect">
            <a:avLst/>
          </a:prstGeom>
        </p:spPr>
        <p:txBody>
          <a:bodyPr vert="horz" lIns="0" tIns="46800" rIns="0" bIns="46800" rtlCol="0">
            <a:normAutofit/>
          </a:bodyPr>
          <a:lstStyle>
            <a:lvl1pPr marL="0" indent="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rgbClr val="C60C30"/>
              </a:buClr>
              <a:buFont typeface="Arial" pitchFamily="34" charset="0"/>
              <a:buNone/>
              <a:defRPr lang="en-US" sz="2000" kern="120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ts val="400"/>
              </a:spcBef>
              <a:buClr>
                <a:schemeClr val="bg1">
                  <a:lumMod val="50000"/>
                </a:schemeClr>
              </a:buClr>
              <a:buFont typeface="Calibri" pitchFamily="34" charset="0"/>
              <a:buNone/>
              <a:defRPr sz="2000" b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Calibri" pitchFamily="34" charset="0"/>
              <a:buNone/>
              <a:defRPr sz="1600" b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Calibri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60C30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Copyright 201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ABBYY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hlinkClick r:id="rId3" action="ppaction://hlinksldjump"/>
          </p:cNvPr>
          <p:cNvSpPr txBox="1"/>
          <p:nvPr/>
        </p:nvSpPr>
        <p:spPr>
          <a:xfrm>
            <a:off x="5832140" y="188640"/>
            <a:ext cx="2565285" cy="315035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/>
          <a:p>
            <a:r>
              <a:rPr lang="ru-RU" dirty="0" smtClean="0">
                <a:hlinkClick r:id="rId3" action="ppaction://hlinksldjump"/>
              </a:rPr>
              <a:t>Назад к содержанию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752132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Содержание</a:t>
            </a:r>
            <a:endParaRPr lang="ru-RU" dirty="0"/>
          </a:p>
        </p:txBody>
      </p:sp>
      <p:sp>
        <p:nvSpPr>
          <p:cNvPr id="5" name="Content Placeholder 8"/>
          <p:cNvSpPr>
            <a:spLocks noGrp="1"/>
          </p:cNvSpPr>
          <p:nvPr>
            <p:ph idx="10"/>
          </p:nvPr>
        </p:nvSpPr>
        <p:spPr>
          <a:xfrm>
            <a:off x="3399036" y="1268760"/>
            <a:ext cx="5744964" cy="5120620"/>
          </a:xfrm>
        </p:spPr>
        <p:txBody>
          <a:bodyPr>
            <a:noAutofit/>
          </a:bodyPr>
          <a:lstStyle/>
          <a:p>
            <a:pPr algn="l">
              <a:lnSpc>
                <a:spcPct val="200000"/>
              </a:lnSpc>
              <a:spcBef>
                <a:spcPts val="1200"/>
              </a:spcBef>
              <a:buClr>
                <a:srgbClr val="C00000"/>
              </a:buClr>
            </a:pPr>
            <a:endParaRPr lang="ru-RU" sz="2000" dirty="0" smtClean="0">
              <a:solidFill>
                <a:srgbClr val="C60C30"/>
              </a:solidFill>
            </a:endParaRPr>
          </a:p>
          <a:p>
            <a:pPr algn="l">
              <a:lnSpc>
                <a:spcPct val="200000"/>
              </a:lnSpc>
              <a:spcBef>
                <a:spcPts val="1200"/>
              </a:spcBef>
              <a:buClr>
                <a:srgbClr val="C00000"/>
              </a:buClr>
            </a:pPr>
            <a:r>
              <a:rPr lang="ru-RU" sz="2000" dirty="0" smtClean="0">
                <a:solidFill>
                  <a:srgbClr val="C60C30"/>
                </a:solidFill>
              </a:rPr>
              <a:t>Единая партнерская программа </a:t>
            </a:r>
            <a:r>
              <a:rPr lang="en-US" sz="2000" dirty="0" smtClean="0">
                <a:solidFill>
                  <a:srgbClr val="C60C30"/>
                </a:solidFill>
              </a:rPr>
              <a:t>ABBYY</a:t>
            </a:r>
            <a:endParaRPr lang="ru-RU" sz="2000" dirty="0" smtClean="0">
              <a:solidFill>
                <a:srgbClr val="C60C30"/>
              </a:solidFill>
            </a:endParaRPr>
          </a:p>
          <a:p>
            <a:pPr algn="l">
              <a:lnSpc>
                <a:spcPct val="200000"/>
              </a:lnSpc>
              <a:spcBef>
                <a:spcPts val="1200"/>
              </a:spcBef>
              <a:buClr>
                <a:srgbClr val="C00000"/>
              </a:buClr>
            </a:pP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Новая партнерская программа: направление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SMB</a:t>
            </a:r>
            <a:endParaRPr lang="ru-RU" sz="2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l">
              <a:lnSpc>
                <a:spcPct val="200000"/>
              </a:lnSpc>
              <a:spcBef>
                <a:spcPts val="1200"/>
              </a:spcBef>
              <a:buClr>
                <a:srgbClr val="C00000"/>
              </a:buClr>
            </a:pP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Описание партнерских статусов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3181905" y="575951"/>
            <a:ext cx="0" cy="3798154"/>
          </a:xfrm>
          <a:prstGeom prst="line">
            <a:avLst/>
          </a:prstGeom>
          <a:ln w="34925" cap="rnd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7610" y="479462"/>
            <a:ext cx="536366" cy="40252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2256" y="2285181"/>
            <a:ext cx="381984" cy="30523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9575" y="3066780"/>
            <a:ext cx="381984" cy="30523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2256" y="3828771"/>
            <a:ext cx="381984" cy="30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347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5007919" y="2607129"/>
            <a:ext cx="897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ABBYY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FlexiCapture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03649" y="1456461"/>
            <a:ext cx="3862815" cy="4987874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99189" y="1444800"/>
            <a:ext cx="3867276" cy="405045"/>
          </a:xfrm>
          <a:prstGeom prst="rect">
            <a:avLst/>
          </a:prstGeom>
          <a:solidFill>
            <a:srgbClr val="C60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Массовое ПО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797028" y="1448780"/>
            <a:ext cx="3856296" cy="38579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Корпоративное ПО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5424" y="2554254"/>
            <a:ext cx="527230" cy="527230"/>
          </a:xfrm>
          <a:prstGeom prst="rect">
            <a:avLst/>
          </a:prstGeom>
        </p:spPr>
      </p:pic>
      <p:pic>
        <p:nvPicPr>
          <p:cNvPr id="14" name="Picture 13">
            <a:hlinkClick r:id="" action="ppaction://noaction"/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4241" y="2554254"/>
            <a:ext cx="517094" cy="51709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61460" y="1837010"/>
            <a:ext cx="36894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Программы для работы с бумажными </a:t>
            </a: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 </a:t>
            </a: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PDF-</a:t>
            </a:r>
            <a:r>
              <a:rPr kumimoji="0" lang="ru-RU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документами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76988" y="3789040"/>
            <a:ext cx="355115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Электронные словари 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531" y="4226321"/>
            <a:ext cx="520804" cy="52080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924" y="4208979"/>
            <a:ext cx="520804" cy="52080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740" y="4218805"/>
            <a:ext cx="520804" cy="52080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30620" y="5333658"/>
            <a:ext cx="355115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Мобильные продукты для </a:t>
            </a: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iO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 </a:t>
            </a: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Android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953254" y="1853825"/>
            <a:ext cx="383508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Проектное ПО линейки </a:t>
            </a: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Data Capture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007920" y="3107317"/>
            <a:ext cx="365363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Тиражируемое ПО</a:t>
            </a: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линейки </a:t>
            </a: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Data Capture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028313" y="4117209"/>
            <a:ext cx="371889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Инструментарий для разработчика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028313" y="5094185"/>
            <a:ext cx="381916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Продукты линейки </a:t>
            </a: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Compreno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6" name="Picture 2" descr="ABBYY FineScanner для iO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362" y="5776957"/>
            <a:ext cx="376157" cy="376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BBYY Lingvo для iOS{{Возрастные ограничения: 18+}}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5832" y="5776956"/>
            <a:ext cx="376158" cy="376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BBYY TextGrabber+Translator для iOS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340" y="5774624"/>
            <a:ext cx="378490" cy="378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BBYY FlexiCapture 1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9186" y="2209776"/>
            <a:ext cx="380824" cy="380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ABBYY Recognition Server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811" y="2215372"/>
            <a:ext cx="381852" cy="381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ABBYY Scan Station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7191" y="2213261"/>
            <a:ext cx="386074" cy="386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0" descr="ABBYY Recognition Server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9186" y="3502869"/>
            <a:ext cx="378384" cy="378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ABBYY FineReader Банк 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7337" y="3505406"/>
            <a:ext cx="375847" cy="375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ABBYY FineReader Engine for Windows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1488" y="4503122"/>
            <a:ext cx="416790" cy="416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6051697" y="2607128"/>
            <a:ext cx="12514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ABBYY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Recognition Server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438189" y="2613038"/>
            <a:ext cx="10037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ABBYY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Scan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Station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637989" y="3415062"/>
            <a:ext cx="12618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ABBYY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Recognition Server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15K ppm license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395266" y="3520171"/>
            <a:ext cx="12662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ABBYY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FineReader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Банк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708965" y="4405172"/>
            <a:ext cx="87412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ABBYY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FineReader Engine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563507" y="4405172"/>
            <a:ext cx="91968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ABBYY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FlexiCapture Engine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393184" y="4405172"/>
            <a:ext cx="117420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ABBYY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PassportReader SDK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и др.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890776" y="5879530"/>
            <a:ext cx="11015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ABBYY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Intelligent Search SDK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182125" y="5871820"/>
            <a:ext cx="10617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ABBYY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Smart Classifier SDK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7423276" y="5871820"/>
            <a:ext cx="10518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ABBYY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InfoExtractor SDK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Title 4"/>
          <p:cNvSpPr>
            <a:spLocks noGrp="1"/>
          </p:cNvSpPr>
          <p:nvPr>
            <p:ph type="title"/>
          </p:nvPr>
        </p:nvSpPr>
        <p:spPr>
          <a:xfrm>
            <a:off x="468314" y="157037"/>
            <a:ext cx="8207374" cy="1188552"/>
          </a:xfrm>
        </p:spPr>
        <p:txBody>
          <a:bodyPr/>
          <a:lstStyle/>
          <a:p>
            <a:r>
              <a:rPr lang="ru-RU" sz="3500" dirty="0" smtClean="0"/>
              <a:t>Единая партнерская программа </a:t>
            </a:r>
            <a:r>
              <a:rPr lang="en-US" sz="3500" dirty="0" smtClean="0"/>
              <a:t>ABBYY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2700" dirty="0" smtClean="0"/>
              <a:t>Ключевые продукты и решения</a:t>
            </a:r>
            <a:endParaRPr lang="ru-RU" sz="2700" dirty="0"/>
          </a:p>
        </p:txBody>
      </p:sp>
      <p:sp>
        <p:nvSpPr>
          <p:cNvPr id="51" name="TextBox 50"/>
          <p:cNvSpPr txBox="1"/>
          <p:nvPr/>
        </p:nvSpPr>
        <p:spPr>
          <a:xfrm>
            <a:off x="757029" y="3071348"/>
            <a:ext cx="841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ABBYY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FineReader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722554" y="3083493"/>
            <a:ext cx="11512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ABBYY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PDF Transformer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937689" y="3075546"/>
            <a:ext cx="12089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ABBYY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Comparator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 др</a:t>
            </a: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84414" y="4802959"/>
            <a:ext cx="36584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ABBYY Lingvo x6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Английская, Европейская,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Многоязычная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42" name="Picture 18" descr="ABBYY Business Card Reader Plus для iPhone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980" y="5777127"/>
            <a:ext cx="375987" cy="37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ABBYY Intelligent Search SDK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9186" y="5505385"/>
            <a:ext cx="380128" cy="380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ABBYY Smart Classifier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811" y="5516421"/>
            <a:ext cx="381852" cy="381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ABBYY InfoExtractor SDK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160" y="5505344"/>
            <a:ext cx="380169" cy="38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Rectangle 47"/>
          <p:cNvSpPr/>
          <p:nvPr/>
        </p:nvSpPr>
        <p:spPr>
          <a:xfrm>
            <a:off x="4791771" y="1456460"/>
            <a:ext cx="3862815" cy="4987875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99188" y="3688223"/>
            <a:ext cx="3867276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499188" y="5173388"/>
            <a:ext cx="3867276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4794280" y="3061151"/>
            <a:ext cx="3867276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4791771" y="4059070"/>
            <a:ext cx="3867276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4786047" y="5038373"/>
            <a:ext cx="3867276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64A3CC-9215-4D44-A91D-3C56E408671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17" y="2492919"/>
            <a:ext cx="428402" cy="582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110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468314" y="1356457"/>
          <a:ext cx="8424166" cy="50323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03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643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95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56255"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/>
                        <a:t>Категория</a:t>
                      </a:r>
                      <a:r>
                        <a:rPr lang="ru-RU" sz="1600" b="0" baseline="0" dirty="0" smtClean="0"/>
                        <a:t> партнеров / статус</a:t>
                      </a:r>
                      <a:endParaRPr lang="en-US" sz="1600" b="0" dirty="0"/>
                    </a:p>
                  </a:txBody>
                  <a:tcPr anchor="ctr">
                    <a:lnL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/>
                        <a:t>Определение</a:t>
                      </a:r>
                      <a:endParaRPr lang="en-US" sz="1600" b="0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/>
                        <a:t>Продукты и решения</a:t>
                      </a:r>
                      <a:endParaRPr lang="en-US" sz="1600" b="0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2898"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Категория партнеров, которые осуществляют закупку </a:t>
                      </a:r>
                      <a:r>
                        <a:rPr lang="ru-RU" sz="14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продуктов и решений напрямую у </a:t>
                      </a:r>
                      <a:r>
                        <a:rPr lang="en-US" sz="14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ABBYY </a:t>
                      </a:r>
                      <a:r>
                        <a:rPr lang="ru-RU" sz="14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и реализуют их</a:t>
                      </a:r>
                      <a:r>
                        <a:rPr lang="en-US" sz="14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ru-RU" sz="14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исключительно через свою партнерскую сеть (не работают с конечным заказчиками напрямую).</a:t>
                      </a:r>
                      <a:endParaRPr lang="ru-RU" sz="14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7313" indent="-87313" algn="l" defTabSz="914400" rtl="0" eaLnBrk="1" latinLnBrk="0" hangingPunct="1">
                        <a:buClr>
                          <a:srgbClr val="C60C3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ru-RU" sz="14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Массовое ПО</a:t>
                      </a:r>
                    </a:p>
                    <a:p>
                      <a:pPr marL="87313" marR="0" indent="-8731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60C3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Корпоративное ПО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9758"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Категория партнеров, которые закупают продукты </a:t>
                      </a:r>
                      <a:r>
                        <a:rPr lang="en-US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ABBYY</a:t>
                      </a:r>
                      <a:r>
                        <a:rPr lang="en-US" sz="14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ru-RU" sz="14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/>
                      </a:r>
                      <a:br>
                        <a:rPr lang="ru-RU" sz="14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</a:br>
                      <a:r>
                        <a:rPr lang="ru-RU" sz="14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у </a:t>
                      </a:r>
                      <a:r>
                        <a:rPr lang="ru-RU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уполномоченных Дистрибьюторов и перепродают их</a:t>
                      </a:r>
                      <a:r>
                        <a:rPr lang="ru-RU" sz="14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конечным пользователям</a:t>
                      </a:r>
                      <a:r>
                        <a:rPr lang="ru-RU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.</a:t>
                      </a:r>
                      <a:endParaRPr lang="en-US" sz="14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7313" indent="-87313" algn="l" defTabSz="914400" rtl="0" eaLnBrk="1" latinLnBrk="0" hangingPunct="1">
                        <a:buClr>
                          <a:srgbClr val="C60C3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Массовое</a:t>
                      </a:r>
                      <a:r>
                        <a:rPr lang="ru-RU" sz="14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ПО</a:t>
                      </a:r>
                      <a:endParaRPr lang="en-US" sz="140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88318">
                <a:tc>
                  <a:txBody>
                    <a:bodyPr/>
                    <a:lstStyle/>
                    <a:p>
                      <a:pPr algn="ctr"/>
                      <a:endParaRPr lang="ru-RU" sz="1400" baseline="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Категория партнеров, которые внедряют корпоративные продукты и решения ABBYY корпоративным клиентам.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7313" indent="-87313" algn="l" defTabSz="914400" rtl="0" eaLnBrk="1" latinLnBrk="0" hangingPunct="1">
                        <a:buClr>
                          <a:srgbClr val="C60C3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ru-RU" sz="14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Корпоративное ПО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7008"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Производители различного оборудования (сканеры, электронные книги, мобильные телефоны и др.), которые поставляют свое оборудование вместе с программными продуктами ABBYY.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7313" indent="-87313" algn="l" defTabSz="914400" rtl="0" eaLnBrk="1" latinLnBrk="0" hangingPunct="1">
                        <a:buClr>
                          <a:srgbClr val="C60C3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ru-RU" sz="14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Массовое ПО</a:t>
                      </a:r>
                    </a:p>
                    <a:p>
                      <a:pPr marL="87313" marR="0" indent="-8731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60C3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Корпоративное ПО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65090"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Категория партнеров, применяющих технологии </a:t>
                      </a:r>
                      <a:r>
                        <a:rPr lang="en-US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ABBYY </a:t>
                      </a:r>
                      <a:r>
                        <a:rPr lang="ru-RU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в собственных программных продуктах, которые они поставляют корпоративным заказчикам.</a:t>
                      </a:r>
                      <a:endParaRPr lang="en-US" sz="14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7313" marR="0" indent="-8731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60C3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Корпоративное</a:t>
                      </a:r>
                      <a:r>
                        <a:rPr lang="ru-RU" sz="1400" kern="12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4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ПО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" name="Title 4"/>
          <p:cNvSpPr>
            <a:spLocks noGrp="1"/>
          </p:cNvSpPr>
          <p:nvPr>
            <p:ph type="title"/>
          </p:nvPr>
        </p:nvSpPr>
        <p:spPr>
          <a:xfrm>
            <a:off x="468314" y="157037"/>
            <a:ext cx="8207374" cy="1188552"/>
          </a:xfrm>
        </p:spPr>
        <p:txBody>
          <a:bodyPr/>
          <a:lstStyle/>
          <a:p>
            <a:r>
              <a:rPr lang="ru-RU" sz="3500" dirty="0" smtClean="0"/>
              <a:t>Единая партнерская программа </a:t>
            </a:r>
            <a:r>
              <a:rPr lang="en-US" sz="3500" dirty="0" smtClean="0"/>
              <a:t>ABBYY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2700" dirty="0" smtClean="0"/>
              <a:t>Действующие лица и определения</a:t>
            </a:r>
            <a:endParaRPr lang="ru-RU" sz="27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55" y="3248980"/>
            <a:ext cx="1488539" cy="5716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54" y="2335874"/>
            <a:ext cx="1488539" cy="5716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930" y="4024258"/>
            <a:ext cx="1488539" cy="57169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930" y="4877731"/>
            <a:ext cx="1488539" cy="57169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930" y="5724255"/>
            <a:ext cx="1488539" cy="571696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64A3CC-9215-4D44-A91D-3C56E408671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0833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389" y="3603483"/>
            <a:ext cx="1322933" cy="729484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68314" y="157037"/>
            <a:ext cx="8207374" cy="1188552"/>
          </a:xfrm>
        </p:spPr>
        <p:txBody>
          <a:bodyPr/>
          <a:lstStyle/>
          <a:p>
            <a:r>
              <a:rPr lang="ru-RU" sz="3500" dirty="0" smtClean="0"/>
              <a:t>Единая партнерская программа </a:t>
            </a:r>
            <a:r>
              <a:rPr lang="en-US" sz="3500" dirty="0" smtClean="0"/>
              <a:t>ABBYY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2700" dirty="0" smtClean="0"/>
              <a:t>Партнерские статусы</a:t>
            </a:r>
            <a:endParaRPr lang="ru-RU" sz="2700" dirty="0"/>
          </a:p>
        </p:txBody>
      </p:sp>
      <p:sp>
        <p:nvSpPr>
          <p:cNvPr id="7" name="TextBox 6"/>
          <p:cNvSpPr txBox="1"/>
          <p:nvPr/>
        </p:nvSpPr>
        <p:spPr>
          <a:xfrm>
            <a:off x="3648803" y="5834365"/>
            <a:ext cx="57156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Если вы работаете в разных направлениях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бизнеса, 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возможно получение нескольких статусов.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75" y="2530834"/>
            <a:ext cx="1898642" cy="7292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75" y="1448780"/>
            <a:ext cx="1898642" cy="72920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14" y="3598114"/>
            <a:ext cx="1898642" cy="72920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14" y="4665394"/>
            <a:ext cx="1898642" cy="72920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45" y="5732674"/>
            <a:ext cx="1898642" cy="7292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973" y="2530834"/>
            <a:ext cx="1329293" cy="73299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9923" y="3607126"/>
            <a:ext cx="1322933" cy="72948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020" y="3607126"/>
            <a:ext cx="1322933" cy="72948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656" y="3607126"/>
            <a:ext cx="1322933" cy="72948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851" y="3606747"/>
            <a:ext cx="1322933" cy="72948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364740" y="5729794"/>
            <a:ext cx="4348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912" y="2523699"/>
            <a:ext cx="1329293" cy="7329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541" y="2520096"/>
            <a:ext cx="1329293" cy="7329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603" y="2511447"/>
            <a:ext cx="1329293" cy="732991"/>
          </a:xfrm>
          <a:prstGeom prst="rect">
            <a:avLst/>
          </a:prstGeom>
        </p:spPr>
      </p:pic>
      <p:sp>
        <p:nvSpPr>
          <p:cNvPr id="14" name="Slide Number Placeholder 1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64A3CC-9215-4D44-A91D-3C56E408671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220" y="1451004"/>
            <a:ext cx="1337109" cy="7373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194" y="1451004"/>
            <a:ext cx="1322933" cy="729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787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Содержание</a:t>
            </a:r>
            <a:endParaRPr lang="ru-RU" dirty="0"/>
          </a:p>
        </p:txBody>
      </p:sp>
      <p:sp>
        <p:nvSpPr>
          <p:cNvPr id="5" name="Content Placeholder 8"/>
          <p:cNvSpPr>
            <a:spLocks noGrp="1"/>
          </p:cNvSpPr>
          <p:nvPr>
            <p:ph idx="10"/>
          </p:nvPr>
        </p:nvSpPr>
        <p:spPr>
          <a:xfrm>
            <a:off x="3399036" y="1268760"/>
            <a:ext cx="5744964" cy="5120620"/>
          </a:xfrm>
        </p:spPr>
        <p:txBody>
          <a:bodyPr>
            <a:noAutofit/>
          </a:bodyPr>
          <a:lstStyle/>
          <a:p>
            <a:pPr algn="l">
              <a:lnSpc>
                <a:spcPct val="200000"/>
              </a:lnSpc>
              <a:spcBef>
                <a:spcPts val="1200"/>
              </a:spcBef>
              <a:buClr>
                <a:srgbClr val="C00000"/>
              </a:buClr>
            </a:pPr>
            <a:endParaRPr lang="ru-RU" sz="2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l">
              <a:lnSpc>
                <a:spcPct val="200000"/>
              </a:lnSpc>
              <a:spcBef>
                <a:spcPts val="1200"/>
              </a:spcBef>
              <a:buClr>
                <a:srgbClr val="C00000"/>
              </a:buClr>
            </a:pP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Единая партнерская программа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ABBYY</a:t>
            </a:r>
            <a:endParaRPr lang="ru-RU" sz="2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l">
              <a:lnSpc>
                <a:spcPct val="200000"/>
              </a:lnSpc>
              <a:spcBef>
                <a:spcPts val="1200"/>
              </a:spcBef>
              <a:buClr>
                <a:srgbClr val="C00000"/>
              </a:buClr>
            </a:pPr>
            <a:r>
              <a:rPr lang="ru-RU" sz="2000" dirty="0" smtClean="0">
                <a:solidFill>
                  <a:srgbClr val="C60C30"/>
                </a:solidFill>
              </a:rPr>
              <a:t>Новая партнерская программа: направление </a:t>
            </a:r>
            <a:r>
              <a:rPr lang="en-US" sz="2000" dirty="0" smtClean="0">
                <a:solidFill>
                  <a:srgbClr val="C60C30"/>
                </a:solidFill>
              </a:rPr>
              <a:t>SMB</a:t>
            </a:r>
            <a:endParaRPr lang="ru-RU" sz="2000" dirty="0" smtClean="0">
              <a:solidFill>
                <a:srgbClr val="C60C30"/>
              </a:solidFill>
            </a:endParaRPr>
          </a:p>
          <a:p>
            <a:pPr algn="l">
              <a:lnSpc>
                <a:spcPct val="200000"/>
              </a:lnSpc>
              <a:spcBef>
                <a:spcPts val="1200"/>
              </a:spcBef>
              <a:buClr>
                <a:srgbClr val="C00000"/>
              </a:buClr>
            </a:pP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Описание партнерских статусов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3181905" y="575951"/>
            <a:ext cx="0" cy="3888164"/>
          </a:xfrm>
          <a:prstGeom prst="line">
            <a:avLst/>
          </a:prstGeom>
          <a:ln w="34925" cap="rnd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7610" y="479462"/>
            <a:ext cx="536366" cy="40252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2256" y="2285181"/>
            <a:ext cx="381984" cy="30523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9575" y="3066780"/>
            <a:ext cx="381984" cy="30523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2256" y="3828771"/>
            <a:ext cx="381984" cy="30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55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53304" y="2612064"/>
            <a:ext cx="5350662" cy="219943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70" y="4545575"/>
            <a:ext cx="1878345" cy="243295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553303" y="5394869"/>
            <a:ext cx="5374473" cy="1195642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430434" y="2610360"/>
            <a:ext cx="2197990" cy="2200824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68312" y="368240"/>
            <a:ext cx="8045219" cy="1188552"/>
          </a:xfrm>
        </p:spPr>
        <p:txBody>
          <a:bodyPr>
            <a:normAutofit/>
          </a:bodyPr>
          <a:lstStyle/>
          <a:p>
            <a:r>
              <a:rPr lang="ru-RU" sz="3400" dirty="0" smtClean="0"/>
              <a:t>Направление </a:t>
            </a:r>
            <a:r>
              <a:rPr lang="en-US" sz="3400" dirty="0" smtClean="0"/>
              <a:t>SMB: </a:t>
            </a:r>
            <a:r>
              <a:rPr lang="ru-RU" sz="3400" dirty="0" smtClean="0"/>
              <a:t>Продукты</a:t>
            </a:r>
            <a:r>
              <a:rPr lang="en-US" sz="3400" dirty="0" smtClean="0"/>
              <a:t> </a:t>
            </a:r>
            <a:r>
              <a:rPr lang="ru-RU" sz="3400" dirty="0" smtClean="0"/>
              <a:t>и решения</a:t>
            </a:r>
            <a:endParaRPr lang="ru-RU" sz="3400" dirty="0"/>
          </a:p>
        </p:txBody>
      </p:sp>
      <p:sp>
        <p:nvSpPr>
          <p:cNvPr id="2" name="TextBox 1"/>
          <p:cNvSpPr txBox="1"/>
          <p:nvPr/>
        </p:nvSpPr>
        <p:spPr>
          <a:xfrm>
            <a:off x="549627" y="2122840"/>
            <a:ext cx="8078797" cy="3075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Программы и решения для работы с бумажными и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PDF-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документами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71" y="2867151"/>
            <a:ext cx="961818" cy="961818"/>
          </a:xfrm>
          <a:prstGeom prst="rect">
            <a:avLst/>
          </a:prstGeom>
        </p:spPr>
      </p:pic>
      <p:pic>
        <p:nvPicPr>
          <p:cNvPr id="20" name="Picture 19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8068" y="3020463"/>
            <a:ext cx="940115" cy="940115"/>
          </a:xfrm>
          <a:prstGeom prst="rect">
            <a:avLst/>
          </a:prstGeom>
        </p:spPr>
      </p:pic>
      <p:pic>
        <p:nvPicPr>
          <p:cNvPr id="29" name="Picture 28">
            <a:hlinkClick r:id="" action="ppaction://noaction"/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7823" y="3020463"/>
            <a:ext cx="922040" cy="92204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"/>
          <a:stretch/>
        </p:blipFill>
        <p:spPr>
          <a:xfrm>
            <a:off x="7166031" y="3034675"/>
            <a:ext cx="791304" cy="875367"/>
          </a:xfrm>
          <a:prstGeom prst="rect">
            <a:avLst/>
          </a:prstGeom>
        </p:spPr>
      </p:pic>
      <p:pic>
        <p:nvPicPr>
          <p:cNvPr id="34" name="Picture 3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2636" y="4514344"/>
            <a:ext cx="1555329" cy="166246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569330" y="4995625"/>
            <a:ext cx="6747975" cy="215113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Электронные словари для иностранных языков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996791" y="4571151"/>
            <a:ext cx="1316598" cy="193188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15К </a:t>
            </a: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ppm license</a:t>
            </a:r>
            <a:endParaRPr kumimoji="0" lang="ru-RU" sz="1200" b="0" i="1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224" y="5557188"/>
            <a:ext cx="909896" cy="9098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648" y="5557188"/>
            <a:ext cx="909896" cy="9098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740" y="5535685"/>
            <a:ext cx="909896" cy="90989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49627" y="1288466"/>
            <a:ext cx="5354338" cy="62079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Массовое ПО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447142" y="1288466"/>
            <a:ext cx="2194395" cy="60415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Тиражируемое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корпоративное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005" y="5901095"/>
            <a:ext cx="1082756" cy="264660"/>
          </a:xfrm>
          <a:prstGeom prst="rect">
            <a:avLst/>
          </a:prstGeom>
        </p:spPr>
      </p:pic>
      <p:pic>
        <p:nvPicPr>
          <p:cNvPr id="33" name="Picture 32">
            <a:hlinkClick r:id="" action="ppaction://noaction"/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1100" y="4538297"/>
            <a:ext cx="1056025" cy="1330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209" y="4377865"/>
            <a:ext cx="1637911" cy="233464"/>
          </a:xfrm>
          <a:prstGeom prst="rect">
            <a:avLst/>
          </a:prstGeom>
        </p:spPr>
      </p:pic>
      <p:sp>
        <p:nvSpPr>
          <p:cNvPr id="14" name="Slide Number Placeholder 13"/>
          <p:cNvSpPr>
            <a:spLocks noGrp="1"/>
          </p:cNvSpPr>
          <p:nvPr>
            <p:ph type="sldNum" sz="quarter" idx="10"/>
          </p:nvPr>
        </p:nvSpPr>
        <p:spPr>
          <a:xfrm>
            <a:off x="7166031" y="6453336"/>
            <a:ext cx="1728192" cy="288032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64A3CC-9215-4D44-A91D-3C56E408671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216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55" y="4430124"/>
            <a:ext cx="1215190" cy="15270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739" y="3109639"/>
            <a:ext cx="707487" cy="962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202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68314" y="368240"/>
            <a:ext cx="7427913" cy="1188552"/>
          </a:xfrm>
        </p:spPr>
        <p:txBody>
          <a:bodyPr/>
          <a:lstStyle/>
          <a:p>
            <a:r>
              <a:rPr lang="ru-RU" sz="3500" dirty="0" smtClean="0"/>
              <a:t>Статусы партнерской программы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2700" dirty="0" smtClean="0"/>
              <a:t>Направление </a:t>
            </a:r>
            <a:r>
              <a:rPr lang="en-US" sz="2700" dirty="0" smtClean="0"/>
              <a:t>SMB</a:t>
            </a:r>
            <a:endParaRPr lang="ru-RU" sz="2700" dirty="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031" y="3702033"/>
            <a:ext cx="273626" cy="30324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46447" y="3180376"/>
            <a:ext cx="273626" cy="30324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41" y="2438890"/>
            <a:ext cx="1951189" cy="74938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414" y="3702033"/>
            <a:ext cx="273626" cy="30324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377552" y="1223755"/>
            <a:ext cx="4064878" cy="5370021"/>
          </a:xfrm>
          <a:prstGeom prst="rect">
            <a:avLst/>
          </a:prstGeom>
          <a:noFill/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589" y="3468810"/>
            <a:ext cx="1958426" cy="75216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64A3CC-9215-4D44-A91D-3C56E408671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75" y="3468809"/>
            <a:ext cx="1958430" cy="75216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2" r="19686"/>
          <a:stretch/>
        </p:blipFill>
        <p:spPr>
          <a:xfrm>
            <a:off x="4555249" y="1164484"/>
            <a:ext cx="3709483" cy="5378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265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4"/>
          <p:cNvSpPr txBox="1">
            <a:spLocks/>
          </p:cNvSpPr>
          <p:nvPr/>
        </p:nvSpPr>
        <p:spPr>
          <a:xfrm>
            <a:off x="521550" y="375799"/>
            <a:ext cx="7427913" cy="1188552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kern="0" baseline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5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itchFamily="34" charset="0"/>
                <a:ea typeface="+mj-ea"/>
              </a:rPr>
              <a:t>Новая партнерская программа </a:t>
            </a:r>
            <a:r>
              <a:rPr kumimoji="0" lang="ru-RU" sz="3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itchFamily="34" charset="0"/>
                <a:ea typeface="+mj-ea"/>
              </a:rPr>
              <a:t/>
            </a:r>
            <a:br>
              <a:rPr kumimoji="0" lang="ru-RU" sz="3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itchFamily="34" charset="0"/>
                <a:ea typeface="+mj-ea"/>
              </a:rPr>
            </a:br>
            <a:r>
              <a:rPr kumimoji="0" lang="ru-RU" sz="27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itchFamily="34" charset="0"/>
                <a:ea typeface="+mj-ea"/>
              </a:rPr>
              <a:t>Направление </a:t>
            </a:r>
            <a:r>
              <a:rPr kumimoji="0" lang="en-US" sz="27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itchFamily="34" charset="0"/>
                <a:ea typeface="+mj-ea"/>
              </a:rPr>
              <a:t>SMB</a:t>
            </a:r>
            <a:endParaRPr kumimoji="0" lang="ru-RU" sz="27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itchFamily="34" charset="0"/>
              <a:ea typeface="+mj-ea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4736" y="4938098"/>
            <a:ext cx="43982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ABBYY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гарантирует прибыль в виде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премии за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продажи. Маржа остается в канале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46775" y="6118901"/>
            <a:ext cx="4725525" cy="387043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C60C3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Партнерам 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60C3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выгодно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C60C3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продавать 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60C3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продукты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60C3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ABBYY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60C3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937" y="6160802"/>
            <a:ext cx="273626" cy="303240"/>
          </a:xfrm>
          <a:prstGeom prst="rect">
            <a:avLst/>
          </a:prstGeom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64A3CC-9215-4D44-A91D-3C56E408671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975"/>
          <a:stretch/>
        </p:blipFill>
        <p:spPr>
          <a:xfrm>
            <a:off x="0" y="1149932"/>
            <a:ext cx="9144000" cy="218905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00" y="3429000"/>
            <a:ext cx="9144000" cy="2250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589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</p:bld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68314" y="368240"/>
            <a:ext cx="7427913" cy="1188552"/>
          </a:xfrm>
        </p:spPr>
        <p:txBody>
          <a:bodyPr/>
          <a:lstStyle/>
          <a:p>
            <a:r>
              <a:rPr lang="ru-RU" sz="3500" dirty="0" smtClean="0"/>
              <a:t>Статусы партнерской программы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2700" dirty="0" smtClean="0"/>
              <a:t>Направление </a:t>
            </a:r>
            <a:r>
              <a:rPr lang="en-US" sz="2700" dirty="0" smtClean="0"/>
              <a:t>SMB</a:t>
            </a:r>
            <a:endParaRPr lang="ru-RU" sz="2700" dirty="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031" y="3702033"/>
            <a:ext cx="273626" cy="30324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46447" y="3180376"/>
            <a:ext cx="273626" cy="30324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59" y="2363325"/>
            <a:ext cx="1951189" cy="749383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64A3CC-9215-4D44-A91D-3C56E408671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219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377552" y="1223755"/>
            <a:ext cx="4649943" cy="5229581"/>
          </a:xfrm>
          <a:prstGeom prst="rect">
            <a:avLst/>
          </a:prstGeom>
          <a:noFill/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414" y="3702033"/>
            <a:ext cx="273626" cy="3032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589" y="3468810"/>
            <a:ext cx="1958426" cy="75216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75" y="3468809"/>
            <a:ext cx="1958430" cy="75216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3"/>
          <a:stretch/>
        </p:blipFill>
        <p:spPr>
          <a:xfrm>
            <a:off x="4752020" y="1118856"/>
            <a:ext cx="4839470" cy="540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632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3712802" cy="3639852"/>
          </a:xfrm>
        </p:spPr>
        <p:txBody>
          <a:bodyPr>
            <a:normAutofit fontScale="92500" lnSpcReduction="20000"/>
          </a:bodyPr>
          <a:lstStyle/>
          <a:p>
            <a:pPr marL="0" indent="0" algn="r">
              <a:buNone/>
            </a:pPr>
            <a:r>
              <a:rPr lang="ru-RU" dirty="0" smtClean="0"/>
              <a:t>Секретарю или офис-менеджеру</a:t>
            </a:r>
          </a:p>
          <a:p>
            <a:pPr marL="0" indent="0" algn="r">
              <a:buNone/>
            </a:pPr>
            <a:r>
              <a:rPr lang="ru-RU" dirty="0" smtClean="0"/>
              <a:t>Менеджеру по продажам или закупкам</a:t>
            </a:r>
          </a:p>
          <a:p>
            <a:pPr marL="0" indent="0" algn="r">
              <a:buNone/>
            </a:pPr>
            <a:r>
              <a:rPr lang="ru-RU" dirty="0" smtClean="0"/>
              <a:t>Юристу</a:t>
            </a:r>
            <a:endParaRPr lang="ru-RU" dirty="0"/>
          </a:p>
          <a:p>
            <a:pPr marL="0" indent="0" algn="r">
              <a:buNone/>
            </a:pPr>
            <a:r>
              <a:rPr lang="ru-RU" dirty="0" smtClean="0"/>
              <a:t>Бухгалтеру</a:t>
            </a:r>
          </a:p>
          <a:p>
            <a:pPr marL="0" indent="0" algn="r">
              <a:buNone/>
            </a:pPr>
            <a:r>
              <a:rPr lang="ru-RU" dirty="0">
                <a:solidFill>
                  <a:srgbClr val="C60C30"/>
                </a:solidFill>
              </a:rPr>
              <a:t>Маркетологу или </a:t>
            </a:r>
            <a:r>
              <a:rPr lang="ru-RU" dirty="0" smtClean="0">
                <a:solidFill>
                  <a:srgbClr val="C60C30"/>
                </a:solidFill>
              </a:rPr>
              <a:t>аналитику</a:t>
            </a:r>
          </a:p>
          <a:p>
            <a:pPr marL="0" indent="0" algn="r">
              <a:buNone/>
            </a:pPr>
            <a:r>
              <a:rPr lang="ru-RU" dirty="0" smtClean="0"/>
              <a:t>Научному сотруднику</a:t>
            </a:r>
          </a:p>
          <a:p>
            <a:pPr marL="0" indent="0" algn="r">
              <a:buNone/>
            </a:pPr>
            <a:r>
              <a:rPr lang="ru-RU" dirty="0" smtClean="0"/>
              <a:t>Переводчику</a:t>
            </a:r>
          </a:p>
          <a:p>
            <a:pPr marL="0" indent="0" algn="r">
              <a:buNone/>
            </a:pPr>
            <a:r>
              <a:rPr lang="ru-RU" dirty="0"/>
              <a:t>ИТ-специалисту</a:t>
            </a:r>
          </a:p>
          <a:p>
            <a:pPr marL="0" indent="0" algn="r">
              <a:buNone/>
            </a:pPr>
            <a:endParaRPr lang="ru-RU" dirty="0" smtClean="0">
              <a:solidFill>
                <a:schemeClr val="tx1"/>
              </a:solidFill>
            </a:endParaRPr>
          </a:p>
          <a:p>
            <a:pPr marL="0" indent="0" algn="r">
              <a:buNone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A1A21F-8288-4945-BB00-20CBE76A02B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itchFamily="34" charset="0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itchFamily="34" charset="0"/>
              <a:ea typeface="+mn-ea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54293" y="3429001"/>
            <a:ext cx="4140460" cy="2068764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Isosceles Triangle 5"/>
          <p:cNvSpPr/>
          <p:nvPr/>
        </p:nvSpPr>
        <p:spPr>
          <a:xfrm rot="16200000">
            <a:off x="4365501" y="3992752"/>
            <a:ext cx="336485" cy="426772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97484" y="3466440"/>
            <a:ext cx="3825425" cy="203132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Подготовка аналитически отчетов на основе информации из различных источников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Согласование макетов упаковок, маркетинговых материалов и др.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Подготовка и публикация документов в формате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PDF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54042" y="486640"/>
            <a:ext cx="7704087" cy="891414"/>
          </a:xfrm>
          <a:prstGeom prst="rect">
            <a:avLst/>
          </a:prstGeom>
        </p:spPr>
        <p:txBody>
          <a:bodyPr vert="horz" lIns="0" tIns="0" rIns="0" bIns="0" rtlCol="0" anchor="t">
            <a:normAutofit fontScale="9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kern="0" baseline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itchFamily="34" charset="0"/>
                <a:ea typeface="+mj-ea"/>
              </a:rPr>
              <a:t>ABBYY FineReader 14 – </a:t>
            </a:r>
            <a:r>
              <a:rPr kumimoji="0" lang="ru-RU" sz="3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itchFamily="34" charset="0"/>
                <a:ea typeface="+mj-ea"/>
              </a:rPr>
              <a:t>каждому сотруднику</a:t>
            </a:r>
            <a:endParaRPr kumimoji="0" lang="ru-RU" sz="36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itchFamily="34" charset="0"/>
              <a:ea typeface="+mj-e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0467" y="6255022"/>
            <a:ext cx="6390710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Возможные сценарии, в которых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ABBYY FineReader 14 </a:t>
            </a:r>
            <a:r>
              <a:rPr kumimoji="0" lang="ru-RU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может 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быть</a:t>
            </a:r>
            <a:r>
              <a:rPr kumimoji="0" lang="ru-RU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полезен</a:t>
            </a:r>
          </a:p>
        </p:txBody>
      </p:sp>
    </p:spTree>
    <p:extLst>
      <p:ext uri="{BB962C8B-B14F-4D97-AF65-F5344CB8AC3E}">
        <p14:creationId xmlns:p14="http://schemas.microsoft.com/office/powerpoint/2010/main" val="2037231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Система премирования</a:t>
            </a:r>
            <a:br>
              <a:rPr lang="ru-RU" dirty="0" smtClean="0"/>
            </a:br>
            <a:r>
              <a:rPr lang="ru-RU" sz="27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Направление </a:t>
            </a:r>
            <a:r>
              <a:rPr lang="en-US" sz="2700" dirty="0">
                <a:solidFill>
                  <a:prstClr val="black">
                    <a:lumMod val="75000"/>
                    <a:lumOff val="25000"/>
                  </a:prstClr>
                </a:solidFill>
              </a:rPr>
              <a:t>SMB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3449029" y="1795184"/>
            <a:ext cx="5263431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60C3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Условия участия в системе премирования: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Наличие статусов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ABBYY Premium Reseller, ABBYY Professional Reseller,  ABBYY Advanced Reseller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Заключение партнерского соглашения с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ABBYY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Согласование и выполнение плана продаж в рамках полученного статуса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Утверждение и исполнение маркетингового плана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 поддержкой от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ABBYY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для достижения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нужных объемов продаж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Оплата вступительного взноса за участие в партнерской программе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401555" y="3835506"/>
            <a:ext cx="5358377" cy="1677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60C3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ABBYY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C60C3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оставляет право не выплачивать премию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60C3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60C3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60C3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или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C60C3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сокращать ее размер в случае следующих нарушений: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Невыполнение плана продаж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Отклонение от рекомендованной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ABBYY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ценовой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 лицензионной политики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Недобросовестная конкуренция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719341" y="5967282"/>
            <a:ext cx="4725525" cy="387043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60C3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Выполнение всех условий партнерской программы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C60C3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503" y="6009183"/>
            <a:ext cx="273626" cy="30324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31" y="4753867"/>
            <a:ext cx="2610290" cy="100252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31" y="3268794"/>
            <a:ext cx="2610290" cy="100252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64A3CC-9215-4D44-A91D-3C56E408671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220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90" y="1747126"/>
            <a:ext cx="2621432" cy="1006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484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Содержание</a:t>
            </a:r>
            <a:endParaRPr lang="ru-RU" dirty="0"/>
          </a:p>
        </p:txBody>
      </p:sp>
      <p:sp>
        <p:nvSpPr>
          <p:cNvPr id="5" name="Content Placeholder 8"/>
          <p:cNvSpPr>
            <a:spLocks noGrp="1"/>
          </p:cNvSpPr>
          <p:nvPr>
            <p:ph idx="10"/>
          </p:nvPr>
        </p:nvSpPr>
        <p:spPr>
          <a:xfrm>
            <a:off x="3399036" y="1268760"/>
            <a:ext cx="5744964" cy="5120620"/>
          </a:xfrm>
        </p:spPr>
        <p:txBody>
          <a:bodyPr>
            <a:noAutofit/>
          </a:bodyPr>
          <a:lstStyle/>
          <a:p>
            <a:pPr algn="l">
              <a:lnSpc>
                <a:spcPct val="200000"/>
              </a:lnSpc>
              <a:spcBef>
                <a:spcPts val="1200"/>
              </a:spcBef>
              <a:buClr>
                <a:srgbClr val="C00000"/>
              </a:buClr>
            </a:pPr>
            <a:endParaRPr lang="ru-RU" sz="2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l">
              <a:lnSpc>
                <a:spcPct val="200000"/>
              </a:lnSpc>
              <a:spcBef>
                <a:spcPts val="1200"/>
              </a:spcBef>
              <a:buClr>
                <a:srgbClr val="C00000"/>
              </a:buClr>
            </a:pP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Единая партнерская программа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ABBYY</a:t>
            </a:r>
            <a:endParaRPr lang="ru-RU" sz="2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l">
              <a:lnSpc>
                <a:spcPct val="200000"/>
              </a:lnSpc>
              <a:spcBef>
                <a:spcPts val="1200"/>
              </a:spcBef>
              <a:buClr>
                <a:srgbClr val="C00000"/>
              </a:buClr>
            </a:pP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Новая партнерская программа: направление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SMB</a:t>
            </a:r>
            <a:endParaRPr lang="ru-RU" sz="2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l">
              <a:lnSpc>
                <a:spcPct val="200000"/>
              </a:lnSpc>
              <a:spcBef>
                <a:spcPts val="1200"/>
              </a:spcBef>
              <a:buClr>
                <a:srgbClr val="C00000"/>
              </a:buClr>
            </a:pPr>
            <a:r>
              <a:rPr lang="ru-RU" sz="2000" dirty="0" smtClean="0">
                <a:solidFill>
                  <a:srgbClr val="C60C30"/>
                </a:solidFill>
              </a:rPr>
              <a:t>Описание партнерских статусов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3181905" y="575951"/>
            <a:ext cx="0" cy="3798154"/>
          </a:xfrm>
          <a:prstGeom prst="line">
            <a:avLst/>
          </a:prstGeom>
          <a:ln w="34925" cap="rnd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7610" y="479462"/>
            <a:ext cx="536366" cy="40252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2256" y="2285181"/>
            <a:ext cx="381984" cy="30523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9575" y="3066780"/>
            <a:ext cx="381984" cy="30523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2256" y="3828771"/>
            <a:ext cx="381984" cy="30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802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16" y="288063"/>
            <a:ext cx="3404911" cy="130770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121949" y="2347082"/>
            <a:ext cx="4590511" cy="39172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t"/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Продукты: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Массовое ПО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 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Recognition Server (15K ppm license)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Закупка: 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Напрямую у компании 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ABBYY</a:t>
            </a:r>
            <a:endParaRPr kumimoji="0" lang="ru-RU" sz="13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41530" y="2347081"/>
            <a:ext cx="3653635" cy="39172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t"/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Объем продаж: 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не менее 20 млн. руб. в год. Пересматривается ежегодно.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Компетенции: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Не менее 2 сертифицированных специалистов по массовым 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продуктам 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ABBYY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Планирование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 отчетность: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Подготовка и согласование годового плана продаж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Маркетинговое планирование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Отчетность по продажам</a:t>
            </a:r>
            <a:endParaRPr kumimoji="0" lang="ru-RU" sz="13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108520" y="1898830"/>
            <a:ext cx="3653635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Критерии для статуса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626895" y="1898830"/>
            <a:ext cx="4590511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Возможности 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420142" y="2330878"/>
            <a:ext cx="7797264" cy="0"/>
          </a:xfrm>
          <a:prstGeom prst="line">
            <a:avLst/>
          </a:prstGeom>
          <a:ln w="19050">
            <a:solidFill>
              <a:srgbClr val="C60C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61" y="2730909"/>
            <a:ext cx="506074" cy="4935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61" y="3585239"/>
            <a:ext cx="506074" cy="4935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30" y="4684888"/>
            <a:ext cx="506074" cy="4935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301" y="2715847"/>
            <a:ext cx="506074" cy="49352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026" y="3632416"/>
            <a:ext cx="506074" cy="49352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301" y="4684888"/>
            <a:ext cx="506074" cy="493526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64A3CC-9215-4D44-A91D-3C56E408671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121949" y="4684888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Поддержка: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Выделенный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account-</a:t>
            </a: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менеджер в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ABBYY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Расширенная маркетинговая поддержка</a:t>
            </a:r>
          </a:p>
        </p:txBody>
      </p:sp>
    </p:spTree>
    <p:extLst>
      <p:ext uri="{BB962C8B-B14F-4D97-AF65-F5344CB8AC3E}">
        <p14:creationId xmlns:p14="http://schemas.microsoft.com/office/powerpoint/2010/main" val="920700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4391979" y="2347082"/>
            <a:ext cx="4590511" cy="39172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t"/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Продукты: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Массовое ПО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Recognition Server (15K ppm license)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Скидка: 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Определяется </a:t>
            </a:r>
            <a:r>
              <a:rPr kumimoji="0" lang="ru-RU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дистрибьютором</a:t>
            </a:r>
            <a:endParaRPr kumimoji="0" lang="en-US" sz="13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Премирование (только массовое ПО):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Premium: 18%</a:t>
            </a: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</a:t>
            </a:r>
            <a:r>
              <a:rPr kumimoji="0" lang="de-DE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Professional : 1</a:t>
            </a: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  <a:r>
              <a:rPr kumimoji="0" lang="de-DE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%</a:t>
            </a: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</a:t>
            </a:r>
            <a:r>
              <a:rPr kumimoji="0" lang="de-DE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Advanced: </a:t>
            </a:r>
            <a:r>
              <a:rPr kumimoji="0" lang="de-DE" sz="1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r>
              <a:rPr kumimoji="0" lang="ru-RU" sz="1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de-DE" sz="1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%</a:t>
            </a:r>
            <a:endParaRPr kumimoji="0" lang="de-DE" sz="13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от годового плана продаж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Выплачивается при выполнении плана продаж.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Регистрация сделок обязательна.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Поддержка: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Выделенный account-менеджер в ABBYY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Расширенная маркетинговая поддержка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Передача лидов — </a:t>
            </a:r>
            <a:b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для статусов Professional и Premium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Авторизация в </a:t>
            </a:r>
            <a:r>
              <a:rPr kumimoji="0" lang="ru-RU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тендерах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Защита сделки</a:t>
            </a:r>
            <a:endParaRPr kumimoji="0" lang="ru-RU" sz="13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41530" y="2347081"/>
            <a:ext cx="3653635" cy="39172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t"/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Объем продаж: 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Premium: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от 7 </a:t>
            </a: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млн.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Professional: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 млн</a:t>
            </a: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– 7</a:t>
            </a:r>
            <a:r>
              <a:rPr kumimoji="0" lang="ru-RU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млн.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Advanced: </a:t>
            </a:r>
            <a:r>
              <a:rPr kumimoji="0" lang="ru-RU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 млн. </a:t>
            </a: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– </a:t>
            </a:r>
            <a:r>
              <a:rPr kumimoji="0" lang="ru-RU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 </a:t>
            </a: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млн.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Пересматривается ежегодно.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Компетенции: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Не менее 1 сертифицированного специалиста по массовым 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продуктам 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ABBYY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Планирование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 отчетность: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Подготовка и согласование годового плана продаж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Маркетинговое планирование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Отчетность по продажам</a:t>
            </a:r>
            <a:endParaRPr kumimoji="0" lang="ru-RU" sz="13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108520" y="1898830"/>
            <a:ext cx="3653635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Критерии для статуса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96925" y="1898830"/>
            <a:ext cx="4590511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Возможности 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420142" y="2330878"/>
            <a:ext cx="7797264" cy="0"/>
          </a:xfrm>
          <a:prstGeom prst="line">
            <a:avLst/>
          </a:prstGeom>
          <a:ln w="19050">
            <a:solidFill>
              <a:srgbClr val="C60C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29" y="278650"/>
            <a:ext cx="3404623" cy="130759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602" y="953725"/>
            <a:ext cx="1474796" cy="56641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940" y="968088"/>
            <a:ext cx="1474796" cy="56641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828" y="953724"/>
            <a:ext cx="1474796" cy="56641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2392" y="951544"/>
            <a:ext cx="150078" cy="54224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869819" y="987949"/>
            <a:ext cx="150078" cy="54224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61" y="2730909"/>
            <a:ext cx="506074" cy="49352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61" y="4046394"/>
            <a:ext cx="506074" cy="49352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30" y="5095292"/>
            <a:ext cx="506074" cy="49352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331" y="2715847"/>
            <a:ext cx="506074" cy="49352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056" y="3385653"/>
            <a:ext cx="506074" cy="49352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867" y="4092513"/>
            <a:ext cx="506074" cy="49352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331" y="5342055"/>
            <a:ext cx="506074" cy="493526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64A3CC-9215-4D44-A91D-3C56E408671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00" y="6232943"/>
            <a:ext cx="506074" cy="4935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91580" y="6330806"/>
            <a:ext cx="36343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Оплата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вступительного взноса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4962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4481989" y="2347082"/>
            <a:ext cx="4590511" cy="39172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t"/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Продукты: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Массовое ПО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Recognition Server (15K ppm license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Скидка: 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Определяется </a:t>
            </a:r>
            <a:r>
              <a:rPr kumimoji="0" lang="ru-RU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дистрибьютором</a:t>
            </a:r>
            <a:endParaRPr kumimoji="0" lang="en-US" sz="13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Премирование (только массовое ПО):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18% от годового плана продаж.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Выплачивается при выполнении плана продаж</a:t>
            </a: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Регистрация сделок обязательна.</a:t>
            </a:r>
            <a:endParaRPr kumimoji="0" lang="en-US" sz="13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Поддержка: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Выделенный account-менеджер в ABBYY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Расширенная маркетинговая поддержка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Передача лидов </a:t>
            </a:r>
            <a:endParaRPr kumimoji="0" lang="ru-RU" sz="13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Авторизация </a:t>
            </a: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 </a:t>
            </a:r>
            <a:r>
              <a:rPr kumimoji="0" lang="ru-RU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тендерах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Защита сделки</a:t>
            </a:r>
            <a:endParaRPr kumimoji="0" lang="ru-RU" sz="13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41530" y="2347081"/>
            <a:ext cx="3653635" cy="39172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t"/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Объем продаж: 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От </a:t>
            </a: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  <a:r>
              <a:rPr kumimoji="0" lang="ru-RU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млн. руб. в год. 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Пересматривается ежегодно.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Компетенции: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Не менее 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r>
              <a:rPr kumimoji="0" lang="ru-RU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сертифицированного специалиста по массовым 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продуктам 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ABBYY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Планирование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 отчетность: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Подготовка и согласование годового плана продаж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Маркетинговое планирование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Отчетность по продажам</a:t>
            </a:r>
            <a:endParaRPr kumimoji="0" lang="ru-RU" sz="13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108520" y="1898830"/>
            <a:ext cx="3653635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Критерии для статуса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941929" y="1898830"/>
            <a:ext cx="4590511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Возможности 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420142" y="2330878"/>
            <a:ext cx="7797264" cy="0"/>
          </a:xfrm>
          <a:prstGeom prst="line">
            <a:avLst/>
          </a:prstGeom>
          <a:ln w="19050">
            <a:solidFill>
              <a:srgbClr val="C60C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61" y="2730909"/>
            <a:ext cx="506074" cy="4935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61" y="3585239"/>
            <a:ext cx="506074" cy="4935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30" y="4684888"/>
            <a:ext cx="506074" cy="4935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341" y="2715847"/>
            <a:ext cx="506074" cy="49352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066" y="3385653"/>
            <a:ext cx="506074" cy="49352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877" y="4092513"/>
            <a:ext cx="506074" cy="49352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882" y="5115318"/>
            <a:ext cx="506074" cy="49352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30" y="278649"/>
            <a:ext cx="3404623" cy="130759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64A3CC-9215-4D44-A91D-3C56E408671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00" y="5859270"/>
            <a:ext cx="506074" cy="49352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91580" y="5957133"/>
            <a:ext cx="36343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Оплата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вступительного взноса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3136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4481989" y="2347082"/>
            <a:ext cx="4590511" cy="39172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t"/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Продукты: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Массовое ПО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Recognition Server (15K ppm license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Скидка: 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Определяется дистрибьютором 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Премирование (только массовое ПО):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15% от годового плана продаж.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Выплачивается при выполнении плана продаж</a:t>
            </a: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Регистрация сделок обязательна.</a:t>
            </a:r>
            <a:endParaRPr kumimoji="0" lang="en-US" sz="13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Поддержка: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Выделенный account-менеджер в ABBYY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Расширенная маркетинговая поддержка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Передача лидов </a:t>
            </a:r>
            <a:endParaRPr kumimoji="0" lang="ru-RU" sz="13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Авторизация </a:t>
            </a: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 </a:t>
            </a:r>
            <a:r>
              <a:rPr kumimoji="0" lang="ru-RU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тендерах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Защита сделки</a:t>
            </a:r>
            <a:endParaRPr kumimoji="0" lang="ru-RU" sz="13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41530" y="2347081"/>
            <a:ext cx="3653635" cy="39172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t"/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Объем продаж: 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От 2 до 7 млн. руб. в год. Пересматривается ежегодно.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Компетенции: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Не менее 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r>
              <a:rPr kumimoji="0" lang="ru-RU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сертифицированного специалиста по массовым 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продуктам 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ABBYY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Планирование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 отчетность: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Подготовка и согласование годового плана продаж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Маркетинговое планирование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Отчетность по продажам</a:t>
            </a:r>
            <a:endParaRPr kumimoji="0" lang="ru-RU" sz="13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108520" y="1898830"/>
            <a:ext cx="3653635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Критерии для статуса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986935" y="1898830"/>
            <a:ext cx="4590511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Возможности 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420142" y="2330878"/>
            <a:ext cx="7797264" cy="0"/>
          </a:xfrm>
          <a:prstGeom prst="line">
            <a:avLst/>
          </a:prstGeom>
          <a:ln w="19050">
            <a:solidFill>
              <a:srgbClr val="C60C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61" y="2730909"/>
            <a:ext cx="506074" cy="4935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61" y="3585239"/>
            <a:ext cx="506074" cy="4935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30" y="4684888"/>
            <a:ext cx="506074" cy="4935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341" y="2715847"/>
            <a:ext cx="506074" cy="49352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066" y="3385653"/>
            <a:ext cx="506074" cy="49352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877" y="4092513"/>
            <a:ext cx="506074" cy="49352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882" y="5115318"/>
            <a:ext cx="506074" cy="49352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30" y="278649"/>
            <a:ext cx="3404623" cy="130759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64A3CC-9215-4D44-A91D-3C56E408671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91580" y="5957133"/>
            <a:ext cx="36343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Оплата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вступительного взноса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00" y="5859270"/>
            <a:ext cx="506074" cy="49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16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4481989" y="2347082"/>
            <a:ext cx="4590511" cy="39172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t"/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Продукты: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Массовое ПО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Recognition Server (15K ppm license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Скидка: 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Определяется дистрибьютором 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Премирование (только массовое ПО):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12% от годового плана продаж.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Выплачивается при выполнении плана продаж</a:t>
            </a: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Регистрация сделок обязательна.</a:t>
            </a:r>
            <a:endParaRPr kumimoji="0" lang="en-US" sz="13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Поддержка: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Выделенный account-менеджер в ABBYY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Расширенная маркетинговая поддержка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Авторизация </a:t>
            </a: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 </a:t>
            </a:r>
            <a:r>
              <a:rPr kumimoji="0" lang="ru-RU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тендерах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Защита сделки</a:t>
            </a:r>
            <a:endParaRPr kumimoji="0" lang="ru-RU" sz="13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41530" y="2347081"/>
            <a:ext cx="3653635" cy="39172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t"/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Объем продаж: 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От 1 до 2 млн. руб. в год. Пересматривается ежегодно.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Компетенции: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Не менее 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r>
              <a:rPr kumimoji="0" lang="ru-RU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сертифицированного специалиста по массовым 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продуктам 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ABBYY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Планирование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 отчетность: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Подготовка и согласование годового плана продаж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Маркетинговое планирование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Отчетность по продажам</a:t>
            </a:r>
            <a:endParaRPr kumimoji="0" lang="ru-RU" sz="13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108520" y="1898830"/>
            <a:ext cx="3653635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Критерии для статуса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986935" y="1898830"/>
            <a:ext cx="4590511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Возможности 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420142" y="2330878"/>
            <a:ext cx="7797264" cy="0"/>
          </a:xfrm>
          <a:prstGeom prst="line">
            <a:avLst/>
          </a:prstGeom>
          <a:ln w="19050">
            <a:solidFill>
              <a:srgbClr val="C60C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61" y="2730909"/>
            <a:ext cx="506074" cy="4935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61" y="3585239"/>
            <a:ext cx="506074" cy="4935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30" y="4684888"/>
            <a:ext cx="506074" cy="4935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341" y="2715847"/>
            <a:ext cx="506074" cy="49352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066" y="3385653"/>
            <a:ext cx="506074" cy="49352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877" y="4092513"/>
            <a:ext cx="506074" cy="49352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882" y="5115318"/>
            <a:ext cx="506074" cy="49352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30" y="278090"/>
            <a:ext cx="3404623" cy="130759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64A3CC-9215-4D44-A91D-3C56E408671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226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91580" y="5957133"/>
            <a:ext cx="36343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Оплата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вступительного взноса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00" y="5859270"/>
            <a:ext cx="506074" cy="49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60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4121949" y="2347082"/>
            <a:ext cx="4590511" cy="39172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t"/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Продукты: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Массовое ПО</a:t>
            </a:r>
            <a:endParaRPr kumimoji="0" lang="en-US" sz="13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Скидка: 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Определяется </a:t>
            </a:r>
            <a:r>
              <a:rPr kumimoji="0" lang="ru-RU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дистрибьютором</a:t>
            </a:r>
            <a:endParaRPr kumimoji="0" lang="en-US" sz="13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Премирование (только массовое ПО):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Не предусмотрено</a:t>
            </a:r>
            <a:endParaRPr kumimoji="0" lang="en-US" sz="13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Поддержка: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Базовая </a:t>
            </a: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маркетинговая поддержка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Авторизация </a:t>
            </a: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 тендерах</a:t>
            </a:r>
          </a:p>
        </p:txBody>
      </p:sp>
      <p:sp>
        <p:nvSpPr>
          <p:cNvPr id="10" name="Rectangle 9"/>
          <p:cNvSpPr/>
          <p:nvPr/>
        </p:nvSpPr>
        <p:spPr>
          <a:xfrm>
            <a:off x="341530" y="2347081"/>
            <a:ext cx="3653635" cy="39172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t"/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Объем продаж: 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Не регламентируется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Компетенции: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Не менее 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r>
              <a:rPr kumimoji="0" lang="ru-RU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сертифицированного специалиста по массовым 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продуктам 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ABBYY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Планирование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 отчетность: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Не регламентируется</a:t>
            </a:r>
            <a:endParaRPr kumimoji="0" lang="ru-RU" sz="13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108520" y="1898830"/>
            <a:ext cx="3653635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Критерии для статуса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626895" y="1898830"/>
            <a:ext cx="4590511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Возможности 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420142" y="2330878"/>
            <a:ext cx="7797264" cy="0"/>
          </a:xfrm>
          <a:prstGeom prst="line">
            <a:avLst/>
          </a:prstGeom>
          <a:ln w="19050">
            <a:solidFill>
              <a:srgbClr val="C60C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61" y="2730909"/>
            <a:ext cx="506074" cy="4935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61" y="3585239"/>
            <a:ext cx="506074" cy="4935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30" y="4509120"/>
            <a:ext cx="506074" cy="4935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301" y="2715847"/>
            <a:ext cx="506074" cy="49352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026" y="3385653"/>
            <a:ext cx="506074" cy="49352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837" y="4092513"/>
            <a:ext cx="506074" cy="49352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301" y="4743713"/>
            <a:ext cx="506074" cy="49352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30" y="278089"/>
            <a:ext cx="3404623" cy="130759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64A3CC-9215-4D44-A91D-3C56E408671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7556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Маркетинговая поддержка</a:t>
            </a:r>
            <a:endParaRPr lang="ru-RU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483986" y="1358770"/>
          <a:ext cx="8426496" cy="5004556"/>
        </p:xfrm>
        <a:graphic>
          <a:graphicData uri="http://schemas.openxmlformats.org/drawingml/2006/table">
            <a:tbl>
              <a:tblPr/>
              <a:tblGrid>
                <a:gridCol w="57166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373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2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2038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Маркетинговые </a:t>
                      </a:r>
                      <a:r>
                        <a:rPr lang="ru-RU" sz="14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и иные возможности</a:t>
                      </a:r>
                      <a:endParaRPr lang="ru-RU" sz="14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8000" marR="9525" marT="9525" marB="0" anchor="ctr">
                    <a:lnL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0C3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Расширенная</a:t>
                      </a:r>
                    </a:p>
                  </a:txBody>
                  <a:tcPr marL="108000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0C3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Базовая</a:t>
                      </a:r>
                    </a:p>
                  </a:txBody>
                  <a:tcPr marL="108000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0C3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03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Доступ к базе маркетинговых материалов (партнерский портал)</a:t>
                      </a:r>
                    </a:p>
                  </a:txBody>
                  <a:tcPr marL="108000" marR="9525" marT="9525" marB="0" anchor="ctr">
                    <a:lnL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Да</a:t>
                      </a:r>
                    </a:p>
                  </a:txBody>
                  <a:tcPr marL="108000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Да</a:t>
                      </a:r>
                    </a:p>
                  </a:txBody>
                  <a:tcPr marL="108000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03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Размещение информации о партнере на сайте ABBYY</a:t>
                      </a:r>
                    </a:p>
                  </a:txBody>
                  <a:tcPr marL="108000" marR="9525" marT="9525" marB="0" anchor="ctr">
                    <a:lnL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Да</a:t>
                      </a:r>
                    </a:p>
                  </a:txBody>
                  <a:tcPr marL="108000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Да</a:t>
                      </a:r>
                    </a:p>
                  </a:txBody>
                  <a:tcPr marL="108000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203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Выделенный менеджер </a:t>
                      </a:r>
                    </a:p>
                  </a:txBody>
                  <a:tcPr marL="108000" marR="9525" marT="9525" marB="0" anchor="ctr">
                    <a:lnL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Да</a:t>
                      </a:r>
                    </a:p>
                  </a:txBody>
                  <a:tcPr marL="108000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Нет </a:t>
                      </a:r>
                    </a:p>
                  </a:txBody>
                  <a:tcPr marL="108000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203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Совместные акции: помощь в организации, проведении.</a:t>
                      </a:r>
                    </a:p>
                  </a:txBody>
                  <a:tcPr marL="108000" marR="9525" marT="9525" marB="0" anchor="ctr">
                    <a:lnL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Да</a:t>
                      </a:r>
                    </a:p>
                  </a:txBody>
                  <a:tcPr marL="108000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Нет</a:t>
                      </a:r>
                    </a:p>
                  </a:txBody>
                  <a:tcPr marL="108000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203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Проведение презентаций для клиентов</a:t>
                      </a:r>
                    </a:p>
                  </a:txBody>
                  <a:tcPr marL="108000" marR="9525" marT="9525" marB="0" anchor="ctr">
                    <a:lnL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Да</a:t>
                      </a:r>
                    </a:p>
                  </a:txBody>
                  <a:tcPr marL="108000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Нет</a:t>
                      </a:r>
                    </a:p>
                  </a:txBody>
                  <a:tcPr marL="108000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203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Обучение и проведение вебинаров</a:t>
                      </a:r>
                    </a:p>
                  </a:txBody>
                  <a:tcPr marL="108000" marR="9525" marT="9525" marB="0" anchor="ctr">
                    <a:lnL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Да</a:t>
                      </a:r>
                    </a:p>
                  </a:txBody>
                  <a:tcPr marL="108000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Нет</a:t>
                      </a:r>
                    </a:p>
                  </a:txBody>
                  <a:tcPr marL="108000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203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Участие account-менеджера в партнерских мероприятиях</a:t>
                      </a:r>
                    </a:p>
                  </a:txBody>
                  <a:tcPr marL="108000" marR="9525" marT="9525" marB="0" anchor="ctr">
                    <a:lnL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Да</a:t>
                      </a:r>
                    </a:p>
                  </a:txBody>
                  <a:tcPr marL="108000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Нет </a:t>
                      </a:r>
                    </a:p>
                  </a:txBody>
                  <a:tcPr marL="108000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8407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Возможность предоставления выставочного места на стенде ABBYY на различных выставках и конференциях</a:t>
                      </a:r>
                    </a:p>
                  </a:txBody>
                  <a:tcPr marL="108000" marR="9525" marT="9525" marB="0" anchor="ctr">
                    <a:lnL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Да</a:t>
                      </a:r>
                    </a:p>
                  </a:txBody>
                  <a:tcPr marL="108000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Нет </a:t>
                      </a:r>
                    </a:p>
                  </a:txBody>
                  <a:tcPr marL="108000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230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Возможность </a:t>
                      </a:r>
                      <a:r>
                        <a:rPr lang="ru-RU" sz="12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участвовать</a:t>
                      </a:r>
                      <a:r>
                        <a:rPr lang="ru-RU" sz="1200" b="0" i="0" u="none" strike="noStrike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в мероприятиях, </a:t>
                      </a:r>
                      <a:r>
                        <a:rPr lang="ru-RU" sz="12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организуемых </a:t>
                      </a:r>
                      <a:r>
                        <a:rPr lang="ru-RU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ABBYY</a:t>
                      </a:r>
                    </a:p>
                  </a:txBody>
                  <a:tcPr marL="108000" marR="9525" marT="9525" marB="0" anchor="ctr">
                    <a:lnL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Да</a:t>
                      </a:r>
                    </a:p>
                  </a:txBody>
                  <a:tcPr marL="108000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Нет </a:t>
                      </a:r>
                    </a:p>
                  </a:txBody>
                  <a:tcPr marL="108000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77055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Партнерский</a:t>
                      </a:r>
                      <a:r>
                        <a:rPr lang="ru-RU" sz="1200" b="0" i="0" u="none" strike="noStrike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д</a:t>
                      </a:r>
                      <a:r>
                        <a:rPr lang="ru-RU" sz="12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оступ в </a:t>
                      </a:r>
                      <a:r>
                        <a:rPr lang="en-US" sz="12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ABBYY</a:t>
                      </a:r>
                      <a:r>
                        <a:rPr lang="en-US" sz="1200" b="0" i="0" u="none" strike="noStrike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Salesforce CRM </a:t>
                      </a:r>
                      <a:r>
                        <a:rPr lang="en-US" sz="1200" b="0" i="0" u="none" strike="noStrike" baseline="30000" dirty="0" smtClean="0">
                          <a:solidFill>
                            <a:srgbClr val="C60C30"/>
                          </a:solidFill>
                          <a:effectLst/>
                          <a:latin typeface="Calibri" panose="020F0502020204030204" pitchFamily="34" charset="0"/>
                        </a:rPr>
                        <a:t>new 2017</a:t>
                      </a:r>
                      <a:endParaRPr lang="ru-RU" sz="1200" b="0" i="0" u="none" strike="noStrike" baseline="30000" dirty="0" smtClean="0">
                        <a:solidFill>
                          <a:srgbClr val="C60C3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8000" marR="9525" marT="9525" marB="0" anchor="ctr">
                    <a:lnL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Да</a:t>
                      </a:r>
                      <a:r>
                        <a:rPr lang="ru-RU" sz="1200" b="0" i="0" u="none" strike="noStrike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endParaRPr lang="ru-RU" sz="12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8000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Нет</a:t>
                      </a:r>
                      <a:endParaRPr lang="ru-RU" sz="12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8000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5030561"/>
                  </a:ext>
                </a:extLst>
              </a:tr>
              <a:tr h="34203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Сувенирная продукция </a:t>
                      </a:r>
                    </a:p>
                  </a:txBody>
                  <a:tcPr marL="108000" marR="9525" marT="9525" marB="0" anchor="ctr">
                    <a:lnL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По запросу</a:t>
                      </a:r>
                    </a:p>
                  </a:txBody>
                  <a:tcPr marL="108000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Нет</a:t>
                      </a:r>
                    </a:p>
                  </a:txBody>
                  <a:tcPr marL="108000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4203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Подготовка кастомизированных маркетинговых материалов</a:t>
                      </a:r>
                    </a:p>
                  </a:txBody>
                  <a:tcPr marL="108000" marR="9525" marT="9525" marB="0" anchor="ctr">
                    <a:lnL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По запросу </a:t>
                      </a:r>
                    </a:p>
                  </a:txBody>
                  <a:tcPr marL="108000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Нет</a:t>
                      </a:r>
                    </a:p>
                  </a:txBody>
                  <a:tcPr marL="108000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076997" y="6444335"/>
            <a:ext cx="1818202" cy="288032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64A3CC-9215-4D44-A91D-3C56E408671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4361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60031" y="197870"/>
            <a:ext cx="7427913" cy="1188552"/>
          </a:xfrm>
        </p:spPr>
        <p:txBody>
          <a:bodyPr/>
          <a:lstStyle/>
          <a:p>
            <a:r>
              <a:rPr lang="ru-RU" dirty="0" smtClean="0"/>
              <a:t>Статусы партнерской программы </a:t>
            </a:r>
            <a:br>
              <a:rPr lang="ru-RU" dirty="0" smtClean="0"/>
            </a:br>
            <a:r>
              <a:rPr lang="ru-RU" sz="2800" dirty="0" smtClean="0"/>
              <a:t>Направление </a:t>
            </a:r>
            <a:r>
              <a:rPr lang="en-US" sz="2800" dirty="0" smtClean="0"/>
              <a:t>SMB</a:t>
            </a:r>
            <a:endParaRPr lang="ru-RU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493954" y="5769260"/>
            <a:ext cx="8578546" cy="100744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Статус пересматривается ежегодно.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 течение года, но не позднее 1 июля, партнер может заявить о своем желании повысить свой статус, при условии досрочного выполнения годового объема продаж в рамках действующего статуса.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5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*Размер и порядок уплаты вступительного взноса фиксируется в Партнерском соглашении.</a:t>
            </a:r>
            <a:endParaRPr kumimoji="0" lang="en-US" sz="1050" b="0" i="1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514837" y="1268760"/>
          <a:ext cx="8377644" cy="4421505"/>
        </p:xfrm>
        <a:graphic>
          <a:graphicData uri="http://schemas.openxmlformats.org/drawingml/2006/table">
            <a:tbl>
              <a:tblPr/>
              <a:tblGrid>
                <a:gridCol w="28121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59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12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216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821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44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715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Критерии / Статус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0C3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ABBYY </a:t>
                      </a:r>
                      <a:endParaRPr lang="ru-RU" sz="1100" b="0" i="0" u="none" strike="noStrike" dirty="0" smtClean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ctr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Distributor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0C3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ABBYY </a:t>
                      </a:r>
                      <a:endParaRPr lang="ru-RU" sz="1100" b="0" i="0" u="none" strike="noStrike" dirty="0" smtClean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ctr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Premium </a:t>
                      </a:r>
                      <a:endParaRPr lang="ru-RU" sz="1100" b="0" i="0" u="none" strike="noStrike" dirty="0" smtClean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ctr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Reseller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0C3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ABBYY </a:t>
                      </a:r>
                      <a:endParaRPr lang="ru-RU" sz="1100" b="0" i="0" u="none" strike="noStrike" dirty="0" smtClean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ctr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Professional </a:t>
                      </a:r>
                      <a:endParaRPr lang="ru-RU" sz="1100" b="0" i="0" u="none" strike="noStrike" dirty="0" smtClean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ctr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Reseller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0C3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ABBYY </a:t>
                      </a:r>
                      <a:endParaRPr lang="ru-RU" sz="1100" b="0" i="0" u="none" strike="noStrike" dirty="0" smtClean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ctr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Advanced</a:t>
                      </a:r>
                      <a:r>
                        <a:rPr lang="ru-RU" sz="1100" b="0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  <a:p>
                      <a:pPr algn="ctr" fontAlgn="ctr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Reseller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0C3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ABBYY Authorized Reseller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0C3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Требования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1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Объем продаж в год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от </a:t>
                      </a:r>
                      <a:r>
                        <a:rPr lang="ru-RU" sz="11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20 </a:t>
                      </a:r>
                      <a:r>
                        <a:rPr lang="ru-RU" sz="11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млн. </a:t>
                      </a:r>
                      <a:r>
                        <a:rPr lang="ru-RU" sz="11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руб.</a:t>
                      </a:r>
                      <a:endParaRPr lang="ru-RU" sz="11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от </a:t>
                      </a:r>
                      <a:r>
                        <a:rPr lang="ru-RU" sz="11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7 </a:t>
                      </a:r>
                      <a:r>
                        <a:rPr lang="ru-RU" sz="11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млн. руб.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от </a:t>
                      </a:r>
                      <a:r>
                        <a:rPr lang="ru-RU" sz="11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 </a:t>
                      </a:r>
                      <a:r>
                        <a:rPr lang="ru-RU" sz="11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до </a:t>
                      </a:r>
                      <a:r>
                        <a:rPr lang="ru-RU" sz="11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7 </a:t>
                      </a:r>
                      <a:r>
                        <a:rPr lang="ru-RU" sz="11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млн. руб.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от </a:t>
                      </a:r>
                      <a:r>
                        <a:rPr lang="ru-RU" sz="11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 до 2 </a:t>
                      </a:r>
                      <a:r>
                        <a:rPr lang="ru-RU" sz="11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млн. руб.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Не </a:t>
                      </a:r>
                      <a:r>
                        <a:rPr lang="ru-RU" sz="11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регламенти-руется</a:t>
                      </a:r>
                      <a:endParaRPr lang="ru-RU" sz="11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1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Партнерское соглашение с </a:t>
                      </a:r>
                      <a:r>
                        <a:rPr lang="en-US" sz="11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ABBYY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Да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Нет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1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Сертифицированные специалисты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не менее 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не менее 1 по </a:t>
                      </a:r>
                      <a:r>
                        <a:rPr lang="ru-RU" sz="11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массовому </a:t>
                      </a:r>
                      <a:r>
                        <a:rPr lang="ru-RU" sz="11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ПО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1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План продаж ( с квартальным прогнозом)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обязательно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Нет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1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Маркетинговый план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обязательно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Нет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1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Вступительный взнос</a:t>
                      </a:r>
                      <a:r>
                        <a:rPr lang="ru-RU" sz="1100" b="0" i="0" u="none" strike="noStrike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*</a:t>
                      </a:r>
                      <a:endParaRPr lang="ru-RU" sz="11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Нет</a:t>
                      </a:r>
                      <a:endParaRPr lang="ru-RU" sz="11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0" i="0" u="none" strike="noStrike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Да</a:t>
                      </a:r>
                      <a:endParaRPr lang="ru-RU" sz="1100" b="0" i="0" u="none" strike="noStrike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Нет</a:t>
                      </a:r>
                      <a:endParaRPr lang="ru-RU" sz="11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2136866"/>
                  </a:ext>
                </a:extLst>
              </a:tr>
              <a:tr h="190500">
                <a:tc gridSpan="6">
                  <a:txBody>
                    <a:bodyPr/>
                    <a:lstStyle/>
                    <a:p>
                      <a:pPr marL="72000" algn="ctr" fontAlgn="b"/>
                      <a:r>
                        <a:rPr lang="ru-RU" sz="11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Возможности</a:t>
                      </a:r>
                      <a:endParaRPr lang="ru-RU" sz="11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1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Продукты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Массовое </a:t>
                      </a:r>
                      <a:r>
                        <a:rPr lang="ru-RU" sz="11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ПО и </a:t>
                      </a:r>
                      <a:r>
                        <a:rPr lang="en-US" sz="11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ABBYY</a:t>
                      </a:r>
                      <a:r>
                        <a:rPr lang="en-US" sz="1100" b="0" i="0" u="none" strike="noStrike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Recognition Server 15K ppm license</a:t>
                      </a:r>
                      <a:endParaRPr lang="ru-RU" sz="11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1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Закупка</a:t>
                      </a:r>
                      <a:endParaRPr lang="ru-RU" sz="11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напрямую</a:t>
                      </a:r>
                      <a:r>
                        <a:rPr lang="ru-RU" sz="1100" b="0" i="0" u="none" strike="noStrike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у </a:t>
                      </a:r>
                      <a:r>
                        <a:rPr lang="en-US" sz="1100" b="0" i="0" u="none" strike="noStrike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ABBYY</a:t>
                      </a:r>
                      <a:endParaRPr lang="en-US" sz="11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у дистрибьютора</a:t>
                      </a:r>
                      <a:endParaRPr lang="ru-RU" sz="11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1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Возможность получения премии за </a:t>
                      </a:r>
                      <a:r>
                        <a:rPr lang="ru-RU" sz="11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продажи</a:t>
                      </a:r>
                      <a:endParaRPr lang="ru-RU" sz="11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Да</a:t>
                      </a:r>
                      <a:r>
                        <a:rPr lang="ru-RU" sz="1100" b="0" i="0" u="none" strike="noStrike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endParaRPr lang="en-US" sz="11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18%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15%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r>
                        <a:rPr lang="ru-RU" sz="11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en-US" sz="11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  <a:endParaRPr lang="en-US" sz="11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не </a:t>
                      </a:r>
                      <a:r>
                        <a:rPr lang="ru-RU" sz="11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предусмотрена</a:t>
                      </a:r>
                      <a:endParaRPr lang="ru-RU" sz="11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1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Передача лидов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Нет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Да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Нет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1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Маркетинговая поддержка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Расширенная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Базовая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1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Консультации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Выделенный менеджер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Нет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1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Защита сделки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Нет</a:t>
                      </a:r>
                      <a:endParaRPr lang="ru-RU" sz="11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Да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Нет</a:t>
                      </a:r>
                      <a:endParaRPr lang="ru-RU" sz="11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1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Авторизация в тендерах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Нет</a:t>
                      </a:r>
                      <a:endParaRPr lang="ru-RU" sz="11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Да</a:t>
                      </a:r>
                      <a:endParaRPr lang="ru-RU" sz="11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137285" y="6433910"/>
            <a:ext cx="1755195" cy="288032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64A3CC-9215-4D44-A91D-3C56E408671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229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2229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3712802" cy="3639852"/>
          </a:xfrm>
        </p:spPr>
        <p:txBody>
          <a:bodyPr>
            <a:normAutofit fontScale="92500" lnSpcReduction="20000"/>
          </a:bodyPr>
          <a:lstStyle/>
          <a:p>
            <a:pPr marL="0" indent="0" algn="r">
              <a:buNone/>
            </a:pPr>
            <a:r>
              <a:rPr lang="ru-RU" dirty="0" smtClean="0"/>
              <a:t>Секретарю или офис-менеджеру</a:t>
            </a:r>
          </a:p>
          <a:p>
            <a:pPr marL="0" indent="0" algn="r">
              <a:buNone/>
            </a:pPr>
            <a:r>
              <a:rPr lang="ru-RU" dirty="0" smtClean="0"/>
              <a:t>Менеджеру по продажам или закупкам</a:t>
            </a:r>
          </a:p>
          <a:p>
            <a:pPr marL="0" indent="0" algn="r">
              <a:buNone/>
            </a:pPr>
            <a:r>
              <a:rPr lang="ru-RU" dirty="0" smtClean="0"/>
              <a:t>Юристу</a:t>
            </a:r>
            <a:endParaRPr lang="ru-RU" dirty="0"/>
          </a:p>
          <a:p>
            <a:pPr marL="0" indent="0" algn="r">
              <a:buNone/>
            </a:pPr>
            <a:r>
              <a:rPr lang="ru-RU" dirty="0" smtClean="0"/>
              <a:t>Бухгалтеру</a:t>
            </a:r>
          </a:p>
          <a:p>
            <a:pPr marL="0" indent="0" algn="r">
              <a:buNone/>
            </a:pPr>
            <a:r>
              <a:rPr lang="ru-RU" dirty="0"/>
              <a:t>Маркетологу или </a:t>
            </a:r>
            <a:r>
              <a:rPr lang="ru-RU" dirty="0" smtClean="0"/>
              <a:t>аналитику</a:t>
            </a:r>
          </a:p>
          <a:p>
            <a:pPr marL="0" indent="0" algn="r">
              <a:buNone/>
            </a:pPr>
            <a:r>
              <a:rPr lang="ru-RU" dirty="0" smtClean="0">
                <a:solidFill>
                  <a:srgbClr val="C60C30"/>
                </a:solidFill>
              </a:rPr>
              <a:t>Научному сотруднику</a:t>
            </a:r>
          </a:p>
          <a:p>
            <a:pPr marL="0" indent="0" algn="r">
              <a:buNone/>
            </a:pPr>
            <a:r>
              <a:rPr lang="ru-RU" dirty="0" smtClean="0"/>
              <a:t>Переводчику</a:t>
            </a:r>
          </a:p>
          <a:p>
            <a:pPr marL="0" indent="0" algn="r">
              <a:buNone/>
            </a:pPr>
            <a:r>
              <a:rPr lang="ru-RU" dirty="0"/>
              <a:t>ИТ-специалисту</a:t>
            </a:r>
          </a:p>
          <a:p>
            <a:pPr marL="0" indent="0" algn="r">
              <a:buNone/>
            </a:pPr>
            <a:endParaRPr lang="ru-RU" dirty="0" smtClean="0">
              <a:solidFill>
                <a:schemeClr val="tx1"/>
              </a:solidFill>
            </a:endParaRPr>
          </a:p>
          <a:p>
            <a:pPr marL="0" indent="0" algn="r">
              <a:buNone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A1A21F-8288-4945-BB00-20CBE76A02B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itchFamily="34" charset="0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itchFamily="34" charset="0"/>
              <a:ea typeface="+mn-ea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54293" y="3338991"/>
            <a:ext cx="4140460" cy="2916031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Isosceles Triangle 5"/>
          <p:cNvSpPr/>
          <p:nvPr/>
        </p:nvSpPr>
        <p:spPr>
          <a:xfrm rot="16200000">
            <a:off x="4365501" y="4424198"/>
            <a:ext cx="336485" cy="426772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11811" y="3405445"/>
            <a:ext cx="3825425" cy="369331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Создание электронных копий научных статей, учебных материалов и т.п. для оптимального хранения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Подготовка отчетов на основе информации из других источников, в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т.ч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бумажных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Сбор информации по теме в едином формате для быстрого поиска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54042" y="486640"/>
            <a:ext cx="7704087" cy="891414"/>
          </a:xfrm>
          <a:prstGeom prst="rect">
            <a:avLst/>
          </a:prstGeom>
        </p:spPr>
        <p:txBody>
          <a:bodyPr vert="horz" lIns="0" tIns="0" rIns="0" bIns="0" rtlCol="0" anchor="t">
            <a:normAutofit fontScale="9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kern="0" baseline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itchFamily="34" charset="0"/>
                <a:ea typeface="+mj-ea"/>
              </a:rPr>
              <a:t>ABBYY FineReader 14 – </a:t>
            </a:r>
            <a:r>
              <a:rPr kumimoji="0" lang="ru-RU" sz="3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itchFamily="34" charset="0"/>
                <a:ea typeface="+mj-ea"/>
              </a:rPr>
              <a:t>каждому сотруднику</a:t>
            </a:r>
            <a:endParaRPr kumimoji="0" lang="ru-RU" sz="36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itchFamily="34" charset="0"/>
              <a:ea typeface="+mj-e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0467" y="6255022"/>
            <a:ext cx="6390710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Возможные сценарии, в которых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ABBYY FineReader 14 </a:t>
            </a:r>
            <a:r>
              <a:rPr kumimoji="0" lang="ru-RU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может 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быть</a:t>
            </a:r>
            <a:r>
              <a:rPr kumimoji="0" lang="ru-RU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полезен</a:t>
            </a:r>
          </a:p>
        </p:txBody>
      </p:sp>
    </p:spTree>
    <p:extLst>
      <p:ext uri="{BB962C8B-B14F-4D97-AF65-F5344CB8AC3E}">
        <p14:creationId xmlns:p14="http://schemas.microsoft.com/office/powerpoint/2010/main" val="1334174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68313" y="368240"/>
            <a:ext cx="8019122" cy="1188552"/>
          </a:xfrm>
        </p:spPr>
        <p:txBody>
          <a:bodyPr/>
          <a:lstStyle/>
          <a:p>
            <a:r>
              <a:rPr lang="ru-RU" dirty="0" smtClean="0"/>
              <a:t>Партнерский доступ в </a:t>
            </a:r>
            <a:r>
              <a:rPr lang="en-US" dirty="0" smtClean="0"/>
              <a:t>Salesforce </a:t>
            </a:r>
            <a:r>
              <a:rPr lang="en-US" dirty="0" err="1" smtClean="0"/>
              <a:t>CRM</a:t>
            </a:r>
            <a:r>
              <a:rPr lang="en-US" baseline="30000" dirty="0" err="1">
                <a:solidFill>
                  <a:srgbClr val="C60C30"/>
                </a:solidFill>
              </a:rPr>
              <a:t>new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84987" y="1220977"/>
            <a:ext cx="4320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Для кого?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972" y="1940538"/>
            <a:ext cx="33386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Партнеры, работающие по системе </a:t>
            </a:r>
            <a:r>
              <a:rPr kumimoji="0" lang="ru-R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рибейтов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12" y="4876316"/>
            <a:ext cx="1621899" cy="62291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12" y="4156236"/>
            <a:ext cx="1573547" cy="60434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11" y="3436156"/>
            <a:ext cx="1573548" cy="60434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26" y="2716076"/>
            <a:ext cx="1573549" cy="60434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716905" y="1223755"/>
            <a:ext cx="4320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Зачем?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716905" y="1920605"/>
            <a:ext cx="53752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Упрощение взаимодействия с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ABBYY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от резервирования возможных сделок до размещения заказов и </a:t>
            </a:r>
            <a:r>
              <a:rPr kumimoji="0" lang="ru-R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рибейтной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отчетности.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716905" y="3048244"/>
            <a:ext cx="504056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60C30"/>
              </a:buClr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Управление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интересами и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резервирование возможных сделок.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60C30"/>
              </a:buClr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Автоматическое формирование отчетов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 сделкам для расчета </a:t>
            </a:r>
            <a:r>
              <a:rPr kumimoji="0" lang="ru-R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рибейтов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60C30"/>
              </a:buClr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Размещение заказов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взаимодействие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 дистрибьютором и логистом ABBYY через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систему.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60C30"/>
              </a:buClr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Согласование маркетинговых акций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мероприятий.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60C30"/>
              </a:buClr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Анализ показателей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продаж.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87972" y="5478804"/>
            <a:ext cx="432048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Когда?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Ввод в эксплуатацию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Q1 2017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487972" y="1808530"/>
            <a:ext cx="8404508" cy="290"/>
          </a:xfrm>
          <a:prstGeom prst="line">
            <a:avLst/>
          </a:prstGeom>
          <a:ln w="19050">
            <a:solidFill>
              <a:srgbClr val="C60C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266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402719" y="1743288"/>
            <a:ext cx="7465331" cy="54006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Возможности для развития компании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0" anchor="t"/>
          <a:lstStyle/>
          <a:p>
            <a:r>
              <a:rPr lang="ru-RU" dirty="0" smtClean="0">
                <a:latin typeface="+mn-lt"/>
              </a:rPr>
              <a:t>Преимущества для партнеров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" y="1313765"/>
            <a:ext cx="1350150" cy="1350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440" y="4059070"/>
            <a:ext cx="615183" cy="6151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924" y="2793143"/>
            <a:ext cx="615183" cy="6151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400" y="5532530"/>
            <a:ext cx="616223" cy="61622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952319" y="2653043"/>
            <a:ext cx="592269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Возможность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получения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C60C3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прибыли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от продажи и продвижения продуктов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ABBYY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945353" y="3895837"/>
            <a:ext cx="5922697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Возможность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C60C3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заявить о себе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продвигая современные и востребованные рынком программные продукты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930917" y="5423067"/>
            <a:ext cx="592966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Возможность выйти на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C60C3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новые сегменты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рынка и расширить спектр поставляемых вами товаров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7132386" y="6453336"/>
            <a:ext cx="1742629" cy="288032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64A3CC-9215-4D44-A91D-3C56E408671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1513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1"/>
          </p:nvPr>
        </p:nvSpPr>
        <p:spPr/>
        <p:txBody>
          <a:bodyPr>
            <a:normAutofit/>
          </a:bodyPr>
          <a:lstStyle/>
          <a:p>
            <a:r>
              <a:rPr lang="en-US" sz="3300" dirty="0" smtClean="0"/>
              <a:t>ABBYY </a:t>
            </a:r>
            <a:r>
              <a:rPr lang="ru-RU" sz="3300" dirty="0" smtClean="0"/>
              <a:t>Россия</a:t>
            </a:r>
            <a:endParaRPr lang="ru-RU" sz="33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Контакты</a:t>
            </a:r>
            <a:endParaRPr lang="ru-R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0650" y="4742998"/>
            <a:ext cx="6263928" cy="1710190"/>
          </a:xfrm>
        </p:spPr>
        <p:txBody>
          <a:bodyPr>
            <a:normAutofit/>
          </a:bodyPr>
          <a:lstStyle/>
          <a:p>
            <a:r>
              <a:rPr lang="ru-RU" dirty="0" smtClean="0"/>
              <a:t>Телефон</a:t>
            </a:r>
            <a:r>
              <a:rPr lang="en-US" dirty="0" smtClean="0"/>
              <a:t>: +7 (495) 783 3700 </a:t>
            </a:r>
          </a:p>
          <a:p>
            <a:r>
              <a:rPr lang="ru-RU" dirty="0" smtClean="0"/>
              <a:t>Факс</a:t>
            </a:r>
            <a:r>
              <a:rPr lang="en-US" dirty="0" smtClean="0"/>
              <a:t>: +7 (495) 783 2663</a:t>
            </a:r>
            <a:endParaRPr lang="en-US" dirty="0"/>
          </a:p>
          <a:p>
            <a:r>
              <a:rPr lang="ru-RU" dirty="0" smtClean="0"/>
              <a:t>Адрес</a:t>
            </a:r>
            <a:r>
              <a:rPr lang="en-US" dirty="0" smtClean="0"/>
              <a:t>: </a:t>
            </a:r>
            <a:r>
              <a:rPr lang="ru-RU" dirty="0" smtClean="0"/>
              <a:t>Россия, г. Москва, ул. Отрадная, д. 2Б, стр. 6</a:t>
            </a:r>
            <a:endParaRPr lang="en-US" dirty="0"/>
          </a:p>
          <a:p>
            <a:r>
              <a:rPr lang="en-US" dirty="0" smtClean="0"/>
              <a:t>E-mail: dealer@abbyy.com</a:t>
            </a:r>
            <a:endParaRPr lang="en-US" dirty="0"/>
          </a:p>
          <a:p>
            <a:r>
              <a:rPr lang="en-US" dirty="0" smtClean="0"/>
              <a:t>Web: www.abbyy.ru</a:t>
            </a:r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49382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3712802" cy="3639852"/>
          </a:xfrm>
        </p:spPr>
        <p:txBody>
          <a:bodyPr>
            <a:normAutofit fontScale="92500" lnSpcReduction="20000"/>
          </a:bodyPr>
          <a:lstStyle/>
          <a:p>
            <a:pPr marL="0" indent="0" algn="r">
              <a:buNone/>
            </a:pPr>
            <a:r>
              <a:rPr lang="ru-RU" dirty="0" smtClean="0">
                <a:solidFill>
                  <a:schemeClr val="tx1"/>
                </a:solidFill>
              </a:rPr>
              <a:t>Секретарю </a:t>
            </a:r>
            <a:r>
              <a:rPr lang="ru-RU" dirty="0" smtClean="0"/>
              <a:t>или офис-менеджеру</a:t>
            </a:r>
          </a:p>
          <a:p>
            <a:pPr marL="0" indent="0" algn="r">
              <a:buNone/>
            </a:pPr>
            <a:r>
              <a:rPr lang="ru-RU" dirty="0" smtClean="0"/>
              <a:t>Менеджеру по продажам или закупкам</a:t>
            </a:r>
          </a:p>
          <a:p>
            <a:pPr marL="0" indent="0" algn="r">
              <a:buNone/>
            </a:pPr>
            <a:r>
              <a:rPr lang="ru-RU" dirty="0" smtClean="0"/>
              <a:t>Юристу</a:t>
            </a:r>
            <a:endParaRPr lang="ru-RU" dirty="0"/>
          </a:p>
          <a:p>
            <a:pPr marL="0" indent="0" algn="r">
              <a:buNone/>
            </a:pPr>
            <a:r>
              <a:rPr lang="ru-RU" dirty="0" smtClean="0"/>
              <a:t>Бухгалтеру</a:t>
            </a:r>
          </a:p>
          <a:p>
            <a:pPr marL="0" indent="0" algn="r">
              <a:buNone/>
            </a:pPr>
            <a:r>
              <a:rPr lang="ru-RU" dirty="0"/>
              <a:t>Маркетологу или </a:t>
            </a:r>
            <a:r>
              <a:rPr lang="ru-RU" dirty="0" smtClean="0"/>
              <a:t>аналитику</a:t>
            </a:r>
          </a:p>
          <a:p>
            <a:pPr marL="0" indent="0" algn="r">
              <a:buNone/>
            </a:pPr>
            <a:r>
              <a:rPr lang="ru-RU" dirty="0" smtClean="0"/>
              <a:t>Научному сотруднику</a:t>
            </a:r>
          </a:p>
          <a:p>
            <a:pPr marL="0" indent="0" algn="r">
              <a:buNone/>
            </a:pPr>
            <a:r>
              <a:rPr lang="ru-RU" dirty="0" smtClean="0">
                <a:solidFill>
                  <a:srgbClr val="C60C30"/>
                </a:solidFill>
              </a:rPr>
              <a:t>Переводчику</a:t>
            </a:r>
          </a:p>
          <a:p>
            <a:pPr marL="0" indent="0" algn="r">
              <a:buNone/>
            </a:pPr>
            <a:r>
              <a:rPr lang="ru-RU" dirty="0"/>
              <a:t>ИТ-специалисту</a:t>
            </a:r>
          </a:p>
          <a:p>
            <a:pPr marL="0" indent="0" algn="r">
              <a:buNone/>
            </a:pPr>
            <a:endParaRPr lang="ru-RU" dirty="0" smtClean="0">
              <a:solidFill>
                <a:schemeClr val="tx1"/>
              </a:solidFill>
            </a:endParaRPr>
          </a:p>
          <a:p>
            <a:pPr marL="0" indent="0" algn="r">
              <a:buNone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A1A21F-8288-4945-BB00-20CBE76A02B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itchFamily="34" charset="0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itchFamily="34" charset="0"/>
              <a:ea typeface="+mn-ea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50706" y="4599129"/>
            <a:ext cx="4140460" cy="912877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Isosceles Triangle 5"/>
          <p:cNvSpPr/>
          <p:nvPr/>
        </p:nvSpPr>
        <p:spPr>
          <a:xfrm rot="16200000">
            <a:off x="4357378" y="4832255"/>
            <a:ext cx="336485" cy="426772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93919" y="4588677"/>
            <a:ext cx="3825425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Подготовка документа для загрузки в программы подсчета символов и/или автоматического перевода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54042" y="486640"/>
            <a:ext cx="7704087" cy="891414"/>
          </a:xfrm>
          <a:prstGeom prst="rect">
            <a:avLst/>
          </a:prstGeom>
        </p:spPr>
        <p:txBody>
          <a:bodyPr vert="horz" lIns="0" tIns="0" rIns="0" bIns="0" rtlCol="0" anchor="t">
            <a:normAutofit fontScale="9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kern="0" baseline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itchFamily="34" charset="0"/>
                <a:ea typeface="+mj-ea"/>
              </a:rPr>
              <a:t>ABBYY FineReader 14 – </a:t>
            </a:r>
            <a:r>
              <a:rPr kumimoji="0" lang="ru-RU" sz="3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itchFamily="34" charset="0"/>
                <a:ea typeface="+mj-ea"/>
              </a:rPr>
              <a:t>каждому сотруднику</a:t>
            </a:r>
            <a:endParaRPr kumimoji="0" lang="ru-RU" sz="36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itchFamily="34" charset="0"/>
              <a:ea typeface="+mj-e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0467" y="6255022"/>
            <a:ext cx="6390710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Возможные сценарии, в которых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ABBYY FineReader 14 </a:t>
            </a:r>
            <a:r>
              <a:rPr kumimoji="0" lang="ru-RU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может 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быть</a:t>
            </a:r>
            <a:r>
              <a:rPr kumimoji="0" lang="ru-RU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полезен</a:t>
            </a:r>
          </a:p>
        </p:txBody>
      </p:sp>
    </p:spTree>
    <p:extLst>
      <p:ext uri="{BB962C8B-B14F-4D97-AF65-F5344CB8AC3E}">
        <p14:creationId xmlns:p14="http://schemas.microsoft.com/office/powerpoint/2010/main" val="3266093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3712802" cy="3639852"/>
          </a:xfrm>
        </p:spPr>
        <p:txBody>
          <a:bodyPr>
            <a:normAutofit fontScale="92500" lnSpcReduction="20000"/>
          </a:bodyPr>
          <a:lstStyle/>
          <a:p>
            <a:pPr marL="0" indent="0" algn="r">
              <a:buNone/>
            </a:pPr>
            <a:r>
              <a:rPr lang="ru-RU" dirty="0" smtClean="0"/>
              <a:t>Секретарю или офис-менеджеру</a:t>
            </a:r>
          </a:p>
          <a:p>
            <a:pPr marL="0" indent="0" algn="r">
              <a:buNone/>
            </a:pPr>
            <a:r>
              <a:rPr lang="ru-RU" dirty="0" smtClean="0"/>
              <a:t>Менеджеру по продажам или закупкам</a:t>
            </a:r>
          </a:p>
          <a:p>
            <a:pPr marL="0" indent="0" algn="r">
              <a:buNone/>
            </a:pPr>
            <a:r>
              <a:rPr lang="ru-RU" dirty="0" smtClean="0"/>
              <a:t>Юристу</a:t>
            </a:r>
            <a:endParaRPr lang="ru-RU" dirty="0"/>
          </a:p>
          <a:p>
            <a:pPr marL="0" indent="0" algn="r">
              <a:buNone/>
            </a:pPr>
            <a:r>
              <a:rPr lang="ru-RU" dirty="0" smtClean="0"/>
              <a:t>Бухгалтеру</a:t>
            </a:r>
          </a:p>
          <a:p>
            <a:pPr marL="0" indent="0" algn="r">
              <a:buNone/>
            </a:pPr>
            <a:r>
              <a:rPr lang="ru-RU" dirty="0"/>
              <a:t>Маркетологу или </a:t>
            </a:r>
            <a:r>
              <a:rPr lang="ru-RU" dirty="0" smtClean="0"/>
              <a:t>аналитику</a:t>
            </a:r>
          </a:p>
          <a:p>
            <a:pPr marL="0" indent="0" algn="r">
              <a:buNone/>
            </a:pPr>
            <a:r>
              <a:rPr lang="ru-RU" dirty="0" smtClean="0"/>
              <a:t>Научному сотруднику</a:t>
            </a:r>
          </a:p>
          <a:p>
            <a:pPr marL="0" indent="0" algn="r">
              <a:buNone/>
            </a:pPr>
            <a:r>
              <a:rPr lang="ru-RU" dirty="0" smtClean="0"/>
              <a:t>Переводчику</a:t>
            </a:r>
          </a:p>
          <a:p>
            <a:pPr marL="0" indent="0" algn="r">
              <a:buNone/>
            </a:pPr>
            <a:r>
              <a:rPr lang="ru-RU" dirty="0">
                <a:solidFill>
                  <a:srgbClr val="C00000"/>
                </a:solidFill>
              </a:rPr>
              <a:t>ИТ-специалисту</a:t>
            </a:r>
          </a:p>
          <a:p>
            <a:pPr marL="0" indent="0" algn="r">
              <a:buNone/>
            </a:pPr>
            <a:endParaRPr lang="ru-RU" dirty="0" smtClean="0">
              <a:solidFill>
                <a:schemeClr val="tx1"/>
              </a:solidFill>
            </a:endParaRPr>
          </a:p>
          <a:p>
            <a:pPr marL="0" indent="0" algn="r">
              <a:buNone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A1A21F-8288-4945-BB00-20CBE76A02B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itchFamily="34" charset="0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itchFamily="34" charset="0"/>
              <a:ea typeface="+mn-ea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50706" y="1390854"/>
            <a:ext cx="4140460" cy="4826341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Isosceles Triangle 5"/>
          <p:cNvSpPr/>
          <p:nvPr/>
        </p:nvSpPr>
        <p:spPr>
          <a:xfrm rot="16200000">
            <a:off x="4357378" y="5237300"/>
            <a:ext cx="336485" cy="426772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04970" y="1415881"/>
            <a:ext cx="3973173" cy="480131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Единое решение для всех задач в компании для работы с бумажными и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PDF-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документами: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Просто поддерживать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Не нужно обучаться работе в нескольких программах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Просто планировать закупку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Гибкая система лицензирования позволяет подобрать оптимальное решение для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любой инфраструктуры.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Ценовая модель предусматривает скидки при закупке от 3-х лицензий, а также специальные условия для пользователей предыдущих версий и др. продуктов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ABBYY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54042" y="486640"/>
            <a:ext cx="7704087" cy="891414"/>
          </a:xfrm>
          <a:prstGeom prst="rect">
            <a:avLst/>
          </a:prstGeom>
        </p:spPr>
        <p:txBody>
          <a:bodyPr vert="horz" lIns="0" tIns="0" rIns="0" bIns="0" rtlCol="0" anchor="t">
            <a:normAutofit fontScale="9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kern="0" baseline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itchFamily="34" charset="0"/>
                <a:ea typeface="+mj-ea"/>
              </a:rPr>
              <a:t>ABBYY FineReader 14 – </a:t>
            </a:r>
            <a:r>
              <a:rPr kumimoji="0" lang="ru-RU" sz="3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itchFamily="34" charset="0"/>
                <a:ea typeface="+mj-ea"/>
              </a:rPr>
              <a:t>каждому сотруднику</a:t>
            </a:r>
            <a:endParaRPr kumimoji="0" lang="ru-RU" sz="36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itchFamily="34" charset="0"/>
              <a:ea typeface="+mj-e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0467" y="6255022"/>
            <a:ext cx="6390710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Возможные сценарии, в которых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ABBYY FineReader 14 </a:t>
            </a:r>
            <a:r>
              <a:rPr kumimoji="0" lang="ru-RU" sz="1200" b="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может 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быть</a:t>
            </a:r>
            <a:r>
              <a:rPr kumimoji="0" lang="ru-RU" sz="1200" b="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полезен</a:t>
            </a:r>
          </a:p>
        </p:txBody>
      </p:sp>
    </p:spTree>
    <p:extLst>
      <p:ext uri="{BB962C8B-B14F-4D97-AF65-F5344CB8AC3E}">
        <p14:creationId xmlns:p14="http://schemas.microsoft.com/office/powerpoint/2010/main" val="983364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возможности</a:t>
            </a:r>
            <a:endParaRPr lang="ru-R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ABBYY FineReader 14</a:t>
            </a:r>
            <a:endParaRPr lang="ru-RU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0" y="6456363"/>
            <a:ext cx="1662113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2" descr="https://www.abbyy.com/images/Company/Gallery/Logos/Logo_ABBYY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395" y="179064"/>
            <a:ext cx="875313" cy="358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8675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Концепция программы</a:t>
            </a:r>
            <a:r>
              <a:rPr lang="en-US" dirty="0" smtClean="0"/>
              <a:t>: </a:t>
            </a:r>
            <a:r>
              <a:rPr lang="ru-RU" dirty="0" smtClean="0"/>
              <a:t>компоненты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64A3CC-9215-4D44-A91D-3C56E408671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8620" y="1988840"/>
            <a:ext cx="2880615" cy="132343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8937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PDF-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редактор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Необходимые инструменты для ежедневной работы с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PDF-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документами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07302" y="3995771"/>
            <a:ext cx="3285365" cy="132343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8937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Hot Folder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**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Автоматизация задач по конвертации документов для повышения эффективности бизнес-процессов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811" y="3873710"/>
            <a:ext cx="593194" cy="5931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802" y="1847823"/>
            <a:ext cx="581414" cy="58141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382361" y="3654025"/>
            <a:ext cx="3442086" cy="1674186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60762" y="1763815"/>
            <a:ext cx="3240360" cy="1674186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Content Placeholder 2"/>
          <p:cNvSpPr txBox="1">
            <a:spLocks/>
          </p:cNvSpPr>
          <p:nvPr/>
        </p:nvSpPr>
        <p:spPr>
          <a:xfrm>
            <a:off x="479781" y="6006972"/>
            <a:ext cx="8675685" cy="651520"/>
          </a:xfrm>
          <a:prstGeom prst="rect">
            <a:avLst/>
          </a:prstGeom>
        </p:spPr>
        <p:txBody>
          <a:bodyPr lIns="0"/>
          <a:lstStyle>
            <a:lvl1pPr marL="342900" indent="-342900" algn="l" defTabSz="914400" rtl="0" eaLnBrk="1" latinLnBrk="0" hangingPunct="1">
              <a:spcBef>
                <a:spcPts val="576"/>
              </a:spcBef>
              <a:spcAft>
                <a:spcPts val="200"/>
              </a:spcAft>
              <a:buClr>
                <a:srgbClr val="C60C30"/>
              </a:buClr>
              <a:buFont typeface="Calibri" pitchFamily="34" charset="0"/>
              <a:buChar char="●"/>
              <a:defRPr lang="en-US" sz="2000" kern="120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628650" indent="-271463" algn="l" defTabSz="914400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Font typeface="Calibri" pitchFamily="34" charset="0"/>
              <a:buChar char="●"/>
              <a:defRPr sz="18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ts val="384"/>
              </a:spcBef>
              <a:spcAft>
                <a:spcPts val="0"/>
              </a:spcAft>
              <a:buFont typeface="Calibri" pitchFamily="34" charset="0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179388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54125" indent="-176213" algn="l" defTabSz="914400" rtl="0" eaLnBrk="1" latinLnBrk="0" hangingPunct="1">
              <a:spcBef>
                <a:spcPct val="20000"/>
              </a:spcBef>
              <a:buFont typeface="Calibri" pitchFamily="34" charset="0"/>
              <a:buChar char="‐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*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Доступно в составе редакции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ABBYY FineReader 14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2939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ENTERPRISE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srgbClr val="12939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200" dirty="0" smtClean="0"/>
              <a:t>** </a:t>
            </a:r>
            <a:r>
              <a:rPr lang="ru-RU" sz="1200" dirty="0"/>
              <a:t>Доступно в составе редакций </a:t>
            </a:r>
            <a:r>
              <a:rPr lang="en-US" sz="1200" dirty="0"/>
              <a:t>ABBYY FineReader 14 </a:t>
            </a:r>
            <a:r>
              <a:rPr lang="en-US" sz="1200" dirty="0">
                <a:solidFill>
                  <a:srgbClr val="1C9CD7"/>
                </a:solidFill>
              </a:rPr>
              <a:t>BUSINESS</a:t>
            </a:r>
            <a:r>
              <a:rPr lang="en-US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, </a:t>
            </a:r>
            <a:r>
              <a:rPr lang="en-US" sz="1200" dirty="0">
                <a:solidFill>
                  <a:srgbClr val="129393"/>
                </a:solidFill>
              </a:rPr>
              <a:t>ENTERPRISE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60C30"/>
              </a:buClr>
              <a:buSzTx/>
              <a:buFont typeface="Calibri" pitchFamily="34" charset="0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2939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60C30"/>
              </a:buClr>
              <a:buSzTx/>
              <a:buFont typeface="Calibri" pitchFamily="34" charset="0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85493" y="3905761"/>
            <a:ext cx="2880615" cy="132343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8937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OCR-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редактор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Профессиональные инструменты для распознавания текста с изображений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802" y="3817992"/>
            <a:ext cx="583200" cy="58320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360762" y="3645024"/>
            <a:ext cx="3240360" cy="1674186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3220234" y="3019629"/>
            <a:ext cx="2325427" cy="1092973"/>
            <a:chOff x="3356865" y="2423040"/>
            <a:chExt cx="2325427" cy="1092973"/>
          </a:xfrm>
        </p:grpSpPr>
        <p:sp>
          <p:nvSpPr>
            <p:cNvPr id="21" name="Rounded Rectangle 20"/>
            <p:cNvSpPr/>
            <p:nvPr/>
          </p:nvSpPr>
          <p:spPr>
            <a:xfrm>
              <a:off x="3356865" y="2423040"/>
              <a:ext cx="2325427" cy="109297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8082"/>
            <a:stretch/>
          </p:blipFill>
          <p:spPr>
            <a:xfrm>
              <a:off x="4076945" y="2423040"/>
              <a:ext cx="926763" cy="364876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918" r="12264"/>
            <a:stretch/>
          </p:blipFill>
          <p:spPr>
            <a:xfrm>
              <a:off x="3717303" y="2751740"/>
              <a:ext cx="1597678" cy="359695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308"/>
            <a:stretch/>
          </p:blipFill>
          <p:spPr>
            <a:xfrm>
              <a:off x="4353406" y="3100403"/>
              <a:ext cx="353609" cy="415610"/>
            </a:xfrm>
            <a:prstGeom prst="rect">
              <a:avLst/>
            </a:prstGeom>
          </p:spPr>
        </p:pic>
      </p:grpSp>
      <p:sp>
        <p:nvSpPr>
          <p:cNvPr id="27" name="TextBox 26"/>
          <p:cNvSpPr txBox="1"/>
          <p:nvPr/>
        </p:nvSpPr>
        <p:spPr>
          <a:xfrm>
            <a:off x="5647530" y="2016712"/>
            <a:ext cx="3128769" cy="127727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8937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Сравнение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документов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8064A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Универсальный инструмент для сравнения любых типов документов, включая бумажные.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811" y="1890701"/>
            <a:ext cx="593194" cy="593194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382361" y="1763815"/>
            <a:ext cx="3442086" cy="1674186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0903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852" y="1763815"/>
            <a:ext cx="4200508" cy="3853006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Стартовое окно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3131841" y="2618910"/>
            <a:ext cx="1395154" cy="0"/>
          </a:xfrm>
          <a:prstGeom prst="line">
            <a:avLst/>
          </a:prstGeom>
          <a:ln w="19050">
            <a:solidFill>
              <a:srgbClr val="EE737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2546777" y="3158970"/>
            <a:ext cx="1980219" cy="0"/>
          </a:xfrm>
          <a:prstGeom prst="line">
            <a:avLst/>
          </a:prstGeom>
          <a:ln w="19050">
            <a:solidFill>
              <a:srgbClr val="00919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4176714" y="2364599"/>
            <a:ext cx="350201" cy="246027"/>
          </a:xfrm>
          <a:prstGeom prst="line">
            <a:avLst/>
          </a:prstGeom>
          <a:ln w="19050">
            <a:solidFill>
              <a:srgbClr val="EE737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 flipV="1">
            <a:off x="4176713" y="2623663"/>
            <a:ext cx="350282" cy="287209"/>
          </a:xfrm>
          <a:prstGeom prst="line">
            <a:avLst/>
          </a:prstGeom>
          <a:ln w="19050">
            <a:solidFill>
              <a:srgbClr val="EE737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2546776" y="2618910"/>
            <a:ext cx="585065" cy="0"/>
          </a:xfrm>
          <a:prstGeom prst="line">
            <a:avLst/>
          </a:prstGeom>
          <a:ln w="19050">
            <a:solidFill>
              <a:srgbClr val="EE73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23308" y="2353634"/>
            <a:ext cx="2078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Доступ ко всем сценариям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23308" y="2910872"/>
            <a:ext cx="20334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Быстрое открытие из списка последних документов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A1A21F-8288-4945-BB00-20CBE76A02B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itchFamily="34" charset="0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560659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426525"/>
            <a:ext cx="7416800" cy="891414"/>
          </a:xfrm>
        </p:spPr>
        <p:txBody>
          <a:bodyPr>
            <a:noAutofit/>
          </a:bodyPr>
          <a:lstStyle/>
          <a:p>
            <a:r>
              <a:rPr lang="en-US" dirty="0" smtClean="0"/>
              <a:t>PDF-</a:t>
            </a:r>
            <a:r>
              <a:rPr lang="ru-RU" dirty="0" smtClean="0"/>
              <a:t>редактор:</a:t>
            </a:r>
            <a:br>
              <a:rPr lang="ru-RU" dirty="0" smtClean="0"/>
            </a:br>
            <a:r>
              <a:rPr lang="ru-RU" dirty="0" smtClean="0"/>
              <a:t>инструменты для работы с </a:t>
            </a:r>
            <a:r>
              <a:rPr lang="en-US" dirty="0" smtClean="0"/>
              <a:t>PDF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1750" y="2618911"/>
            <a:ext cx="4553596" cy="3160053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701571" y="3293986"/>
            <a:ext cx="1395155" cy="315035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Операции со страницами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16730" y="2194751"/>
            <a:ext cx="1845205" cy="315035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Комментирование и пометки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716906" y="1945142"/>
            <a:ext cx="1886165" cy="492673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Редактирование текста и картинок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783091" y="1943835"/>
            <a:ext cx="1886165" cy="492673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Защита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182291" y="3298806"/>
            <a:ext cx="1845205" cy="315035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Согласование документа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182291" y="5477027"/>
            <a:ext cx="1845205" cy="315035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Навигация</a:t>
            </a:r>
          </a:p>
        </p:txBody>
      </p:sp>
      <p:cxnSp>
        <p:nvCxnSpPr>
          <p:cNvPr id="21" name="Straight Connector 20"/>
          <p:cNvCxnSpPr/>
          <p:nvPr/>
        </p:nvCxnSpPr>
        <p:spPr>
          <a:xfrm flipH="1" flipV="1">
            <a:off x="2156119" y="2521995"/>
            <a:ext cx="1041341" cy="490563"/>
          </a:xfrm>
          <a:prstGeom prst="line">
            <a:avLst/>
          </a:prstGeom>
          <a:ln w="19050">
            <a:solidFill>
              <a:srgbClr val="00919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2096726" y="3474005"/>
            <a:ext cx="565209" cy="0"/>
          </a:xfrm>
          <a:prstGeom prst="line">
            <a:avLst/>
          </a:prstGeom>
          <a:ln w="19050">
            <a:solidFill>
              <a:srgbClr val="EE737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102170" y="5659227"/>
            <a:ext cx="990110" cy="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4707015" y="2577888"/>
            <a:ext cx="0" cy="434669"/>
          </a:xfrm>
          <a:prstGeom prst="line">
            <a:avLst/>
          </a:prstGeom>
          <a:ln w="19050">
            <a:solidFill>
              <a:srgbClr val="009FE3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5934333" y="2436448"/>
            <a:ext cx="0" cy="576108"/>
          </a:xfrm>
          <a:prstGeom prst="line">
            <a:avLst/>
          </a:prstGeom>
          <a:ln w="19050">
            <a:solidFill>
              <a:schemeClr val="accent4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6704620" y="3474005"/>
            <a:ext cx="387660" cy="0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A1A21F-8288-4945-BB00-20CBE76A02B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itchFamily="34" charset="0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09532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 компании</a:t>
            </a:r>
            <a:endParaRPr lang="ru-RU" dirty="0"/>
          </a:p>
        </p:txBody>
      </p:sp>
      <p:sp>
        <p:nvSpPr>
          <p:cNvPr id="3" name="TextBox 2">
            <a:hlinkClick r:id="rId2" action="ppaction://hlinksldjump"/>
          </p:cNvPr>
          <p:cNvSpPr txBox="1"/>
          <p:nvPr/>
        </p:nvSpPr>
        <p:spPr>
          <a:xfrm>
            <a:off x="5832140" y="188640"/>
            <a:ext cx="2565285" cy="315035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/>
          <a:p>
            <a:r>
              <a:rPr lang="ru-RU" dirty="0" smtClean="0">
                <a:hlinkClick r:id="rId2" action="ppaction://hlinksldjump"/>
              </a:rPr>
              <a:t>Назад к содержанию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312816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2" y="426274"/>
            <a:ext cx="8207375" cy="891414"/>
          </a:xfrm>
        </p:spPr>
        <p:txBody>
          <a:bodyPr>
            <a:noAutofit/>
          </a:bodyPr>
          <a:lstStyle/>
          <a:p>
            <a:r>
              <a:rPr lang="en-US" dirty="0" smtClean="0"/>
              <a:t>OCR-</a:t>
            </a:r>
            <a:r>
              <a:rPr lang="ru-RU" dirty="0" smtClean="0"/>
              <a:t>редактор:</a:t>
            </a:r>
            <a:br>
              <a:rPr lang="ru-RU" dirty="0" smtClean="0"/>
            </a:br>
            <a:r>
              <a:rPr lang="ru-RU" dirty="0" smtClean="0"/>
              <a:t>Профессиональное распознавание текста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90213" y="3467754"/>
            <a:ext cx="16651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Редактирование областей распознавания и их назначения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922" y="2528281"/>
            <a:ext cx="5421971" cy="3386779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5596028" y="1853825"/>
            <a:ext cx="27456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Выбор формата сохранения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H="1" flipV="1">
            <a:off x="3880625" y="2314919"/>
            <a:ext cx="1" cy="720080"/>
          </a:xfrm>
          <a:prstGeom prst="line">
            <a:avLst/>
          </a:prstGeom>
          <a:ln w="19050">
            <a:solidFill>
              <a:srgbClr val="00919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450488" y="1863751"/>
            <a:ext cx="286027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Предобработка изображений</a:t>
            </a: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1646675" y="3890586"/>
            <a:ext cx="1738896" cy="0"/>
          </a:xfrm>
          <a:prstGeom prst="line">
            <a:avLst/>
          </a:prstGeom>
          <a:ln w="19050">
            <a:solidFill>
              <a:srgbClr val="EE737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7590893" y="3559950"/>
            <a:ext cx="153068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Верификация распознанного текста и проверка орфографии</a:t>
            </a:r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6829144" y="4129473"/>
            <a:ext cx="803196" cy="1"/>
          </a:xfrm>
          <a:prstGeom prst="line">
            <a:avLst/>
          </a:prstGeom>
          <a:ln w="19050">
            <a:solidFill>
              <a:srgbClr val="C60C3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6016732" y="2303875"/>
            <a:ext cx="0" cy="461362"/>
          </a:xfrm>
          <a:prstGeom prst="line">
            <a:avLst/>
          </a:prstGeom>
          <a:ln w="19050">
            <a:solidFill>
              <a:srgbClr val="009FE3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A1A21F-8288-4945-BB00-20CBE76A02B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itchFamily="34" charset="0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293317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Сравнение документов*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A1A21F-8288-4945-BB00-20CBE76A02B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71"/>
          <a:stretch/>
        </p:blipFill>
        <p:spPr>
          <a:xfrm>
            <a:off x="1780175" y="2165685"/>
            <a:ext cx="6797269" cy="4085164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21679" y="2922540"/>
            <a:ext cx="1515705" cy="1543830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Параллельный просмотр документов в местах различий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61712" y="1313765"/>
            <a:ext cx="2160239" cy="315035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Документ 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372201" y="1304480"/>
            <a:ext cx="1029520" cy="315035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Различия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166956" y="1307555"/>
            <a:ext cx="2115235" cy="315035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Документ 2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H="1" flipV="1">
            <a:off x="5224575" y="1754529"/>
            <a:ext cx="1" cy="796339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3023081" y="1754529"/>
            <a:ext cx="0" cy="798224"/>
          </a:xfrm>
          <a:prstGeom prst="line">
            <a:avLst/>
          </a:prstGeom>
          <a:ln w="19050">
            <a:solidFill>
              <a:schemeClr val="accent5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6880255" y="1754529"/>
            <a:ext cx="0" cy="818000"/>
          </a:xfrm>
          <a:prstGeom prst="line">
            <a:avLst/>
          </a:prstGeom>
          <a:ln w="19050">
            <a:solidFill>
              <a:schemeClr val="accent4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1589786" y="3722629"/>
            <a:ext cx="551944" cy="0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1589787" y="3857644"/>
            <a:ext cx="3522273" cy="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2"/>
          <p:cNvSpPr txBox="1">
            <a:spLocks/>
          </p:cNvSpPr>
          <p:nvPr/>
        </p:nvSpPr>
        <p:spPr>
          <a:xfrm>
            <a:off x="479781" y="6354325"/>
            <a:ext cx="8675685" cy="651520"/>
          </a:xfrm>
          <a:prstGeom prst="rect">
            <a:avLst/>
          </a:prstGeom>
        </p:spPr>
        <p:txBody>
          <a:bodyPr lIns="0"/>
          <a:lstStyle>
            <a:lvl1pPr marL="342900" indent="-342900" algn="l" defTabSz="914400" rtl="0" eaLnBrk="1" latinLnBrk="0" hangingPunct="1">
              <a:spcBef>
                <a:spcPts val="576"/>
              </a:spcBef>
              <a:spcAft>
                <a:spcPts val="200"/>
              </a:spcAft>
              <a:buClr>
                <a:srgbClr val="C60C30"/>
              </a:buClr>
              <a:buFont typeface="Calibri" pitchFamily="34" charset="0"/>
              <a:buChar char="●"/>
              <a:defRPr lang="en-US" sz="2000" kern="120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628650" indent="-271463" algn="l" defTabSz="914400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Font typeface="Calibri" pitchFamily="34" charset="0"/>
              <a:buChar char="●"/>
              <a:defRPr sz="18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ts val="384"/>
              </a:spcBef>
              <a:spcAft>
                <a:spcPts val="0"/>
              </a:spcAft>
              <a:buFont typeface="Calibri" pitchFamily="34" charset="0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179388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54125" indent="-176213" algn="l" defTabSz="914400" rtl="0" eaLnBrk="1" latinLnBrk="0" hangingPunct="1">
              <a:spcBef>
                <a:spcPct val="20000"/>
              </a:spcBef>
              <a:buFont typeface="Calibri" pitchFamily="34" charset="0"/>
              <a:buChar char="‐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60C30"/>
              </a:buClr>
              <a:buSzTx/>
              <a:buFont typeface="Calibri" pitchFamily="34" charset="0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*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Доступно в составе редакции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ABBYY FineReader 14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2939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ENTERPRISE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60C30"/>
              </a:buClr>
              <a:buSzTx/>
              <a:buFont typeface="Calibri" pitchFamily="34" charset="0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690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842" y="466642"/>
            <a:ext cx="7427913" cy="891414"/>
          </a:xfrm>
        </p:spPr>
        <p:txBody>
          <a:bodyPr>
            <a:normAutofit fontScale="90000"/>
          </a:bodyPr>
          <a:lstStyle/>
          <a:p>
            <a:r>
              <a:rPr lang="en-US" dirty="0"/>
              <a:t>Hot </a:t>
            </a:r>
            <a:r>
              <a:rPr lang="en-US" dirty="0" smtClean="0"/>
              <a:t>Folder</a:t>
            </a:r>
            <a:r>
              <a:rPr lang="ru-RU" dirty="0" smtClean="0"/>
              <a:t>: </a:t>
            </a:r>
            <a:br>
              <a:rPr lang="ru-RU" dirty="0" smtClean="0"/>
            </a:br>
            <a:r>
              <a:rPr lang="ru-RU" dirty="0" smtClean="0"/>
              <a:t>автоматизация задач по  распознаванию*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64A3CC-9215-4D44-A91D-3C56E408671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93481" y="2284401"/>
            <a:ext cx="3006748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ru-RU"/>
            </a:defPPr>
            <a:lvl1pPr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Настройка периодичности и расписания запуска задачи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5046" y="2920130"/>
            <a:ext cx="3006748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ru-RU"/>
            </a:defPPr>
            <a:lvl1pPr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Выбор исходных документов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02021" y="3283391"/>
            <a:ext cx="2888550" cy="83099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ru-RU"/>
            </a:defPPr>
            <a:lvl1pPr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Настройки обработки: предобработка, анализ, распознавание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03010" y="4181070"/>
            <a:ext cx="2609897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Опции сохранения результатов</a:t>
            </a:r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3523976" y="3109624"/>
            <a:ext cx="503370" cy="1"/>
          </a:xfrm>
          <a:prstGeom prst="line">
            <a:avLst/>
          </a:prstGeom>
          <a:ln w="19050">
            <a:solidFill>
              <a:srgbClr val="00919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3738591" y="2518426"/>
            <a:ext cx="305536" cy="0"/>
          </a:xfrm>
          <a:prstGeom prst="line">
            <a:avLst/>
          </a:prstGeom>
          <a:ln w="19050">
            <a:solidFill>
              <a:srgbClr val="EE737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3125303" y="3798866"/>
            <a:ext cx="918825" cy="0"/>
          </a:xfrm>
          <a:prstGeom prst="line">
            <a:avLst/>
          </a:prstGeom>
          <a:ln w="19050">
            <a:solidFill>
              <a:srgbClr val="009FE3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2692406" y="4354586"/>
            <a:ext cx="1350152" cy="0"/>
          </a:xfrm>
          <a:prstGeom prst="line">
            <a:avLst/>
          </a:prstGeom>
          <a:ln w="19050">
            <a:solidFill>
              <a:schemeClr val="accent4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6975" y="2073854"/>
            <a:ext cx="4098761" cy="3785416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7" name="Content Placeholder 2"/>
          <p:cNvSpPr txBox="1">
            <a:spLocks/>
          </p:cNvSpPr>
          <p:nvPr/>
        </p:nvSpPr>
        <p:spPr>
          <a:xfrm>
            <a:off x="479781" y="6287870"/>
            <a:ext cx="8675685" cy="651520"/>
          </a:xfrm>
          <a:prstGeom prst="rect">
            <a:avLst/>
          </a:prstGeom>
        </p:spPr>
        <p:txBody>
          <a:bodyPr lIns="0"/>
          <a:lstStyle>
            <a:lvl1pPr marL="342900" indent="-342900" algn="l" defTabSz="914400" rtl="0" eaLnBrk="1" latinLnBrk="0" hangingPunct="1">
              <a:spcBef>
                <a:spcPts val="576"/>
              </a:spcBef>
              <a:spcAft>
                <a:spcPts val="200"/>
              </a:spcAft>
              <a:buClr>
                <a:srgbClr val="C60C30"/>
              </a:buClr>
              <a:buFont typeface="Calibri" pitchFamily="34" charset="0"/>
              <a:buChar char="●"/>
              <a:defRPr lang="en-US" sz="2000" kern="120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628650" indent="-271463" algn="l" defTabSz="914400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Font typeface="Calibri" pitchFamily="34" charset="0"/>
              <a:buChar char="●"/>
              <a:defRPr sz="18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ts val="384"/>
              </a:spcBef>
              <a:spcAft>
                <a:spcPts val="0"/>
              </a:spcAft>
              <a:buFont typeface="Calibri" pitchFamily="34" charset="0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179388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54125" indent="-176213" algn="l" defTabSz="914400" rtl="0" eaLnBrk="1" latinLnBrk="0" hangingPunct="1">
              <a:spcBef>
                <a:spcPct val="20000"/>
              </a:spcBef>
              <a:buFont typeface="Calibri" pitchFamily="34" charset="0"/>
              <a:buChar char="‐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60C30"/>
              </a:buClr>
              <a:buSzTx/>
              <a:buFont typeface="Calibri" pitchFamily="34" charset="0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 Доступно в составе редакций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ABBYY FineReader 14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C9CD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BUSINESS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2939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ENTERPRISE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60C30"/>
              </a:buClr>
              <a:buSzTx/>
              <a:buFont typeface="Calibri" pitchFamily="34" charset="0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8979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pdF</a:t>
            </a:r>
            <a:r>
              <a:rPr lang="en-US" dirty="0" smtClean="0"/>
              <a:t>-</a:t>
            </a:r>
            <a:r>
              <a:rPr lang="ru-RU" dirty="0" smtClean="0"/>
              <a:t>редактор</a:t>
            </a:r>
            <a:endParaRPr lang="ru-R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ABBYY FineReader 14</a:t>
            </a:r>
            <a:endParaRPr lang="ru-RU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0" y="6456363"/>
            <a:ext cx="1662113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2" descr="https://www.abbyy.com/images/Company/Gallery/Logos/Logo_ABBYY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395" y="179064"/>
            <a:ext cx="875313" cy="358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8133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377346"/>
            <a:ext cx="7416800" cy="891414"/>
          </a:xfrm>
        </p:spPr>
        <p:txBody>
          <a:bodyPr>
            <a:noAutofit/>
          </a:bodyPr>
          <a:lstStyle/>
          <a:p>
            <a:r>
              <a:rPr lang="en-US" dirty="0" smtClean="0"/>
              <a:t>PDF-</a:t>
            </a:r>
            <a:r>
              <a:rPr lang="ru-RU" dirty="0" smtClean="0"/>
              <a:t>редактор:</a:t>
            </a:r>
            <a:br>
              <a:rPr lang="ru-RU" dirty="0" smtClean="0"/>
            </a:br>
            <a:r>
              <a:rPr lang="ru-RU" dirty="0" smtClean="0"/>
              <a:t>инструменты для работы с </a:t>
            </a:r>
            <a:r>
              <a:rPr lang="en-US" dirty="0" smtClean="0"/>
              <a:t>PDF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1750" y="2618911"/>
            <a:ext cx="4553596" cy="3160053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701571" y="3293986"/>
            <a:ext cx="1395155" cy="315035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3" action="ppaction://hlinksldjump"/>
              </a:rPr>
              <a:t>Операции со страницами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11978" y="2090594"/>
            <a:ext cx="1845205" cy="315035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4" action="ppaction://hlinksldjump"/>
              </a:rPr>
              <a:t>Комментирование и пометки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16906" y="2029322"/>
            <a:ext cx="1886165" cy="492673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3" action="ppaction://hlinksldjump"/>
              </a:rPr>
              <a:t>Редактирование текста и картинок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83091" y="2028015"/>
            <a:ext cx="1886165" cy="492673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5" action="ppaction://hlinksldjump"/>
              </a:rPr>
              <a:t>Защита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182291" y="3298806"/>
            <a:ext cx="1845205" cy="315035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4" action="ppaction://hlinksldjump"/>
              </a:rPr>
              <a:t>Согласование документа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182291" y="5477027"/>
            <a:ext cx="1845205" cy="315035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6" action="ppaction://hlinksldjump"/>
              </a:rPr>
              <a:t>Навигация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 flipH="1" flipV="1">
            <a:off x="3197460" y="2353118"/>
            <a:ext cx="1" cy="659441"/>
          </a:xfrm>
          <a:prstGeom prst="line">
            <a:avLst/>
          </a:prstGeom>
          <a:ln w="19050">
            <a:solidFill>
              <a:srgbClr val="00919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2096726" y="3474005"/>
            <a:ext cx="565209" cy="0"/>
          </a:xfrm>
          <a:prstGeom prst="line">
            <a:avLst/>
          </a:prstGeom>
          <a:ln w="19050">
            <a:solidFill>
              <a:srgbClr val="EE737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102170" y="5659227"/>
            <a:ext cx="990110" cy="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4707015" y="2577888"/>
            <a:ext cx="0" cy="434669"/>
          </a:xfrm>
          <a:prstGeom prst="line">
            <a:avLst/>
          </a:prstGeom>
          <a:ln w="19050">
            <a:solidFill>
              <a:srgbClr val="009FE3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5934333" y="2436448"/>
            <a:ext cx="0" cy="576108"/>
          </a:xfrm>
          <a:prstGeom prst="line">
            <a:avLst/>
          </a:prstGeom>
          <a:ln w="19050">
            <a:solidFill>
              <a:schemeClr val="accent4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6704620" y="3474005"/>
            <a:ext cx="387660" cy="0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09662" y="2640784"/>
            <a:ext cx="1395155" cy="315035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7" action="ppaction://hlinksldjump"/>
              </a:rPr>
              <a:t>Открытие и создание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 flipH="1">
            <a:off x="1822212" y="2888940"/>
            <a:ext cx="565209" cy="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A1A21F-8288-4945-BB00-20CBE76A02B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itchFamily="34" charset="0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61293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Просмотр и навигация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64A3CC-9215-4D44-A91D-3C56E408671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414548" y="1197279"/>
            <a:ext cx="6480720" cy="1585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Удобный просмотр и навигация по документу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Просматривайте одну страницу PDF-документа или две страницы рядом. Простые и понятные средства навигации позволяют быстро переходить от страницы к странице, увеличивать и уменьшать масштаб просмотра или настраивать его по ширине окна.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</a:t>
            </a:r>
          </a:p>
        </p:txBody>
      </p:sp>
      <p:sp>
        <p:nvSpPr>
          <p:cNvPr id="10" name="Rectangle 9"/>
          <p:cNvSpPr/>
          <p:nvPr/>
        </p:nvSpPr>
        <p:spPr>
          <a:xfrm>
            <a:off x="2413720" y="2532435"/>
            <a:ext cx="6473103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Работа со сканами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Оцените преимущества технологии оптического распознавания текстов ABBYY OCR: просто отсканируйте бумажный документ, и программа автоматически добавит текстовый слой к изображению страницы. Это позволит осуществлять полнотекстовый поиск по документу и копировать его содержимое.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414168" y="3867591"/>
            <a:ext cx="6463471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Просмотр и управление закладками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Добавляйте закладки на определённые страницы или разделы, чтобы создать удобную навигацию по документу и быстрее найти нужную информацию. Все закладки доступны на отдельной панели, где их можно редактировать или удалять.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56" y="5288194"/>
            <a:ext cx="1755027" cy="842666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4" name="Rectangle 13"/>
          <p:cNvSpPr/>
          <p:nvPr/>
        </p:nvSpPr>
        <p:spPr>
          <a:xfrm>
            <a:off x="2430435" y="5172870"/>
            <a:ext cx="6463471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Работа с вложенными файлами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Добавляйте, переименовывайте или удаляйте вложенные в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PDF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файлы, а также просматривайте уже имеющиеся вложения или сохраняйте их к себе на компьютер.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99" y="2663915"/>
            <a:ext cx="1762769" cy="846383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51" y="4000822"/>
            <a:ext cx="1758332" cy="844254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1" y="1329978"/>
            <a:ext cx="1756582" cy="843413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8834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Создание и объединение </a:t>
            </a:r>
            <a:r>
              <a:rPr lang="en-US" dirty="0" smtClean="0"/>
              <a:t>PDF-</a:t>
            </a:r>
            <a:r>
              <a:rPr lang="ru-RU" dirty="0" smtClean="0"/>
              <a:t>документов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A1A21F-8288-4945-BB00-20CBE76A02B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562841" y="1910441"/>
            <a:ext cx="3374644" cy="2608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Создание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PDF 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Создавайте PDF-файлы удобным для вас способом – через главное окно программы, через Проводник 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Windows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или напрямую из приложений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Microsoft®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Office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Кроме того, программа позволяет быстро создать новый PDF-файл из одной или нескольких страниц открытого документа.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</a:t>
            </a:r>
          </a:p>
        </p:txBody>
      </p:sp>
      <p:sp>
        <p:nvSpPr>
          <p:cNvPr id="9" name="Rectangle 8"/>
          <p:cNvSpPr/>
          <p:nvPr/>
        </p:nvSpPr>
        <p:spPr>
          <a:xfrm>
            <a:off x="5566437" y="4194085"/>
            <a:ext cx="3371048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Объединение нескольких файлов в один PDF-документ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Программа позволяет создавать PDF-документы из нескольких файлов различного формата (PDF, документы Microsoft® 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Word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или 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Excel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®, презентации 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PowerPoint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® и др.).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01" y="2024844"/>
            <a:ext cx="4960826" cy="2934326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736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Редактирование </a:t>
            </a:r>
            <a:r>
              <a:rPr lang="en-US" dirty="0" smtClean="0"/>
              <a:t>PDF 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64A3CC-9215-4D44-A91D-3C56E408671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30000" y="1268760"/>
            <a:ext cx="64624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Внесение изменений в текст PDF-документов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60C3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Редактируйте текст в пределах строки даже в отсканированных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PDF-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документах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60C3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Добавляйте текстовые блоки в любое место в документе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60C3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Удаляйте ненужные элементы с помощью ластика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30000" y="2573905"/>
            <a:ext cx="6462480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Редактирование изображений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60C3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Добавляйте или удаляйте изображения в документе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60C3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Редактируйте имеющиеся изображения. Вы можете изменить размер и местоположение изображения или повернуть его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430000" y="3834045"/>
            <a:ext cx="64624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Операции со страницами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ABBYY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FineReader 14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предоставляет вам полную свободу действий: вы можете добавлять, удалять, заменять и поворачивать страницы в документе, а также вставлять чистые страницы для размещения дополнительной информации.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</a:t>
            </a:r>
          </a:p>
        </p:txBody>
      </p:sp>
      <p:sp>
        <p:nvSpPr>
          <p:cNvPr id="9" name="Rectangle 8"/>
          <p:cNvSpPr/>
          <p:nvPr/>
        </p:nvSpPr>
        <p:spPr>
          <a:xfrm>
            <a:off x="2430000" y="5092441"/>
            <a:ext cx="646248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Заполнение форм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 помощью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ABBYY FineReader 14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вы можете заполнить интерактивные или простые формы, например заявления на визу, загранпаспорт или налоговые документы. Вы также можете сохранить форму на компьютере, распечатать ее или отправить друзьям и коллегам по электронной почте.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1" y="1403775"/>
            <a:ext cx="1780071" cy="854691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1" y="2708920"/>
            <a:ext cx="1780071" cy="854691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1" y="3953251"/>
            <a:ext cx="1780071" cy="854691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1" y="5245413"/>
            <a:ext cx="1780071" cy="854691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10184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Комментирование и рецензирование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64A3CC-9215-4D44-A91D-3C56E408671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30000" y="5162610"/>
            <a:ext cx="6462480" cy="1056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200"/>
              </a:spcAft>
              <a:buClr>
                <a:srgbClr val="C60C30"/>
              </a:buClr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Поиск и автоматическое выделение ключевых слов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200"/>
              </a:spcAft>
              <a:buClr>
                <a:srgbClr val="C60C30"/>
              </a:buClr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Выполняйте поиск по ключевым словам и выделяйте нужные слова или фразы: их можно отметить маркером, подчеркнуть или зачеркнуть. При этом программа автоматически добавит комментарий, чтобы вы могли объяснить коллегам внесённые изменения.</a:t>
            </a:r>
          </a:p>
        </p:txBody>
      </p:sp>
      <p:sp>
        <p:nvSpPr>
          <p:cNvPr id="9" name="Rectangle 8"/>
          <p:cNvSpPr/>
          <p:nvPr/>
        </p:nvSpPr>
        <p:spPr>
          <a:xfrm>
            <a:off x="2430000" y="3475551"/>
            <a:ext cx="6462480" cy="15286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200"/>
              </a:spcAft>
              <a:buClr>
                <a:srgbClr val="C60C30"/>
              </a:buClr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Добавление штампов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 нумерации Бейтса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200"/>
              </a:spcAft>
              <a:buClr>
                <a:srgbClr val="C60C30"/>
              </a:buClr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Вы можете создавать и наносить уникальные штампы на документ, например, чтобы отметить его статус или подчеркнуть конфиденциальность. Штампы могут содержать текст, временные метки или изображения. Созданные штампы автоматически сохранятся в галерее.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200"/>
              </a:spcAft>
              <a:buClr>
                <a:srgbClr val="C60C30"/>
              </a:buClr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Нумерация Бейтса поможет вам правильно пронумеровать листы в документе и сохранить его целостность при пересылке.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430000" y="1185280"/>
            <a:ext cx="6462480" cy="24237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60C30"/>
              </a:buClr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Комментарии и отметки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60C30"/>
              </a:buClr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ABBYY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FineReader 14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делает процесс согласования более эффективным и прозрачным.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60C3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Добавляйте именные комментарии и статусы к обсуждениям, например, «Принято» или «Отклонено»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60C3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Добавляйте отметки в удобной вам форме – с помощью карандаша и фигур можно обратить внимание на любую часть контента документа.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60C3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Просматривайте все комментарии к странице или всему документу на отдельной панели, ищите нужную информацию по ключевым словам или фразам. Вы также можете отсортировать комментарии по автору, дате или статусу обсуждения.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60C30"/>
              </a:buClr>
              <a:buSzTx/>
              <a:buFontTx/>
              <a:buNone/>
              <a:tabLst/>
              <a:defRPr/>
            </a:pPr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1" y="1313765"/>
            <a:ext cx="1881628" cy="903453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1" y="3613644"/>
            <a:ext cx="1835749" cy="88142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1" y="5245413"/>
            <a:ext cx="1835749" cy="88142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7134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Конвертирование </a:t>
            </a:r>
            <a:r>
              <a:rPr lang="en-US" dirty="0" smtClean="0"/>
              <a:t>PDF</a:t>
            </a:r>
            <a:r>
              <a:rPr lang="ru-RU" dirty="0" smtClean="0"/>
              <a:t> в другие форматы</a:t>
            </a: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64A3CC-9215-4D44-A91D-3C56E408671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655025" y="1583795"/>
            <a:ext cx="3222120" cy="2285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Преобразование любых PDF-файлов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Благодаря уникальной технологии оптического распознавания текста (OCR), ABBYY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FineReader 14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преобразует в редактируемый вид любые PDF-файлы, в том числе и файлы без текстового слоя – они чаще всего получаются при сканировании документов и представляют собой изображение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654197" y="3869036"/>
            <a:ext cx="322212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Копирование текста из PDF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Если вам нужно скопировать всего пару предложений, не обязательно преобразовывать весь документ в другой формат. Копируйте выделенный текст, таблицы и изображения с сохранением форматирования из любого PDF-файла и вставляйте его в другое приложение. Текст можно скопировать даже из отсканированных PDF-документов. При копировании таблиц вы можете отредактировать разделители ячеек, чтобы максимально точно сохранить структуру данных.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14" y="1684392"/>
            <a:ext cx="2079014" cy="998227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14" y="4014065"/>
            <a:ext cx="2079014" cy="998227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6318" y="1642636"/>
            <a:ext cx="2926152" cy="4621679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1734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ABBYY </a:t>
            </a:r>
            <a:r>
              <a:rPr lang="ru-RU" dirty="0" smtClean="0"/>
              <a:t>за 30 секунд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64A3CC-9215-4D44-A91D-3C56E408671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6" name="Content Placeholder 5"/>
          <p:cNvGraphicFramePr>
            <a:graphicFrameLocks/>
          </p:cNvGraphicFramePr>
          <p:nvPr>
            <p:extLst/>
          </p:nvPr>
        </p:nvGraphicFramePr>
        <p:xfrm>
          <a:off x="307641" y="1786600"/>
          <a:ext cx="8539834" cy="402766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6051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40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906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6099">
                <a:tc>
                  <a:txBody>
                    <a:bodyPr/>
                    <a:lstStyle/>
                    <a:p>
                      <a:pPr marL="87313" indent="0" defTabSz="1350963">
                        <a:tabLst/>
                      </a:pPr>
                      <a:r>
                        <a:rPr lang="ru-RU" sz="1500" b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Дата</a:t>
                      </a:r>
                      <a:r>
                        <a:rPr lang="ru-RU" sz="1500" b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ru-RU" sz="1500" b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основания</a:t>
                      </a:r>
                      <a:endParaRPr lang="en-US" sz="1500" b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T="144000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525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500" b="0" dirty="0" smtClean="0">
                          <a:ln>
                            <a:noFill/>
                          </a:ln>
                          <a:solidFill>
                            <a:srgbClr val="C60C30"/>
                          </a:solidFill>
                        </a:rPr>
                        <a:t>1989</a:t>
                      </a:r>
                      <a:endParaRPr lang="en-US" sz="3500" b="0" dirty="0" smtClean="0">
                        <a:ln>
                          <a:noFill/>
                        </a:ln>
                        <a:solidFill>
                          <a:srgbClr val="C60C30"/>
                        </a:solidFill>
                      </a:endParaRPr>
                    </a:p>
                  </a:txBody>
                  <a:tcPr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0488" lvl="1" indent="0"/>
                      <a:r>
                        <a:rPr lang="ru-RU" sz="15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российская компания с</a:t>
                      </a:r>
                      <a:r>
                        <a:rPr lang="ru-RU" sz="1500" b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мировым именем</a:t>
                      </a:r>
                      <a:endParaRPr lang="en-US" sz="1500" b="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T="144000" marB="14400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1030">
                <a:tc>
                  <a:txBody>
                    <a:bodyPr/>
                    <a:lstStyle/>
                    <a:p>
                      <a:pPr marL="87313" indent="0" defTabSz="1350963">
                        <a:tabLst/>
                      </a:pPr>
                      <a:r>
                        <a:rPr lang="en-US" sz="1500" b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ABBYY </a:t>
                      </a:r>
                      <a:endParaRPr lang="ru-RU" sz="1500" b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  <a:p>
                      <a:pPr marL="87313" indent="0" defTabSz="1350963">
                        <a:tabLst/>
                      </a:pPr>
                      <a:r>
                        <a:rPr lang="ru-RU" sz="1500" b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сегодня</a:t>
                      </a:r>
                      <a:endParaRPr lang="en-US" sz="1500" b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T="144000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525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500" b="0" dirty="0" smtClean="0">
                        <a:ln>
                          <a:noFill/>
                        </a:ln>
                        <a:solidFill>
                          <a:srgbClr val="C60C30"/>
                        </a:solidFill>
                      </a:endParaRPr>
                    </a:p>
                  </a:txBody>
                  <a:tcPr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0488" lvl="1" indent="0"/>
                      <a:r>
                        <a:rPr lang="ru-RU" sz="15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мировой разработчик решений в области </a:t>
                      </a:r>
                      <a:r>
                        <a:rPr lang="ru-RU" sz="1500" kern="1200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интеллектуальной обработки информации и лингвистики</a:t>
                      </a:r>
                      <a:endParaRPr lang="en-US" sz="1500" b="0" dirty="0" smtClean="0">
                        <a:solidFill>
                          <a:srgbClr val="C00000"/>
                        </a:solidFill>
                      </a:endParaRPr>
                    </a:p>
                  </a:txBody>
                  <a:tcPr marT="144000" marB="14400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6099">
                <a:tc>
                  <a:txBody>
                    <a:bodyPr/>
                    <a:lstStyle/>
                    <a:p>
                      <a:pPr marL="87313" indent="0"/>
                      <a:r>
                        <a:rPr lang="ru-RU" sz="15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Более</a:t>
                      </a:r>
                      <a:endParaRPr lang="en-US" sz="1500" b="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T="144000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7313" indent="0"/>
                      <a:r>
                        <a:rPr lang="ru-RU" sz="3500" dirty="0" smtClean="0">
                          <a:solidFill>
                            <a:srgbClr val="C60C30"/>
                          </a:solidFill>
                        </a:rPr>
                        <a:t>40</a:t>
                      </a:r>
                      <a:endParaRPr lang="ru-RU" sz="3500" dirty="0">
                        <a:solidFill>
                          <a:srgbClr val="C60C30"/>
                        </a:solidFill>
                      </a:endParaRPr>
                    </a:p>
                  </a:txBody>
                  <a:tcPr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7313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миллионов </a:t>
                      </a:r>
                      <a:r>
                        <a:rPr lang="ru-RU" sz="1500" b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пользователей свыше чем </a:t>
                      </a:r>
                      <a:r>
                        <a:rPr lang="ru-RU" sz="15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в</a:t>
                      </a:r>
                      <a:r>
                        <a:rPr lang="en-US" sz="1500" b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ru-RU" sz="15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200</a:t>
                      </a:r>
                      <a:r>
                        <a:rPr lang="en-US" sz="1500" b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ru-RU" sz="15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странах</a:t>
                      </a:r>
                      <a:endParaRPr lang="en-US" sz="1500" b="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T="144000" marB="14400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1030">
                <a:tc>
                  <a:txBody>
                    <a:bodyPr/>
                    <a:lstStyle/>
                    <a:p>
                      <a:pPr marL="87313" indent="0"/>
                      <a:r>
                        <a:rPr lang="ru-RU" sz="15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%</a:t>
                      </a:r>
                      <a:r>
                        <a:rPr lang="ru-RU" sz="1500" b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оборота </a:t>
                      </a:r>
                      <a:br>
                        <a:rPr lang="ru-RU" sz="1500" b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</a:br>
                      <a:r>
                        <a:rPr lang="ru-RU" sz="1500" b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в </a:t>
                      </a:r>
                      <a:r>
                        <a:rPr lang="en-US" sz="1500" b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R&amp;D</a:t>
                      </a:r>
                      <a:endParaRPr lang="en-US" sz="1500" b="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T="144000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7313" indent="0"/>
                      <a:r>
                        <a:rPr lang="ru-RU" sz="3500" dirty="0" smtClean="0">
                          <a:solidFill>
                            <a:srgbClr val="C60C30"/>
                          </a:solidFill>
                        </a:rPr>
                        <a:t>2</a:t>
                      </a:r>
                      <a:r>
                        <a:rPr lang="en-US" sz="3500" dirty="0" smtClean="0">
                          <a:solidFill>
                            <a:srgbClr val="C60C30"/>
                          </a:solidFill>
                        </a:rPr>
                        <a:t>5%</a:t>
                      </a:r>
                      <a:endParaRPr lang="ru-RU" sz="3500" dirty="0">
                        <a:solidFill>
                          <a:srgbClr val="C60C30"/>
                        </a:solidFill>
                      </a:endParaRPr>
                    </a:p>
                  </a:txBody>
                  <a:tcPr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7313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ABBYY</a:t>
                      </a:r>
                      <a:r>
                        <a:rPr lang="ru-RU" sz="15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разрабатывает </a:t>
                      </a:r>
                      <a:r>
                        <a:rPr lang="ru-RU" sz="1500" dirty="0" smtClean="0">
                          <a:solidFill>
                            <a:srgbClr val="C00000"/>
                          </a:solidFill>
                        </a:rPr>
                        <a:t>лидирующие по качеству технологии </a:t>
                      </a:r>
                      <a:r>
                        <a:rPr lang="ru-RU" sz="15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искусственного интеллекта для задач бизнеса</a:t>
                      </a:r>
                      <a:endParaRPr lang="ru-RU" sz="15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T="144000" marB="14400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5937">
                <a:tc>
                  <a:txBody>
                    <a:bodyPr/>
                    <a:lstStyle/>
                    <a:p>
                      <a:pPr marL="85725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ru-RU" sz="15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Известные бренды</a:t>
                      </a:r>
                      <a:endParaRPr lang="en-GB" sz="15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T="14400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7313" indent="0"/>
                      <a:endParaRPr lang="en-US" sz="3500" b="0" baseline="0" dirty="0" smtClean="0">
                        <a:solidFill>
                          <a:srgbClr val="C00000"/>
                        </a:solidFill>
                      </a:endParaRPr>
                    </a:p>
                  </a:txBody>
                  <a:tcPr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0488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ABBYY FineReader, ABBYY Lingvo, ABBYY FlexiCapture </a:t>
                      </a:r>
                      <a:endParaRPr lang="ru-RU" sz="1500" b="0" baseline="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T="144000" marB="144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23545">
                <a:tc>
                  <a:txBody>
                    <a:bodyPr/>
                    <a:lstStyle/>
                    <a:p>
                      <a:pPr marL="87313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Каждый год </a:t>
                      </a:r>
                      <a:endParaRPr lang="en-US" sz="1500" b="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T="144000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7313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500" b="0" dirty="0" smtClean="0">
                          <a:solidFill>
                            <a:srgbClr val="C60C30"/>
                          </a:solidFill>
                        </a:rPr>
                        <a:t>9,3</a:t>
                      </a:r>
                      <a:endParaRPr lang="en-US" sz="3500" b="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7313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млрд. страниц документов и форм обрабатывают</a:t>
                      </a:r>
                      <a:r>
                        <a:rPr lang="ru-RU" sz="1500" b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ru-RU" sz="15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десятки тысяч организаций во всем мире с помощью технологий</a:t>
                      </a:r>
                      <a:r>
                        <a:rPr lang="en-US" sz="15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ru-RU" sz="15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ABBYY</a:t>
                      </a:r>
                      <a:endParaRPr lang="en-US" sz="1500" b="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T="144000" marB="14400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770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Защита </a:t>
            </a:r>
            <a:r>
              <a:rPr lang="en-US" dirty="0" smtClean="0"/>
              <a:t>PDF-</a:t>
            </a:r>
            <a:r>
              <a:rPr lang="ru-RU" dirty="0" smtClean="0"/>
              <a:t>документов 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64A3CC-9215-4D44-A91D-3C56E408671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20010" y="1358770"/>
            <a:ext cx="64624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Защита паролем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Установите защиту паролем, чтобы посторонние люди не смогли открыть, отредактировать или напечатать ваш документ.</a:t>
            </a:r>
          </a:p>
        </p:txBody>
      </p:sp>
      <p:sp>
        <p:nvSpPr>
          <p:cNvPr id="6" name="Rectangle 5"/>
          <p:cNvSpPr/>
          <p:nvPr/>
        </p:nvSpPr>
        <p:spPr>
          <a:xfrm>
            <a:off x="2504192" y="2803014"/>
            <a:ext cx="6462480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Цифровая подпись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Добавьте ещё одну степень защиты документа – цифровую подпись*. Программа позволяет не только подписать документ, но и обнаружить, что в документе после подписания произошли изменения. К цифровой подписи можно добавить изображение, например, вашей подписи от руки.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Изображение подписи можно сохранить как шаблон и добавлять на документ в удобное место и без создания ЭЦП.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</a:t>
            </a:r>
          </a:p>
        </p:txBody>
      </p:sp>
      <p:sp>
        <p:nvSpPr>
          <p:cNvPr id="8" name="Rectangle 7"/>
          <p:cNvSpPr/>
          <p:nvPr/>
        </p:nvSpPr>
        <p:spPr>
          <a:xfrm>
            <a:off x="2534034" y="4583598"/>
            <a:ext cx="6462480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Удаление конфиденциальной информации из документа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Перед отправкой или публикацией документа удалите всю конфиденциальную информацию в специальном режиме. Вы можете быстро удалить лишнюю информацию сразу со всех страниц документа с помощью поиска.</a:t>
            </a:r>
          </a:p>
        </p:txBody>
      </p:sp>
      <p:sp>
        <p:nvSpPr>
          <p:cNvPr id="10" name="Rectangle 9"/>
          <p:cNvSpPr/>
          <p:nvPr/>
        </p:nvSpPr>
        <p:spPr>
          <a:xfrm>
            <a:off x="467675" y="6222579"/>
            <a:ext cx="787587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1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 Для использования функции необходимо иметь сертификат ключа электронной цифровой подписи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ru-RU" sz="1200" b="0" i="1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90" y="1462994"/>
            <a:ext cx="1917516" cy="92068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17" y="4670383"/>
            <a:ext cx="1946203" cy="93445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96" y="2929786"/>
            <a:ext cx="1930506" cy="926921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410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oCR</a:t>
            </a:r>
            <a:r>
              <a:rPr lang="en-US" dirty="0" smtClean="0"/>
              <a:t>-</a:t>
            </a:r>
            <a:r>
              <a:rPr lang="ru-RU" dirty="0" smtClean="0"/>
              <a:t>редактор</a:t>
            </a:r>
            <a:endParaRPr lang="ru-R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ABBYY FineReader 14</a:t>
            </a:r>
            <a:endParaRPr lang="ru-RU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0" y="6456363"/>
            <a:ext cx="1662113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2" descr="https://www.abbyy.com/images/Company/Gallery/Logos/Logo_ABBYY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395" y="179064"/>
            <a:ext cx="875313" cy="358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8387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2" y="349513"/>
            <a:ext cx="8334157" cy="891414"/>
          </a:xfrm>
        </p:spPr>
        <p:txBody>
          <a:bodyPr>
            <a:noAutofit/>
          </a:bodyPr>
          <a:lstStyle/>
          <a:p>
            <a:r>
              <a:rPr lang="en-US" dirty="0" smtClean="0"/>
              <a:t>OCR-</a:t>
            </a:r>
            <a:r>
              <a:rPr lang="ru-RU" dirty="0" smtClean="0"/>
              <a:t>редактор:</a:t>
            </a:r>
            <a:br>
              <a:rPr lang="ru-RU" dirty="0" smtClean="0"/>
            </a:br>
            <a:r>
              <a:rPr lang="ru-RU" dirty="0" smtClean="0"/>
              <a:t>Профессиональное распознавание текста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90213" y="3467754"/>
            <a:ext cx="16651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2" action="ppaction://hlinksldjump"/>
              </a:rPr>
              <a:t>Редактирование областей распознавания и их назначения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922" y="2528281"/>
            <a:ext cx="5421971" cy="3386779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5596028" y="1898830"/>
            <a:ext cx="27456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4" action="ppaction://hlinksldjump"/>
              </a:rPr>
              <a:t>Выбор формата сохранения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H="1" flipV="1">
            <a:off x="3880623" y="2371013"/>
            <a:ext cx="1" cy="720080"/>
          </a:xfrm>
          <a:prstGeom prst="line">
            <a:avLst/>
          </a:prstGeom>
          <a:ln w="19050">
            <a:solidFill>
              <a:srgbClr val="00919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450488" y="1908756"/>
            <a:ext cx="286027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5" action="ppaction://hlinksldjump"/>
              </a:rPr>
              <a:t>Предобработка изображений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1875257" y="3890586"/>
            <a:ext cx="1510314" cy="0"/>
          </a:xfrm>
          <a:prstGeom prst="line">
            <a:avLst/>
          </a:prstGeom>
          <a:ln w="19050">
            <a:solidFill>
              <a:srgbClr val="EE737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7590893" y="3559950"/>
            <a:ext cx="153068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6" action="ppaction://hlinksldjump"/>
              </a:rPr>
              <a:t>Верификация распознанного текста и проверка орфографии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6829144" y="4129473"/>
            <a:ext cx="741888" cy="0"/>
          </a:xfrm>
          <a:prstGeom prst="line">
            <a:avLst/>
          </a:prstGeom>
          <a:ln w="19050">
            <a:solidFill>
              <a:srgbClr val="C60C3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6016733" y="2371014"/>
            <a:ext cx="339165" cy="394223"/>
          </a:xfrm>
          <a:prstGeom prst="line">
            <a:avLst/>
          </a:prstGeom>
          <a:ln w="19050">
            <a:solidFill>
              <a:srgbClr val="009FE3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A1A21F-8288-4945-BB00-20CBE76A02B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itchFamily="34" charset="0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43063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Предобработка изображений в </a:t>
            </a:r>
            <a:br>
              <a:rPr lang="ru-RU" dirty="0" smtClean="0"/>
            </a:br>
            <a:r>
              <a:rPr lang="en-US" dirty="0" smtClean="0"/>
              <a:t>OCR-</a:t>
            </a:r>
            <a:r>
              <a:rPr lang="ru-RU" dirty="0" smtClean="0"/>
              <a:t>редакторе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105" y="2174413"/>
            <a:ext cx="3584271" cy="3639852"/>
          </a:xfrm>
        </p:spPr>
        <p:txBody>
          <a:bodyPr/>
          <a:lstStyle/>
          <a:p>
            <a:pPr marL="0" indent="0">
              <a:buNone/>
            </a:pPr>
            <a:r>
              <a:rPr lang="ru-RU" sz="1800" dirty="0"/>
              <a:t>Возможности </a:t>
            </a:r>
            <a:r>
              <a:rPr lang="en-US" sz="1800" dirty="0"/>
              <a:t>ABBYY FineReader 14 </a:t>
            </a:r>
            <a:r>
              <a:rPr lang="ru-RU" sz="1800" dirty="0"/>
              <a:t>включают:</a:t>
            </a:r>
          </a:p>
          <a:p>
            <a:r>
              <a:rPr lang="ru-RU" sz="1800" dirty="0"/>
              <a:t>автоматическую коррекцию изображения,</a:t>
            </a:r>
          </a:p>
          <a:p>
            <a:r>
              <a:rPr lang="ru-RU" sz="1800" dirty="0"/>
              <a:t>встроенный «Редактор изображений» для ручной коррекции.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A1A21F-8288-4945-BB00-20CBE76A02B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itchFamily="34" charset="0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itchFamily="34" charset="0"/>
              <a:ea typeface="+mn-e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1981" y="1818268"/>
            <a:ext cx="4475096" cy="3995997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24312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Редактирование областей распознавания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3584271" cy="3639852"/>
          </a:xfrm>
        </p:spPr>
        <p:txBody>
          <a:bodyPr/>
          <a:lstStyle/>
          <a:p>
            <a:pPr marL="0" indent="0">
              <a:buNone/>
            </a:pPr>
            <a:r>
              <a:rPr lang="ru-RU" sz="1800" dirty="0"/>
              <a:t>Возможности </a:t>
            </a:r>
            <a:r>
              <a:rPr lang="en-US" sz="1800" dirty="0"/>
              <a:t>ABBYY FineReader 14 </a:t>
            </a:r>
            <a:r>
              <a:rPr lang="ru-RU" sz="1800" dirty="0"/>
              <a:t>включают:</a:t>
            </a:r>
          </a:p>
          <a:p>
            <a:r>
              <a:rPr lang="ru-RU" sz="1800" dirty="0"/>
              <a:t>автоматическое определение областей распознавания: Текст, Картинка, Фоновая картинка или Таблица,</a:t>
            </a:r>
          </a:p>
          <a:p>
            <a:r>
              <a:rPr lang="ru-RU" sz="1800" dirty="0"/>
              <a:t>ручную разметку областей,</a:t>
            </a:r>
          </a:p>
          <a:p>
            <a:r>
              <a:rPr lang="ru-RU" sz="1800" dirty="0"/>
              <a:t>определение назначения текста: основной текст, заголовок, колонтитул, сноска и т.п.,</a:t>
            </a:r>
          </a:p>
          <a:p>
            <a:r>
              <a:rPr lang="ru-RU" sz="1800" dirty="0"/>
              <a:t>окно «Крупный план».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A1A21F-8288-4945-BB00-20CBE76A02B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itchFamily="34" charset="0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itchFamily="34" charset="0"/>
              <a:ea typeface="+mn-ea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6024" y="1988841"/>
            <a:ext cx="4472010" cy="392432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90555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731" y="483044"/>
            <a:ext cx="7416800" cy="89141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Верификация распознанного текста и проверка орфографии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780" y="2177398"/>
            <a:ext cx="2989676" cy="3639852"/>
          </a:xfrm>
        </p:spPr>
        <p:txBody>
          <a:bodyPr/>
          <a:lstStyle/>
          <a:p>
            <a:pPr marL="0" indent="0">
              <a:buNone/>
            </a:pPr>
            <a:r>
              <a:rPr lang="ru-RU" sz="1800" dirty="0"/>
              <a:t>Возможности </a:t>
            </a:r>
            <a:r>
              <a:rPr lang="en-US" sz="1800" dirty="0"/>
              <a:t>ABBYY FineReader 14 </a:t>
            </a:r>
            <a:r>
              <a:rPr lang="ru-RU" sz="1800" dirty="0"/>
              <a:t>включают:</a:t>
            </a:r>
          </a:p>
          <a:p>
            <a:r>
              <a:rPr lang="ru-RU" sz="1600" dirty="0"/>
              <a:t>текстовый редактор для внесения изменений в результаты распознавания,</a:t>
            </a:r>
          </a:p>
          <a:p>
            <a:r>
              <a:rPr lang="ru-RU" sz="1600" dirty="0"/>
              <a:t>проверку неуверенно распознанных символов с помощью встроенных словарей.</a:t>
            </a:r>
          </a:p>
          <a:p>
            <a:pPr marL="0" indent="0">
              <a:buNone/>
            </a:pPr>
            <a:endParaRPr lang="ru-RU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A1A21F-8288-4945-BB00-20CBE76A02B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itchFamily="34" charset="0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itchFamily="34" charset="0"/>
              <a:ea typeface="+mn-e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901" y="2027635"/>
            <a:ext cx="5248247" cy="365187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10040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Выбор формата сохранения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25587" y="1724443"/>
            <a:ext cx="3086835" cy="3639852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ru-RU" sz="1800" dirty="0">
                <a:solidFill>
                  <a:schemeClr val="tx1"/>
                </a:solidFill>
              </a:rPr>
              <a:t>Возможности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>
                <a:solidFill>
                  <a:schemeClr val="tx1"/>
                </a:solidFill>
              </a:rPr>
              <a:t>ABBYY FineReader 14 </a:t>
            </a:r>
            <a:r>
              <a:rPr lang="ru-RU" sz="1800" dirty="0">
                <a:solidFill>
                  <a:schemeClr val="tx1"/>
                </a:solidFill>
              </a:rPr>
              <a:t>включают: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ru-RU" sz="1400" dirty="0">
                <a:solidFill>
                  <a:schemeClr val="tx1"/>
                </a:solidFill>
              </a:rPr>
              <a:t>выбор типа сохранения структуры документа,</a:t>
            </a:r>
          </a:p>
          <a:p>
            <a:pPr marL="0" indent="0">
              <a:buNone/>
            </a:pPr>
            <a:endParaRPr lang="ru-RU" sz="14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sz="1400" dirty="0">
                <a:solidFill>
                  <a:schemeClr val="tx1"/>
                </a:solidFill>
              </a:rPr>
              <a:t>передачу результата в </a:t>
            </a:r>
            <a:r>
              <a:rPr lang="en-US" sz="1400" dirty="0">
                <a:solidFill>
                  <a:schemeClr val="tx1"/>
                </a:solidFill>
              </a:rPr>
              <a:t>PDF-</a:t>
            </a:r>
            <a:r>
              <a:rPr lang="ru-RU" sz="1400" dirty="0">
                <a:solidFill>
                  <a:schemeClr val="tx1"/>
                </a:solidFill>
              </a:rPr>
              <a:t>редактор,</a:t>
            </a:r>
          </a:p>
          <a:p>
            <a:pPr marL="0" indent="0">
              <a:buNone/>
            </a:pPr>
            <a:endParaRPr lang="ru-RU" sz="14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sz="1400" dirty="0">
                <a:solidFill>
                  <a:schemeClr val="tx1"/>
                </a:solidFill>
              </a:rPr>
              <a:t>сохранение в различных форматах или передачу напрямую в другие приложения.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A1A21F-8288-4945-BB00-20CBE76A02B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itchFamily="34" charset="0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itchFamily="34" charset="0"/>
              <a:ea typeface="+mn-ea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76250" y="1898830"/>
            <a:ext cx="4798218" cy="3780420"/>
            <a:chOff x="4211960" y="906565"/>
            <a:chExt cx="4798218" cy="378042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11960" y="906565"/>
              <a:ext cx="4667365" cy="3780420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87335" y="1238400"/>
              <a:ext cx="1422843" cy="1313704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  <p:cxnSp>
        <p:nvCxnSpPr>
          <p:cNvPr id="9" name="Straight Connector 8"/>
          <p:cNvCxnSpPr/>
          <p:nvPr/>
        </p:nvCxnSpPr>
        <p:spPr>
          <a:xfrm flipH="1">
            <a:off x="5143616" y="2824289"/>
            <a:ext cx="598514" cy="0"/>
          </a:xfrm>
          <a:prstGeom prst="line">
            <a:avLst/>
          </a:prstGeom>
          <a:ln w="12700">
            <a:solidFill>
              <a:srgbClr val="C00000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 flipV="1">
            <a:off x="3327638" y="3338991"/>
            <a:ext cx="2414492" cy="135015"/>
          </a:xfrm>
          <a:prstGeom prst="line">
            <a:avLst/>
          </a:prstGeom>
          <a:ln w="12700">
            <a:solidFill>
              <a:schemeClr val="accent3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 flipV="1">
            <a:off x="3327638" y="3429001"/>
            <a:ext cx="2414492" cy="708992"/>
          </a:xfrm>
          <a:prstGeom prst="line">
            <a:avLst/>
          </a:prstGeom>
          <a:ln w="12700">
            <a:solidFill>
              <a:schemeClr val="accent5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0303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545" y="3212976"/>
            <a:ext cx="6759750" cy="936104"/>
          </a:xfrm>
        </p:spPr>
        <p:txBody>
          <a:bodyPr>
            <a:normAutofit/>
          </a:bodyPr>
          <a:lstStyle/>
          <a:p>
            <a:r>
              <a:rPr lang="ru-RU" dirty="0" smtClean="0"/>
              <a:t>Сравнение документов</a:t>
            </a:r>
            <a:endParaRPr lang="ru-R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ABBYY FineReader 14</a:t>
            </a:r>
            <a:endParaRPr lang="ru-RU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0" y="6456363"/>
            <a:ext cx="1662113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2" descr="https://www.abbyy.com/images/Company/Gallery/Logos/Logo_ABBYY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395" y="179064"/>
            <a:ext cx="875313" cy="358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76251" y="5971441"/>
            <a:ext cx="8675685" cy="651520"/>
          </a:xfrm>
          <a:prstGeom prst="rect">
            <a:avLst/>
          </a:prstGeom>
        </p:spPr>
        <p:txBody>
          <a:bodyPr lIns="0"/>
          <a:lstStyle>
            <a:lvl1pPr marL="342900" indent="-342900" algn="l" defTabSz="914400" rtl="0" eaLnBrk="1" latinLnBrk="0" hangingPunct="1">
              <a:spcBef>
                <a:spcPts val="576"/>
              </a:spcBef>
              <a:spcAft>
                <a:spcPts val="200"/>
              </a:spcAft>
              <a:buClr>
                <a:srgbClr val="C60C30"/>
              </a:buClr>
              <a:buFont typeface="Calibri" pitchFamily="34" charset="0"/>
              <a:buChar char="●"/>
              <a:defRPr lang="en-US" sz="2000" kern="120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628650" indent="-271463" algn="l" defTabSz="914400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Font typeface="Calibri" pitchFamily="34" charset="0"/>
              <a:buChar char="●"/>
              <a:defRPr sz="18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ts val="384"/>
              </a:spcBef>
              <a:spcAft>
                <a:spcPts val="0"/>
              </a:spcAft>
              <a:buFont typeface="Calibri" pitchFamily="34" charset="0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179388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54125" indent="-176213" algn="l" defTabSz="914400" rtl="0" eaLnBrk="1" latinLnBrk="0" hangingPunct="1">
              <a:spcBef>
                <a:spcPct val="20000"/>
              </a:spcBef>
              <a:buFont typeface="Calibri" pitchFamily="34" charset="0"/>
              <a:buChar char="‐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200"/>
              </a:spcAft>
              <a:buClr>
                <a:srgbClr val="C60C30"/>
              </a:buClr>
              <a:buSzTx/>
              <a:buFont typeface="Calibri" pitchFamily="34" charset="0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 составе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ABBYY FineReader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2939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ENTERPRISE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12939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200"/>
              </a:spcAft>
              <a:buClr>
                <a:srgbClr val="C60C30"/>
              </a:buClr>
              <a:buSzTx/>
              <a:buFont typeface="Calibri" pitchFamily="34" charset="0"/>
              <a:buChar char="●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4611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Сравнение документов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A1A21F-8288-4945-BB00-20CBE76A02B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668" y="2678190"/>
            <a:ext cx="4899950" cy="3235086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481033" y="2968631"/>
            <a:ext cx="1515705" cy="1543830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Параллельный просмотр документов в местах различий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05336" y="2142494"/>
            <a:ext cx="2160239" cy="315035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Документ 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597076" y="2142222"/>
            <a:ext cx="1029520" cy="315035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Различия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391831" y="2142222"/>
            <a:ext cx="2115235" cy="315035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Документ 2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H="1" flipV="1">
            <a:off x="5456156" y="2483741"/>
            <a:ext cx="1" cy="79560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3273411" y="2484982"/>
            <a:ext cx="0" cy="793685"/>
          </a:xfrm>
          <a:prstGeom prst="line">
            <a:avLst/>
          </a:prstGeom>
          <a:ln w="19050">
            <a:solidFill>
              <a:schemeClr val="accent5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7111837" y="2483741"/>
            <a:ext cx="6707" cy="795600"/>
          </a:xfrm>
          <a:prstGeom prst="line">
            <a:avLst/>
          </a:prstGeom>
          <a:ln w="19050">
            <a:solidFill>
              <a:schemeClr val="accent4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1849141" y="3768720"/>
            <a:ext cx="1497049" cy="0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1849140" y="3903735"/>
            <a:ext cx="2982214" cy="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468315" y="919916"/>
            <a:ext cx="8675685" cy="651520"/>
          </a:xfrm>
        </p:spPr>
        <p:txBody>
          <a:bodyPr/>
          <a:lstStyle/>
          <a:p>
            <a:pPr marL="0" indent="0">
              <a:buNone/>
            </a:pPr>
            <a:r>
              <a:rPr lang="ru-RU" sz="1600" dirty="0"/>
              <a:t>в составе </a:t>
            </a:r>
            <a:r>
              <a:rPr lang="en-US" sz="1600" dirty="0"/>
              <a:t>ABBYY FineReader </a:t>
            </a:r>
            <a:r>
              <a:rPr lang="ru-RU" sz="1600" dirty="0"/>
              <a:t>14 </a:t>
            </a:r>
            <a:r>
              <a:rPr lang="en-US" sz="1600" dirty="0" smtClean="0">
                <a:solidFill>
                  <a:srgbClr val="129393"/>
                </a:solidFill>
              </a:rPr>
              <a:t>ENTERPRISE</a:t>
            </a:r>
            <a:endParaRPr lang="ru-RU" sz="1600" dirty="0">
              <a:solidFill>
                <a:srgbClr val="1293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645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Сценарий использования</a:t>
            </a:r>
            <a:endParaRPr lang="ru-RU" dirty="0"/>
          </a:p>
        </p:txBody>
      </p:sp>
      <p:sp>
        <p:nvSpPr>
          <p:cNvPr id="5" name="Rectangle 4"/>
          <p:cNvSpPr/>
          <p:nvPr/>
        </p:nvSpPr>
        <p:spPr>
          <a:xfrm>
            <a:off x="454249" y="1586164"/>
            <a:ext cx="8416230" cy="923330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Основной сценарий использования инструмента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ABBYY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Сравнение документов — сравнение бумажной копии документа (например, скана подписанного договора) с его электронной версией. 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64A3CC-9215-4D44-A91D-3C56E408671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3" y="2978950"/>
            <a:ext cx="8858250" cy="14097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64535" y="4693251"/>
            <a:ext cx="85059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200"/>
              </a:spcAft>
              <a:buClr>
                <a:srgbClr val="C60C30"/>
              </a:buClr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Кроме того, ABBYY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FineReader 14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2939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ENTERPRISE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поможет вам в сравнении любых деловых или личных материалов, в каком бы формате они ни хранились.</a:t>
            </a:r>
          </a:p>
        </p:txBody>
      </p:sp>
    </p:spTree>
    <p:extLst>
      <p:ext uri="{BB962C8B-B14F-4D97-AF65-F5344CB8AC3E}">
        <p14:creationId xmlns:p14="http://schemas.microsoft.com/office/powerpoint/2010/main" val="896238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730" y="1313765"/>
            <a:ext cx="8771067" cy="46313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Группа компаний </a:t>
            </a:r>
            <a:r>
              <a:rPr lang="en-US" dirty="0" smtClean="0"/>
              <a:t>ABBYY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64A3CC-9215-4D44-A91D-3C56E408671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itle 8"/>
          <p:cNvSpPr txBox="1">
            <a:spLocks/>
          </p:cNvSpPr>
          <p:nvPr/>
        </p:nvSpPr>
        <p:spPr>
          <a:xfrm>
            <a:off x="466731" y="5364224"/>
            <a:ext cx="2626643" cy="1051393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kern="0" baseline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j-ea"/>
                <a:cs typeface="+mn-cs"/>
              </a:rPr>
              <a:t>Сегодня в группу ABBYY входят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j-ea"/>
                <a:cs typeface="+mn-cs"/>
              </a:rPr>
              <a:t>16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j-ea"/>
                <a:cs typeface="+mn-cs"/>
              </a:rPr>
              <a:t> офисов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j-ea"/>
                <a:cs typeface="+mn-cs"/>
              </a:rPr>
              <a:t/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j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j-ea"/>
                <a:cs typeface="+mn-cs"/>
              </a:rPr>
              <a:t>в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j-ea"/>
                <a:cs typeface="+mn-cs"/>
              </a:rPr>
              <a:t> 13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j-ea"/>
                <a:cs typeface="+mn-cs"/>
              </a:rPr>
              <a:t>странах, где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j-ea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j-ea"/>
                <a:cs typeface="+mn-cs"/>
              </a:rPr>
              <a:t>работают свыше 1 250 сотрудников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j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034" y="4464115"/>
            <a:ext cx="943747" cy="956403"/>
          </a:xfrm>
          <a:prstGeom prst="rect">
            <a:avLst/>
          </a:prstGeom>
        </p:spPr>
      </p:pic>
      <p:sp>
        <p:nvSpPr>
          <p:cNvPr id="46" name="Title 8"/>
          <p:cNvSpPr txBox="1">
            <a:spLocks/>
          </p:cNvSpPr>
          <p:nvPr/>
        </p:nvSpPr>
        <p:spPr>
          <a:xfrm>
            <a:off x="2323195" y="3408899"/>
            <a:ext cx="1699996" cy="15879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kern="0" baseline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itchFamily="34" charset="0"/>
                <a:ea typeface="+mj-ea"/>
              </a:rPr>
              <a:t>ABBYY HQ </a:t>
            </a:r>
            <a:r>
              <a:rPr kumimoji="0" lang="ru-RU" sz="9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itchFamily="34" charset="0"/>
                <a:ea typeface="+mj-ea"/>
              </a:rPr>
              <a:t>США</a:t>
            </a:r>
            <a:endParaRPr kumimoji="0" lang="en-US" sz="9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itchFamily="34" charset="0"/>
              <a:ea typeface="+mj-ea"/>
            </a:endParaRPr>
          </a:p>
        </p:txBody>
      </p:sp>
      <p:sp>
        <p:nvSpPr>
          <p:cNvPr id="47" name="Title 8"/>
          <p:cNvSpPr txBox="1">
            <a:spLocks/>
          </p:cNvSpPr>
          <p:nvPr/>
        </p:nvSpPr>
        <p:spPr>
          <a:xfrm>
            <a:off x="4885031" y="2980778"/>
            <a:ext cx="890033" cy="15879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kern="0" baseline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itchFamily="34" charset="0"/>
                <a:ea typeface="+mj-ea"/>
              </a:rPr>
              <a:t>ABBYY</a:t>
            </a:r>
            <a:r>
              <a:rPr kumimoji="0" lang="ru-RU" sz="9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itchFamily="34" charset="0"/>
                <a:ea typeface="+mj-ea"/>
              </a:rPr>
              <a:t> </a:t>
            </a:r>
            <a:r>
              <a:rPr kumimoji="0" 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itchFamily="34" charset="0"/>
                <a:ea typeface="+mj-ea"/>
              </a:rPr>
              <a:t>HQ </a:t>
            </a:r>
            <a:r>
              <a:rPr kumimoji="0" lang="ru-RU" sz="9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itchFamily="34" charset="0"/>
                <a:ea typeface="+mj-ea"/>
              </a:rPr>
              <a:t>Е</a:t>
            </a:r>
            <a:r>
              <a:rPr kumimoji="0" lang="ru-RU" sz="9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itchFamily="34" charset="0"/>
                <a:ea typeface="+mj-ea"/>
              </a:rPr>
              <a:t>вропа</a:t>
            </a:r>
            <a:endParaRPr kumimoji="0" lang="en-US" sz="9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itchFamily="34" charset="0"/>
              <a:ea typeface="+mj-ea"/>
            </a:endParaRPr>
          </a:p>
        </p:txBody>
      </p:sp>
      <p:sp>
        <p:nvSpPr>
          <p:cNvPr id="48" name="Title 8"/>
          <p:cNvSpPr txBox="1">
            <a:spLocks/>
          </p:cNvSpPr>
          <p:nvPr/>
        </p:nvSpPr>
        <p:spPr>
          <a:xfrm>
            <a:off x="5087561" y="3153735"/>
            <a:ext cx="1945150" cy="16780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kern="0" baseline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itchFamily="34" charset="0"/>
                <a:ea typeface="+mj-ea"/>
              </a:rPr>
              <a:t>ABBYY HQ </a:t>
            </a:r>
            <a:r>
              <a:rPr kumimoji="0" lang="ru-RU" sz="9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itchFamily="34" charset="0"/>
                <a:ea typeface="+mj-ea"/>
              </a:rPr>
              <a:t>Восточная Европа</a:t>
            </a:r>
            <a:endParaRPr kumimoji="0" lang="en-US" sz="9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itchFamily="34" charset="0"/>
              <a:ea typeface="+mj-ea"/>
            </a:endParaRPr>
          </a:p>
        </p:txBody>
      </p:sp>
      <p:sp>
        <p:nvSpPr>
          <p:cNvPr id="49" name="Title 8"/>
          <p:cNvSpPr txBox="1">
            <a:spLocks/>
          </p:cNvSpPr>
          <p:nvPr/>
        </p:nvSpPr>
        <p:spPr>
          <a:xfrm>
            <a:off x="5516613" y="2687974"/>
            <a:ext cx="2610782" cy="35071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kern="0" baseline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itchFamily="34" charset="0"/>
                <a:ea typeface="+mj-ea"/>
              </a:rPr>
              <a:t>ABBYY HQ,</a:t>
            </a:r>
            <a:r>
              <a:rPr kumimoji="0" lang="ru-RU" sz="9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itchFamily="34" charset="0"/>
                <a:ea typeface="+mj-ea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itchFamily="34" charset="0"/>
                <a:ea typeface="+mj-ea"/>
              </a:rPr>
              <a:t>ABBYY </a:t>
            </a:r>
            <a:r>
              <a:rPr kumimoji="0" lang="ru-RU" sz="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itchFamily="34" charset="0"/>
                <a:ea typeface="+mj-ea"/>
              </a:rPr>
              <a:t>Россия, </a:t>
            </a:r>
            <a:r>
              <a:rPr kumimoji="0" lang="en-US" sz="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itchFamily="34" charset="0"/>
                <a:ea typeface="+mj-ea"/>
              </a:rPr>
              <a:t>ABBYY 3A,</a:t>
            </a:r>
            <a:r>
              <a:rPr kumimoji="0" lang="ru-RU" sz="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itchFamily="34" charset="0"/>
                <a:ea typeface="+mj-ea"/>
              </a:rPr>
              <a:t> </a:t>
            </a:r>
            <a:r>
              <a:rPr kumimoji="0" lang="en-US" sz="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itchFamily="34" charset="0"/>
                <a:ea typeface="+mj-ea"/>
              </a:rPr>
              <a:t>ABBYY</a:t>
            </a:r>
            <a:r>
              <a:rPr kumimoji="0" lang="ru-RU" sz="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itchFamily="34" charset="0"/>
                <a:ea typeface="+mj-ea"/>
              </a:rPr>
              <a:t> </a:t>
            </a:r>
            <a:r>
              <a:rPr kumimoji="0" lang="en-US" sz="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itchFamily="34" charset="0"/>
                <a:ea typeface="+mj-ea"/>
              </a:rPr>
              <a:t>Language Service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itchFamily="34" charset="0"/>
                <a:ea typeface="+mj-ea"/>
              </a:rPr>
              <a:t>s</a:t>
            </a: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4524" y="3032754"/>
            <a:ext cx="110050" cy="101361"/>
          </a:xfrm>
          <a:prstGeom prst="rect">
            <a:avLst/>
          </a:prstGeom>
        </p:spPr>
      </p:pic>
      <p:sp>
        <p:nvSpPr>
          <p:cNvPr id="52" name="Title 8"/>
          <p:cNvSpPr txBox="1">
            <a:spLocks/>
          </p:cNvSpPr>
          <p:nvPr/>
        </p:nvSpPr>
        <p:spPr>
          <a:xfrm>
            <a:off x="2870905" y="3020755"/>
            <a:ext cx="1699996" cy="15879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kern="0" baseline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itchFamily="34" charset="0"/>
                <a:ea typeface="+mj-ea"/>
              </a:rPr>
              <a:t>ABBYY </a:t>
            </a:r>
            <a:r>
              <a:rPr kumimoji="0" lang="ru-RU" sz="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itchFamily="34" charset="0"/>
                <a:ea typeface="+mj-ea"/>
              </a:rPr>
              <a:t>Канада</a:t>
            </a: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itchFamily="34" charset="0"/>
              <a:ea typeface="+mj-ea"/>
            </a:endParaRP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7345" y="5062289"/>
            <a:ext cx="110050" cy="101361"/>
          </a:xfrm>
          <a:prstGeom prst="rect">
            <a:avLst/>
          </a:prstGeom>
        </p:spPr>
      </p:pic>
      <p:sp>
        <p:nvSpPr>
          <p:cNvPr id="54" name="Title 8"/>
          <p:cNvSpPr txBox="1">
            <a:spLocks/>
          </p:cNvSpPr>
          <p:nvPr/>
        </p:nvSpPr>
        <p:spPr>
          <a:xfrm>
            <a:off x="7687539" y="4954176"/>
            <a:ext cx="1699996" cy="15879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kern="0" baseline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itchFamily="34" charset="0"/>
                <a:ea typeface="+mj-ea"/>
              </a:rPr>
              <a:t>ABBYY </a:t>
            </a:r>
            <a:r>
              <a:rPr kumimoji="0" lang="ru-RU" sz="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itchFamily="34" charset="0"/>
                <a:ea typeface="+mj-ea"/>
              </a:rPr>
              <a:t>Австралия</a:t>
            </a: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itchFamily="34" charset="0"/>
              <a:ea typeface="+mj-ea"/>
            </a:endParaRP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0507" y="3724899"/>
            <a:ext cx="110050" cy="101361"/>
          </a:xfrm>
          <a:prstGeom prst="rect">
            <a:avLst/>
          </a:prstGeom>
        </p:spPr>
      </p:pic>
      <p:sp>
        <p:nvSpPr>
          <p:cNvPr id="56" name="Title 8"/>
          <p:cNvSpPr txBox="1">
            <a:spLocks/>
          </p:cNvSpPr>
          <p:nvPr/>
        </p:nvSpPr>
        <p:spPr>
          <a:xfrm>
            <a:off x="7540557" y="3720210"/>
            <a:ext cx="1699996" cy="15879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kern="0" baseline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itchFamily="34" charset="0"/>
                <a:ea typeface="+mj-ea"/>
              </a:rPr>
              <a:t>ABBYY </a:t>
            </a:r>
            <a:r>
              <a:rPr kumimoji="0" lang="ru-RU" sz="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itchFamily="34" charset="0"/>
                <a:ea typeface="+mj-ea"/>
              </a:rPr>
              <a:t>Тайвань</a:t>
            </a: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itchFamily="34" charset="0"/>
              <a:ea typeface="+mj-ea"/>
            </a:endParaRPr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4407" y="3351899"/>
            <a:ext cx="110050" cy="101361"/>
          </a:xfrm>
          <a:prstGeom prst="rect">
            <a:avLst/>
          </a:prstGeom>
        </p:spPr>
      </p:pic>
      <p:sp>
        <p:nvSpPr>
          <p:cNvPr id="58" name="Title 8"/>
          <p:cNvSpPr txBox="1">
            <a:spLocks/>
          </p:cNvSpPr>
          <p:nvPr/>
        </p:nvSpPr>
        <p:spPr>
          <a:xfrm>
            <a:off x="7889071" y="3340786"/>
            <a:ext cx="758960" cy="15879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kern="0" baseline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itchFamily="34" charset="0"/>
                <a:ea typeface="+mj-ea"/>
              </a:rPr>
              <a:t>ABBYY </a:t>
            </a:r>
            <a:r>
              <a:rPr kumimoji="0" lang="ru-RU" sz="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itchFamily="34" charset="0"/>
                <a:ea typeface="+mj-ea"/>
              </a:rPr>
              <a:t>Япония</a:t>
            </a: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itchFamily="34" charset="0"/>
              <a:ea typeface="+mj-ea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0086" y="3748927"/>
            <a:ext cx="110050" cy="101361"/>
          </a:xfrm>
          <a:prstGeom prst="rect">
            <a:avLst/>
          </a:prstGeom>
        </p:spPr>
      </p:pic>
      <p:sp>
        <p:nvSpPr>
          <p:cNvPr id="60" name="Title 8"/>
          <p:cNvSpPr txBox="1">
            <a:spLocks/>
          </p:cNvSpPr>
          <p:nvPr/>
        </p:nvSpPr>
        <p:spPr>
          <a:xfrm>
            <a:off x="6069351" y="3731794"/>
            <a:ext cx="1699996" cy="15879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kern="0" baseline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itchFamily="34" charset="0"/>
                <a:ea typeface="+mj-ea"/>
              </a:rPr>
              <a:t>ABBYY </a:t>
            </a:r>
            <a:r>
              <a:rPr kumimoji="0" lang="ru-RU" sz="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itchFamily="34" charset="0"/>
                <a:ea typeface="+mj-ea"/>
              </a:rPr>
              <a:t>Дуба</a:t>
            </a:r>
            <a:r>
              <a:rPr kumimoji="0" lang="ru-RU" sz="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itchFamily="34" charset="0"/>
                <a:ea typeface="+mj-ea"/>
              </a:rPr>
              <a:t>й</a:t>
            </a: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itchFamily="34" charset="0"/>
              <a:ea typeface="+mj-ea"/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5278" y="3472963"/>
            <a:ext cx="110050" cy="101361"/>
          </a:xfrm>
          <a:prstGeom prst="rect">
            <a:avLst/>
          </a:prstGeom>
        </p:spPr>
      </p:pic>
      <p:sp>
        <p:nvSpPr>
          <p:cNvPr id="62" name="Title 8"/>
          <p:cNvSpPr txBox="1">
            <a:spLocks/>
          </p:cNvSpPr>
          <p:nvPr/>
        </p:nvSpPr>
        <p:spPr>
          <a:xfrm>
            <a:off x="5459303" y="3459098"/>
            <a:ext cx="1699996" cy="15879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kern="0" baseline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itchFamily="34" charset="0"/>
                <a:ea typeface="+mj-ea"/>
              </a:rPr>
              <a:t>ABBYY </a:t>
            </a:r>
            <a:r>
              <a:rPr kumimoji="0" lang="ru-RU" sz="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itchFamily="34" charset="0"/>
                <a:ea typeface="+mj-ea"/>
              </a:rPr>
              <a:t>Кипр</a:t>
            </a: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itchFamily="34" charset="0"/>
              <a:ea typeface="+mj-ea"/>
            </a:endParaRP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7379" y="3012752"/>
            <a:ext cx="110050" cy="101361"/>
          </a:xfrm>
          <a:prstGeom prst="rect">
            <a:avLst/>
          </a:prstGeom>
        </p:spPr>
      </p:pic>
      <p:sp>
        <p:nvSpPr>
          <p:cNvPr id="64" name="Title 8"/>
          <p:cNvSpPr txBox="1">
            <a:spLocks/>
          </p:cNvSpPr>
          <p:nvPr/>
        </p:nvSpPr>
        <p:spPr>
          <a:xfrm>
            <a:off x="3692397" y="2912744"/>
            <a:ext cx="1699996" cy="15879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kern="0" baseline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itchFamily="34" charset="0"/>
                <a:ea typeface="+mj-ea"/>
              </a:rPr>
              <a:t>ABBYY </a:t>
            </a:r>
            <a:r>
              <a:rPr kumimoji="0" lang="ru-RU" sz="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itchFamily="34" charset="0"/>
                <a:ea typeface="+mj-ea"/>
              </a:rPr>
              <a:t>Великобритания</a:t>
            </a: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itchFamily="34" charset="0"/>
              <a:ea typeface="+mj-ea"/>
            </a:endParaRP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4580" y="3345040"/>
            <a:ext cx="110050" cy="101361"/>
          </a:xfrm>
          <a:prstGeom prst="rect">
            <a:avLst/>
          </a:prstGeom>
        </p:spPr>
      </p:pic>
      <p:sp>
        <p:nvSpPr>
          <p:cNvPr id="66" name="Title 8"/>
          <p:cNvSpPr txBox="1">
            <a:spLocks/>
          </p:cNvSpPr>
          <p:nvPr/>
        </p:nvSpPr>
        <p:spPr>
          <a:xfrm>
            <a:off x="4246875" y="3264345"/>
            <a:ext cx="1699996" cy="15879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kern="0" baseline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itchFamily="34" charset="0"/>
                <a:ea typeface="+mj-ea"/>
              </a:rPr>
              <a:t>ABBYY </a:t>
            </a:r>
            <a:r>
              <a:rPr kumimoji="0" lang="ru-RU" sz="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itchFamily="34" charset="0"/>
                <a:ea typeface="+mj-ea"/>
              </a:rPr>
              <a:t>Испания</a:t>
            </a: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itchFamily="34" charset="0"/>
              <a:ea typeface="+mj-ea"/>
            </a:endParaRPr>
          </a:p>
        </p:txBody>
      </p:sp>
      <p:pic>
        <p:nvPicPr>
          <p:cNvPr id="67" name="Picture 6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7005" y="3192624"/>
            <a:ext cx="110050" cy="101361"/>
          </a:xfrm>
          <a:prstGeom prst="rect">
            <a:avLst/>
          </a:prstGeom>
        </p:spPr>
      </p:pic>
      <p:sp>
        <p:nvSpPr>
          <p:cNvPr id="68" name="Title 8"/>
          <p:cNvSpPr txBox="1">
            <a:spLocks/>
          </p:cNvSpPr>
          <p:nvPr/>
        </p:nvSpPr>
        <p:spPr>
          <a:xfrm>
            <a:off x="4242893" y="3100152"/>
            <a:ext cx="1699996" cy="15879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kern="0" baseline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itchFamily="34" charset="0"/>
                <a:ea typeface="+mj-ea"/>
              </a:rPr>
              <a:t>ABBYY </a:t>
            </a:r>
            <a:r>
              <a:rPr kumimoji="0" lang="ru-RU" sz="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itchFamily="34" charset="0"/>
                <a:ea typeface="+mj-ea"/>
              </a:rPr>
              <a:t>Франция</a:t>
            </a: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itchFamily="34" charset="0"/>
              <a:ea typeface="+mj-ea"/>
            </a:endParaRPr>
          </a:p>
        </p:txBody>
      </p:sp>
      <p:pic>
        <p:nvPicPr>
          <p:cNvPr id="69" name="Picture 6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0664" y="2952000"/>
            <a:ext cx="110050" cy="101361"/>
          </a:xfrm>
          <a:prstGeom prst="rect">
            <a:avLst/>
          </a:prstGeom>
        </p:spPr>
      </p:pic>
      <p:sp>
        <p:nvSpPr>
          <p:cNvPr id="70" name="Title 8"/>
          <p:cNvSpPr txBox="1">
            <a:spLocks/>
          </p:cNvSpPr>
          <p:nvPr/>
        </p:nvSpPr>
        <p:spPr>
          <a:xfrm>
            <a:off x="5946871" y="2935391"/>
            <a:ext cx="1699996" cy="15879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kern="0" baseline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itchFamily="34" charset="0"/>
                <a:ea typeface="+mj-ea"/>
              </a:rPr>
              <a:t>ABBYY Language Services </a:t>
            </a:r>
            <a:r>
              <a:rPr kumimoji="0" lang="ru-RU" sz="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itchFamily="34" charset="0"/>
                <a:ea typeface="+mj-ea"/>
              </a:rPr>
              <a:t>Казань</a:t>
            </a: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itchFamily="34" charset="0"/>
              <a:ea typeface="+mj-ea"/>
            </a:endParaRPr>
          </a:p>
        </p:txBody>
      </p:sp>
      <p:pic>
        <p:nvPicPr>
          <p:cNvPr id="71" name="Picture 7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2451" y="3063558"/>
            <a:ext cx="110050" cy="101361"/>
          </a:xfrm>
          <a:prstGeom prst="rect">
            <a:avLst/>
          </a:prstGeom>
        </p:spPr>
      </p:pic>
      <p:sp>
        <p:nvSpPr>
          <p:cNvPr id="72" name="Title 8"/>
          <p:cNvSpPr txBox="1">
            <a:spLocks/>
          </p:cNvSpPr>
          <p:nvPr/>
        </p:nvSpPr>
        <p:spPr>
          <a:xfrm>
            <a:off x="6225445" y="3043370"/>
            <a:ext cx="1699996" cy="15879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kern="0" baseline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itchFamily="34" charset="0"/>
                <a:ea typeface="+mj-ea"/>
              </a:rPr>
              <a:t>ABBYY Language Services </a:t>
            </a:r>
            <a:r>
              <a:rPr kumimoji="0" lang="ru-RU" sz="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itchFamily="34" charset="0"/>
                <a:ea typeface="+mj-ea"/>
              </a:rPr>
              <a:t>Казахстан</a:t>
            </a: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itchFamily="34" charset="0"/>
              <a:ea typeface="+mj-e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070" y="2663915"/>
            <a:ext cx="283924" cy="2898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616" y="3088433"/>
            <a:ext cx="198464" cy="18246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26" y="2925383"/>
            <a:ext cx="198464" cy="182468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339" y="3351899"/>
            <a:ext cx="198464" cy="182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026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43" y="4604907"/>
            <a:ext cx="1429273" cy="8499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81" y="3375773"/>
            <a:ext cx="1551395" cy="92261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91" y="5714086"/>
            <a:ext cx="1466269" cy="87199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672" y="2217920"/>
            <a:ext cx="1465477" cy="87152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53" y="1144844"/>
            <a:ext cx="1385390" cy="823896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200370" y="1005586"/>
            <a:ext cx="6705745" cy="12249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Сравнение документов как в текстовых форматах, так и в графических (отсканированные документы или их фотографии, PDF без текстового слоя и т.п.). Сравнение доступно для документов, написанных на русском и английском языках.</a:t>
            </a:r>
          </a:p>
        </p:txBody>
      </p:sp>
      <p:sp>
        <p:nvSpPr>
          <p:cNvPr id="3" name="Rectangle 2"/>
          <p:cNvSpPr/>
          <p:nvPr/>
        </p:nvSpPr>
        <p:spPr>
          <a:xfrm>
            <a:off x="490005" y="1094042"/>
            <a:ext cx="1577667" cy="992990"/>
          </a:xfrm>
          <a:prstGeom prst="rect">
            <a:avLst/>
          </a:prstGeom>
          <a:noFill/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20834" y="2233845"/>
            <a:ext cx="6706800" cy="9417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Отображение важных несоответствий: удаление, добавление или изменение текста. Несущественные различия в форматировании, начертании, пробелах и табуляциях игнорируются.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00067" y="2250986"/>
            <a:ext cx="1554344" cy="978310"/>
          </a:xfrm>
          <a:prstGeom prst="rect">
            <a:avLst/>
          </a:prstGeom>
          <a:noFill/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198833" y="3300841"/>
            <a:ext cx="6706800" cy="12082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Параллельный просмотр найденных несоответствий на обоих документах. Вы можете перемещаться между различиями на специальной панели, и найденные различия будут синхронно подсвечиваться на сравниваемых документах.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00067" y="3347588"/>
            <a:ext cx="1547745" cy="1053788"/>
          </a:xfrm>
          <a:prstGeom prst="rect">
            <a:avLst/>
          </a:prstGeom>
          <a:noFill/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198833" y="4632234"/>
            <a:ext cx="6706800" cy="6419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Возможности по сохранению результатов сравнения в виде отчета о различиях или PDF-документа с комментариями в местах изменений.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13084" y="4563439"/>
            <a:ext cx="1556792" cy="988039"/>
          </a:xfrm>
          <a:prstGeom prst="rect">
            <a:avLst/>
          </a:prstGeom>
          <a:noFill/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186736" y="5757359"/>
            <a:ext cx="6706800" cy="6419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Простой и интуитивно понятный интерфейс, который позволяет работать без предварительной подготовки.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21550" y="5714084"/>
            <a:ext cx="1532374" cy="955276"/>
          </a:xfrm>
          <a:prstGeom prst="rect">
            <a:avLst/>
          </a:prstGeom>
          <a:noFill/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64A3CC-9215-4D44-A91D-3C56E408671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Основные возможности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348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Hot folder</a:t>
            </a:r>
            <a:endParaRPr lang="ru-R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ABBYY FineReader 14</a:t>
            </a:r>
            <a:endParaRPr lang="ru-RU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0" y="6456363"/>
            <a:ext cx="1662113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2" descr="https://www.abbyy.com/images/Company/Gallery/Logos/Logo_ABBYY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395" y="179064"/>
            <a:ext cx="875313" cy="358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76251" y="5971441"/>
            <a:ext cx="8675685" cy="651520"/>
          </a:xfrm>
          <a:prstGeom prst="rect">
            <a:avLst/>
          </a:prstGeom>
        </p:spPr>
        <p:txBody>
          <a:bodyPr lIns="0"/>
          <a:lstStyle>
            <a:lvl1pPr marL="342900" indent="-342900" algn="l" defTabSz="914400" rtl="0" eaLnBrk="1" latinLnBrk="0" hangingPunct="1">
              <a:spcBef>
                <a:spcPts val="576"/>
              </a:spcBef>
              <a:spcAft>
                <a:spcPts val="200"/>
              </a:spcAft>
              <a:buClr>
                <a:srgbClr val="C60C30"/>
              </a:buClr>
              <a:buFont typeface="Calibri" pitchFamily="34" charset="0"/>
              <a:buChar char="●"/>
              <a:defRPr lang="en-US" sz="2000" kern="120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628650" indent="-271463" algn="l" defTabSz="914400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Font typeface="Calibri" pitchFamily="34" charset="0"/>
              <a:buChar char="●"/>
              <a:defRPr sz="18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ts val="384"/>
              </a:spcBef>
              <a:spcAft>
                <a:spcPts val="0"/>
              </a:spcAft>
              <a:buFont typeface="Calibri" pitchFamily="34" charset="0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179388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54125" indent="-176213" algn="l" defTabSz="914400" rtl="0" eaLnBrk="1" latinLnBrk="0" hangingPunct="1">
              <a:spcBef>
                <a:spcPct val="20000"/>
              </a:spcBef>
              <a:buFont typeface="Calibri" pitchFamily="34" charset="0"/>
              <a:buChar char="‐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200"/>
              </a:spcAft>
              <a:buClr>
                <a:srgbClr val="C60C30"/>
              </a:buClr>
              <a:buSzTx/>
              <a:buFont typeface="Calibri" pitchFamily="34" charset="0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 составе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ABBYY FineReader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en-US" sz="1600" noProof="0" dirty="0" smtClean="0">
                <a:solidFill>
                  <a:srgbClr val="1C9CD7"/>
                </a:solidFill>
                <a:latin typeface="Calibri"/>
              </a:rPr>
              <a:t>BUSINESS</a:t>
            </a:r>
            <a:r>
              <a:rPr lang="en-US" sz="1600" noProof="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,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2939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ENTERPRISE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12939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200"/>
              </a:spcAft>
              <a:buClr>
                <a:srgbClr val="C60C30"/>
              </a:buClr>
              <a:buSzTx/>
              <a:buFont typeface="Calibri" pitchFamily="34" charset="0"/>
              <a:buChar char="●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619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ABBYY Hot Folder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4" y="1037858"/>
            <a:ext cx="8675685" cy="651520"/>
          </a:xfrm>
        </p:spPr>
        <p:txBody>
          <a:bodyPr/>
          <a:lstStyle/>
          <a:p>
            <a:pPr marL="0" indent="0">
              <a:buNone/>
            </a:pPr>
            <a:r>
              <a:rPr lang="ru-RU" sz="1800" dirty="0"/>
              <a:t>Приложение для автоматической обработки документов в составе </a:t>
            </a:r>
            <a:r>
              <a:rPr lang="en-US" sz="1800" dirty="0"/>
              <a:t>ABBYY FineReader </a:t>
            </a:r>
            <a:r>
              <a:rPr lang="ru-RU" sz="1800" dirty="0"/>
              <a:t>14 </a:t>
            </a:r>
          </a:p>
          <a:p>
            <a:pPr marL="0" indent="0">
              <a:buNone/>
            </a:pPr>
            <a:r>
              <a:rPr lang="ru-RU" sz="1800" dirty="0"/>
              <a:t>(в составе </a:t>
            </a:r>
            <a:r>
              <a:rPr lang="en-US" sz="1800" dirty="0"/>
              <a:t>ABBYY FineReader </a:t>
            </a:r>
            <a:r>
              <a:rPr lang="en-US" sz="1800" dirty="0">
                <a:solidFill>
                  <a:srgbClr val="1C9CD7"/>
                </a:solidFill>
              </a:rPr>
              <a:t>BUSINESS</a:t>
            </a:r>
            <a:r>
              <a:rPr lang="en-US" sz="1800" dirty="0"/>
              <a:t>, </a:t>
            </a:r>
            <a:r>
              <a:rPr lang="en-US" sz="1800" dirty="0">
                <a:solidFill>
                  <a:srgbClr val="129393"/>
                </a:solidFill>
              </a:rPr>
              <a:t>ENTERPRISE</a:t>
            </a:r>
            <a:r>
              <a:rPr lang="en-US" sz="1800" dirty="0" smtClean="0"/>
              <a:t>)</a:t>
            </a:r>
            <a:endParaRPr lang="ru-RU" sz="1800" dirty="0"/>
          </a:p>
          <a:p>
            <a:endParaRPr lang="ru-RU" sz="1400" dirty="0"/>
          </a:p>
        </p:txBody>
      </p:sp>
      <p:sp>
        <p:nvSpPr>
          <p:cNvPr id="4" name="Rectangle 3"/>
          <p:cNvSpPr/>
          <p:nvPr/>
        </p:nvSpPr>
        <p:spPr>
          <a:xfrm>
            <a:off x="401555" y="2303875"/>
            <a:ext cx="3780715" cy="2677656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Настраиваемые параметры:</a:t>
            </a:r>
          </a:p>
          <a:p>
            <a:pPr marL="214313" marR="0" lvl="0" indent="-214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60C30"/>
              </a:buClr>
              <a:buSzPct val="102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Время выполнения задачи и повторяемость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14313" marR="0" lvl="0" indent="-214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60C30"/>
              </a:buClr>
              <a:buSzPct val="102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Выбор источника получения документов для распознавания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14313" marR="0" lvl="0" indent="-214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60C30"/>
              </a:buClr>
              <a:buSzPct val="102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Настройки предобработки и распознавания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14313" marR="0" lvl="0" indent="-214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60C30"/>
              </a:buClr>
              <a:buSzPct val="102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Выбор папки сохранения результата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94539" y="5690658"/>
            <a:ext cx="2261501" cy="140862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Интерфейс</a:t>
            </a:r>
            <a:r>
              <a:rPr kumimoji="0" lang="ru-RU" sz="105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05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ABBYY Hot Folder</a:t>
            </a:r>
            <a:endParaRPr kumimoji="0" lang="ru-RU" sz="1050" b="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966" y="2465283"/>
            <a:ext cx="4560715" cy="309094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64A3CC-9215-4D44-A91D-3C56E408671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5677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Запуск </a:t>
            </a:r>
            <a:r>
              <a:rPr lang="en-US" dirty="0" smtClean="0"/>
              <a:t>ABBYY Hot Folder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21551" y="1763815"/>
            <a:ext cx="270030" cy="70788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60C3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rgbClr val="C60C3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78274" y="1853826"/>
            <a:ext cx="1800200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Из главного меню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ABBYY FineReader 14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001" y="2604851"/>
            <a:ext cx="2301223" cy="287525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708376" y="1764450"/>
            <a:ext cx="270030" cy="70788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60C3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rgbClr val="C60C3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58426" y="1854451"/>
            <a:ext cx="1665185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Из списка Приложений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3390" y="2604852"/>
            <a:ext cx="2076190" cy="1771429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6147176" y="1764450"/>
            <a:ext cx="270030" cy="70788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rgbClr val="C60C3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597226" y="1854451"/>
            <a:ext cx="1665185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Из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tray-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меню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Windows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7206" y="2603251"/>
            <a:ext cx="2324504" cy="103973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64A3CC-9215-4D44-A91D-3C56E408671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8657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638258"/>
            <a:ext cx="7476284" cy="18018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Интерфейс </a:t>
            </a:r>
            <a:r>
              <a:rPr lang="en-US" dirty="0" smtClean="0"/>
              <a:t>ABBYY Hot Folder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971601" y="2024844"/>
            <a:ext cx="1136377" cy="516432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bg1">
                <a:lumMod val="65000"/>
              </a:schemeClr>
            </a:solidFill>
            <a:prstDash val="sysDash"/>
          </a:ln>
        </p:spPr>
        <p:txBody>
          <a:bodyPr vert="horz" wrap="square" lIns="0" tIns="0" rIns="0" bIns="0" rtlCol="0" anchor="ctr">
            <a:noAutofit/>
          </a:bodyPr>
          <a:lstStyle/>
          <a:p>
            <a:pPr marL="69056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Создать новую задачу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22277" y="2020863"/>
            <a:ext cx="1269603" cy="516432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bg1">
                <a:lumMod val="65000"/>
              </a:schemeClr>
            </a:solidFill>
            <a:prstDash val="sysDash"/>
          </a:ln>
        </p:spPr>
        <p:txBody>
          <a:bodyPr vert="horz" wrap="square" lIns="0" tIns="0" rIns="0" bIns="0" rtlCol="0" anchor="ctr">
            <a:noAutofit/>
          </a:bodyPr>
          <a:lstStyle>
            <a:defPPr>
              <a:defRPr lang="ru-RU"/>
            </a:defPPr>
            <a:lvl1pPr marL="92075"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9207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Экспорт/Импорт задачи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12581" y="2031170"/>
            <a:ext cx="779563" cy="516432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bg1">
                <a:lumMod val="65000"/>
              </a:schemeClr>
            </a:solidFill>
            <a:prstDash val="sysDash"/>
          </a:ln>
        </p:spPr>
        <p:txBody>
          <a:bodyPr vert="horz" wrap="square" lIns="0" tIns="0" rIns="0" bIns="0" rtlCol="0" anchor="ctr">
            <a:noAutofit/>
          </a:bodyPr>
          <a:lstStyle>
            <a:defPPr>
              <a:defRPr lang="ru-RU"/>
            </a:defPPr>
            <a:lvl1pPr marL="92075"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9207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Изменить задачу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52158" y="2024844"/>
            <a:ext cx="653424" cy="516432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bg1">
                <a:lumMod val="65000"/>
              </a:schemeClr>
            </a:solidFill>
            <a:prstDash val="sysDash"/>
          </a:ln>
        </p:spPr>
        <p:txBody>
          <a:bodyPr vert="horz" wrap="square" lIns="0" tIns="0" rIns="0" bIns="0" rtlCol="0" anchor="ctr">
            <a:noAutofit/>
          </a:bodyPr>
          <a:lstStyle>
            <a:defPPr>
              <a:defRPr lang="ru-RU"/>
            </a:defPPr>
            <a:lvl1pPr marL="92075"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9207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Удалить задачу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34003" y="2024844"/>
            <a:ext cx="1162224" cy="516432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bg1">
                <a:lumMod val="65000"/>
              </a:schemeClr>
            </a:solidFill>
            <a:prstDash val="sysDash"/>
          </a:ln>
        </p:spPr>
        <p:txBody>
          <a:bodyPr vert="horz" wrap="square" lIns="0" tIns="0" rIns="0" bIns="0" rtlCol="0" anchor="ctr">
            <a:noAutofit/>
          </a:bodyPr>
          <a:lstStyle>
            <a:defPPr>
              <a:defRPr lang="ru-RU"/>
            </a:defPPr>
            <a:lvl1pPr marL="92075"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9207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Сообщить о завершении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605582" y="3392660"/>
            <a:ext cx="929587" cy="579644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bg1">
                <a:lumMod val="65000"/>
              </a:schemeClr>
            </a:solidFill>
            <a:prstDash val="sysDash"/>
          </a:ln>
        </p:spPr>
        <p:txBody>
          <a:bodyPr vert="horz" wrap="square" lIns="0" tIns="0" rIns="0" bIns="0" rtlCol="0" anchor="ctr">
            <a:noAutofit/>
          </a:bodyPr>
          <a:lstStyle>
            <a:defPPr>
              <a:defRPr lang="ru-RU"/>
            </a:defPPr>
            <a:lvl1pPr marL="92075"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9207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Показать результаты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414101" y="3975183"/>
            <a:ext cx="801166" cy="516432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bg1">
                <a:lumMod val="65000"/>
              </a:schemeClr>
            </a:solidFill>
            <a:prstDash val="sysDash"/>
          </a:ln>
        </p:spPr>
        <p:txBody>
          <a:bodyPr vert="horz" wrap="square" lIns="0" tIns="0" rIns="0" bIns="0" rtlCol="0" anchor="ctr">
            <a:noAutofit/>
          </a:bodyPr>
          <a:lstStyle>
            <a:defPPr>
              <a:defRPr lang="ru-RU"/>
            </a:defPPr>
            <a:lvl1pPr marL="92075"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9207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Открыть отчет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1807312" y="2547602"/>
            <a:ext cx="0" cy="371674"/>
          </a:xfrm>
          <a:prstGeom prst="line">
            <a:avLst/>
          </a:prstGeom>
          <a:ln w="15875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361889" y="2541276"/>
            <a:ext cx="0" cy="378000"/>
          </a:xfrm>
          <a:prstGeom prst="line">
            <a:avLst/>
          </a:prstGeom>
          <a:ln w="15875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742130" y="2547602"/>
            <a:ext cx="0" cy="371674"/>
          </a:xfrm>
          <a:prstGeom prst="line">
            <a:avLst/>
          </a:prstGeom>
          <a:ln w="15875">
            <a:solidFill>
              <a:schemeClr val="tx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552220" y="2541276"/>
            <a:ext cx="0" cy="378000"/>
          </a:xfrm>
          <a:prstGeom prst="line">
            <a:avLst/>
          </a:prstGeom>
          <a:ln w="15875">
            <a:solidFill>
              <a:schemeClr val="accent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954882" y="2541276"/>
            <a:ext cx="0" cy="378000"/>
          </a:xfrm>
          <a:prstGeom prst="line">
            <a:avLst/>
          </a:prstGeom>
          <a:ln w="15875">
            <a:solidFill>
              <a:schemeClr val="accent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272300" y="3185381"/>
            <a:ext cx="0" cy="207278"/>
          </a:xfrm>
          <a:prstGeom prst="line">
            <a:avLst/>
          </a:prstGeom>
          <a:ln w="15875">
            <a:solidFill>
              <a:srgbClr val="FF990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912698" y="3176585"/>
            <a:ext cx="1" cy="795719"/>
          </a:xfrm>
          <a:prstGeom prst="line">
            <a:avLst/>
          </a:prstGeom>
          <a:ln w="15875">
            <a:solidFill>
              <a:srgbClr val="0070C0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012001" y="4576050"/>
            <a:ext cx="1424984" cy="516432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bg1">
                <a:lumMod val="65000"/>
              </a:schemeClr>
            </a:solidFill>
            <a:prstDash val="sysDash"/>
          </a:ln>
        </p:spPr>
        <p:txBody>
          <a:bodyPr vert="horz" wrap="square" lIns="0" tIns="0" rIns="0" bIns="0" rtlCol="0" anchor="ctr">
            <a:noAutofit/>
          </a:bodyPr>
          <a:lstStyle/>
          <a:p>
            <a:pPr marL="69056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Ограничения по объемам обработки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3086835" y="4194085"/>
            <a:ext cx="0" cy="376182"/>
          </a:xfrm>
          <a:prstGeom prst="line">
            <a:avLst/>
          </a:prstGeom>
          <a:ln w="15875">
            <a:solidFill>
              <a:schemeClr val="accent4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573524" y="4576050"/>
            <a:ext cx="1488104" cy="516432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bg1">
                <a:lumMod val="65000"/>
              </a:schemeClr>
            </a:solidFill>
            <a:prstDash val="sysDash"/>
          </a:ln>
        </p:spPr>
        <p:txBody>
          <a:bodyPr vert="horz" wrap="square" lIns="0" tIns="0" rIns="0" bIns="0" rtlCol="0" anchor="ctr">
            <a:noAutofit/>
          </a:bodyPr>
          <a:lstStyle/>
          <a:p>
            <a:pPr marL="69056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Доступное количество страниц*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5607115" y="4194086"/>
            <a:ext cx="0" cy="385865"/>
          </a:xfrm>
          <a:prstGeom prst="line">
            <a:avLst/>
          </a:prstGeom>
          <a:ln w="15875">
            <a:solidFill>
              <a:schemeClr val="accent5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301421" y="4575108"/>
            <a:ext cx="1515385" cy="516432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bg1">
                <a:lumMod val="65000"/>
              </a:schemeClr>
            </a:solidFill>
            <a:prstDash val="sysDash"/>
          </a:ln>
        </p:spPr>
        <p:txBody>
          <a:bodyPr vert="horz" wrap="square" lIns="0" tIns="0" rIns="0" bIns="0" rtlCol="0" anchor="ctr">
            <a:noAutofit/>
          </a:bodyPr>
          <a:lstStyle/>
          <a:p>
            <a:pPr marL="69056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Список выполненных и назначенных задач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1506646" y="3744035"/>
            <a:ext cx="0" cy="831074"/>
          </a:xfrm>
          <a:prstGeom prst="line">
            <a:avLst/>
          </a:prstGeom>
          <a:ln w="15875">
            <a:solidFill>
              <a:schemeClr val="accent3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64A3CC-9215-4D44-A91D-3C56E408671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6616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Выбор задачи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64A3CC-9215-4D44-A91D-3C56E408671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6767" y="977439"/>
            <a:ext cx="4151933" cy="405045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Создайте новую задачу: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8316" y="3609021"/>
            <a:ext cx="5003784" cy="405045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Или принудительно запустите выбранную из списка: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84" y="1493785"/>
            <a:ext cx="7536650" cy="1816443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cxnSp>
        <p:nvCxnSpPr>
          <p:cNvPr id="9" name="Straight Connector 8"/>
          <p:cNvCxnSpPr/>
          <p:nvPr/>
        </p:nvCxnSpPr>
        <p:spPr>
          <a:xfrm>
            <a:off x="1357161" y="1414323"/>
            <a:ext cx="0" cy="378000"/>
          </a:xfrm>
          <a:prstGeom prst="line">
            <a:avLst/>
          </a:prstGeom>
          <a:ln w="15875">
            <a:solidFill>
              <a:schemeClr val="accent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85" y="4151082"/>
            <a:ext cx="7536650" cy="2324537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84212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Создание новой задачи</a:t>
            </a:r>
            <a:endParaRPr lang="ru-RU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64A3CC-9215-4D44-A91D-3C56E408671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01" y="2123855"/>
            <a:ext cx="4034715" cy="341175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5022050" y="1311844"/>
            <a:ext cx="270030" cy="70788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rgbClr val="C60C3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72100" y="1412737"/>
            <a:ext cx="3524756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Укажите путь к «горячей» папке и настройте параметры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73951" y="1305825"/>
            <a:ext cx="270030" cy="70788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60C3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rgbClr val="C60C3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24001" y="1417091"/>
            <a:ext cx="3524756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Задайте расписание: выполнить однократно или повторять запуск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8165" y="2123855"/>
            <a:ext cx="4034715" cy="341175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51969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Настройка параметров обработки</a:t>
            </a:r>
            <a:endParaRPr lang="ru-RU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64A3CC-9215-4D44-A91D-3C56E408671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3951" y="1214094"/>
            <a:ext cx="270030" cy="70788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rgbClr val="C60C3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27921" y="1417674"/>
            <a:ext cx="3524756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Укажите параметры обработки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01" y="2134385"/>
            <a:ext cx="4350616" cy="3678876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7056" y="4592520"/>
            <a:ext cx="3866546" cy="138914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7055" y="1417674"/>
            <a:ext cx="3866547" cy="2990532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cxnSp>
        <p:nvCxnSpPr>
          <p:cNvPr id="14" name="Straight Connector 13"/>
          <p:cNvCxnSpPr/>
          <p:nvPr/>
        </p:nvCxnSpPr>
        <p:spPr>
          <a:xfrm>
            <a:off x="3531473" y="4896670"/>
            <a:ext cx="0" cy="90010"/>
          </a:xfrm>
          <a:prstGeom prst="line">
            <a:avLst/>
          </a:prstGeom>
          <a:ln>
            <a:headEnd type="oval"/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531473" y="4986680"/>
            <a:ext cx="1400567" cy="0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4932040" y="2126033"/>
            <a:ext cx="0" cy="2860647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932040" y="2134385"/>
            <a:ext cx="135016" cy="0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981522" y="4779150"/>
            <a:ext cx="1085534" cy="0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1806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Сохранение результатов и запуск</a:t>
            </a:r>
            <a:endParaRPr lang="ru-RU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64A3CC-9215-4D44-A91D-3C56E408671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22050" y="1676920"/>
            <a:ext cx="270030" cy="70788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rgbClr val="C60C3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72100" y="1732457"/>
            <a:ext cx="3524756" cy="132343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Сохраните задачу и дождитесь ее запуска, либо запустите ее принудительно. Выполнение каждой задачи сопровождается сохранением файла с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подробным отчетом.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73951" y="1670901"/>
            <a:ext cx="270030" cy="70788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rgbClr val="C60C3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24001" y="1771005"/>
            <a:ext cx="3524756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Укажите, куда сохранить результат, и правила для названия файлов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2071" y="3349175"/>
            <a:ext cx="3690876" cy="2375081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0" y="2528901"/>
            <a:ext cx="3815970" cy="3226779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71987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545" y="3212976"/>
            <a:ext cx="6759750" cy="936104"/>
          </a:xfrm>
        </p:spPr>
        <p:txBody>
          <a:bodyPr>
            <a:normAutofit/>
          </a:bodyPr>
          <a:lstStyle/>
          <a:p>
            <a:r>
              <a:rPr lang="ru-RU" dirty="0" smtClean="0"/>
              <a:t>Что нового?</a:t>
            </a:r>
            <a:endParaRPr lang="ru-R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ABBYY FineReader 14</a:t>
            </a:r>
            <a:endParaRPr lang="ru-RU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0" y="6456363"/>
            <a:ext cx="1662113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2" descr="https://www.abbyy.com/images/Company/Gallery/Logos/Logo_ABBYY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395" y="179064"/>
            <a:ext cx="875313" cy="358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9700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Награды </a:t>
            </a:r>
            <a:r>
              <a:rPr lang="en-US" dirty="0" smtClean="0"/>
              <a:t>ABBYY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250" y="1779097"/>
            <a:ext cx="3034680" cy="3639852"/>
          </a:xfr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1500" dirty="0"/>
              <a:t>За последние 10 лет  </a:t>
            </a:r>
            <a:r>
              <a:rPr lang="en-US" sz="1500" dirty="0"/>
              <a:t/>
            </a:r>
            <a:br>
              <a:rPr lang="en-US" sz="1500" dirty="0"/>
            </a:br>
            <a:r>
              <a:rPr lang="ru-RU" sz="1500" dirty="0"/>
              <a:t>ABBYY получила более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dirty="0">
                <a:solidFill>
                  <a:srgbClr val="C00000"/>
                </a:solidFill>
              </a:rPr>
              <a:t>2</a:t>
            </a:r>
            <a:r>
              <a:rPr lang="ru-RU" sz="4400" dirty="0">
                <a:solidFill>
                  <a:srgbClr val="C00000"/>
                </a:solidFill>
              </a:rPr>
              <a:t>6</a:t>
            </a:r>
            <a:r>
              <a:rPr lang="en-GB" sz="4400" dirty="0">
                <a:solidFill>
                  <a:srgbClr val="C00000"/>
                </a:solidFill>
              </a:rPr>
              <a:t>0 </a:t>
            </a:r>
            <a:r>
              <a:rPr lang="ru-RU" sz="4400" dirty="0">
                <a:solidFill>
                  <a:srgbClr val="C00000"/>
                </a:solidFill>
              </a:rPr>
              <a:t>НАГРАД</a:t>
            </a:r>
          </a:p>
          <a:p>
            <a:pPr marL="0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1500" dirty="0"/>
              <a:t>от ведущих мировых изданий </a:t>
            </a:r>
            <a:r>
              <a:rPr lang="en-US" sz="1500" dirty="0"/>
              <a:t/>
            </a:r>
            <a:br>
              <a:rPr lang="en-US" sz="1500" dirty="0"/>
            </a:br>
            <a:r>
              <a:rPr lang="ru-RU" sz="1500" dirty="0"/>
              <a:t>и тестовых лабораторий </a:t>
            </a:r>
            <a:r>
              <a:rPr lang="en-US" sz="1500" dirty="0"/>
              <a:t/>
            </a:r>
            <a:br>
              <a:rPr lang="en-US" sz="1500" dirty="0"/>
            </a:br>
            <a:r>
              <a:rPr lang="ru-RU" sz="1500" dirty="0"/>
              <a:t>за </a:t>
            </a:r>
            <a:r>
              <a:rPr lang="ru-RU" sz="1500" dirty="0" err="1"/>
              <a:t>инновационность</a:t>
            </a:r>
            <a:r>
              <a:rPr lang="ru-RU" sz="1500" dirty="0"/>
              <a:t>, качество </a:t>
            </a:r>
            <a:r>
              <a:rPr lang="en-US" sz="1500" dirty="0"/>
              <a:t/>
            </a:r>
            <a:br>
              <a:rPr lang="en-US" sz="1500" dirty="0"/>
            </a:br>
            <a:r>
              <a:rPr lang="ru-RU" sz="1500" dirty="0"/>
              <a:t>и удобство продуктов</a:t>
            </a:r>
            <a:r>
              <a:rPr lang="en-GB" sz="1500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64A3CC-9215-4D44-A91D-3C56E408671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34" descr="KW-Trend-product-2009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7005" y="2518920"/>
            <a:ext cx="792830" cy="19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6" descr="logo_Produkt_Goda_FF_rus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43438" y="3030247"/>
            <a:ext cx="359033" cy="344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3" descr="DM Award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85170" y="1755201"/>
            <a:ext cx="460115" cy="478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5" descr="SoftTool 2007 Product of the Year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0020" y="1841026"/>
            <a:ext cx="566062" cy="377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7" descr="Wharton-Infosys Business Transformation Award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73319" y="1881230"/>
            <a:ext cx="615697" cy="33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 descr="Medal-small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69244" y="1815362"/>
            <a:ext cx="262901" cy="4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Description: Description: http://t1.gstatic.com/images?q=tbn:ANd9GcSGkhZ9eqTotkb3h0hpSM82mCtAGac2NihK2JIlZStkihiALZIKPHZWYvjf9Q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3772" y="1857517"/>
            <a:ext cx="594932" cy="420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 descr="C:\Users\domelchenko\Documents\PR Files\о компании ABBYY\Абсолютный бренд 2012.jp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46448" y="1756980"/>
            <a:ext cx="256670" cy="48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1950" y="1791754"/>
            <a:ext cx="427092" cy="440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 descr="AIIM - Best Practices Award 2007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06915" y="2429269"/>
            <a:ext cx="366040" cy="399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" descr="chip%5Fonline%2Egif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00374" y="2528901"/>
            <a:ext cx="501897" cy="197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1" descr="chiplogo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91661" y="2528900"/>
            <a:ext cx="295675" cy="216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02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34584" y="2528901"/>
            <a:ext cx="430693" cy="215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85170" y="2428803"/>
            <a:ext cx="415515" cy="352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6" descr="02_08_Pl_KomputerSwiat_award_s"/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54057" y="3141827"/>
            <a:ext cx="500724" cy="250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2" descr="aiim02_s_s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71150" y="3054088"/>
            <a:ext cx="501150" cy="275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4" descr="palec"/>
          <p:cNvPicPr>
            <a:picLocks noChangeAspect="1" noChangeArrowheads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75848" y="2418603"/>
            <a:ext cx="293196" cy="376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46" descr="SoftTool 2007 Product of the Year"/>
          <p:cNvPicPr>
            <a:picLocks noChangeAspect="1" noChangeArrowheads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41119" y="3028778"/>
            <a:ext cx="376087" cy="370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54" descr="Best Quality"/>
          <p:cNvPicPr>
            <a:picLocks noChangeAspect="1" noChangeArrowheads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97320" y="3037221"/>
            <a:ext cx="403645" cy="337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63" descr="IT Reviews"/>
          <p:cNvPicPr>
            <a:picLocks noChangeAspect="1" noChangeArrowheads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7085" y="3035449"/>
            <a:ext cx="354084" cy="367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41" descr="ABBYY Mobile OCR SDK - Silver Star Award"/>
          <p:cNvPicPr>
            <a:picLocks noChangeAspect="1" noChangeArrowheads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4395" y="3696450"/>
            <a:ext cx="486179" cy="324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0" descr="wybor_2003"/>
          <p:cNvPicPr>
            <a:picLocks noChangeAspect="1" noChangeArrowheads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08763" y="3653566"/>
            <a:ext cx="347357" cy="34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1" descr="02"/>
          <p:cNvPicPr>
            <a:picLocks noChangeAspect="1" noChangeArrowheads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77259" y="3655692"/>
            <a:ext cx="238440" cy="417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5" descr="02"/>
          <p:cNvPicPr>
            <a:picLocks noChangeAspect="1" noChangeArrowheads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18157" y="3670461"/>
            <a:ext cx="231594" cy="418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8" descr="logo_01_07_gold_award"/>
          <p:cNvPicPr>
            <a:picLocks noChangeAspect="1" noChangeArrowheads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25160" y="3649405"/>
            <a:ext cx="351515" cy="351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7" descr="allsoft"/>
          <p:cNvPicPr>
            <a:picLocks noChangeAspect="1" noChangeArrowheads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1405" y="3684693"/>
            <a:ext cx="463624" cy="477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43"/>
          <p:cNvPicPr>
            <a:picLocks noChangeAspect="1" noChangeArrowheads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8625" y="3669445"/>
            <a:ext cx="388626" cy="478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8"/>
          <p:cNvPicPr>
            <a:picLocks noChangeAspect="1" noChangeArrowheads="1"/>
          </p:cNvPicPr>
          <p:nvPr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68932" y="3632205"/>
            <a:ext cx="333538" cy="41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26" descr="01"/>
          <p:cNvPicPr>
            <a:picLocks noChangeAspect="1" noChangeArrowheads="1"/>
          </p:cNvPicPr>
          <p:nvPr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32341" y="3022627"/>
            <a:ext cx="500211" cy="27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311" y="1622348"/>
            <a:ext cx="444355" cy="663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91840" y="5124152"/>
            <a:ext cx="798613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Pct val="100000"/>
              <a:buFontTx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 2002 году авторский коллектив разработчиков системы распознавания текстов ABBYY FineReader был 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удостоен Премии Правительства РФ в области науки и техники.</a:t>
            </a:r>
          </a:p>
        </p:txBody>
      </p:sp>
      <p:pic>
        <p:nvPicPr>
          <p:cNvPr id="53" name="Picture 5" descr="Medal-small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869" y="4702317"/>
            <a:ext cx="643350" cy="1150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7" descr="PC-Mag-It-Bestbuy-2003"/>
          <p:cNvPicPr>
            <a:picLocks noChangeAspect="1" noChangeArrowheads="1"/>
          </p:cNvPicPr>
          <p:nvPr/>
        </p:nvPicPr>
        <p:blipFill>
          <a:blip r:embed="rId3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71458" y="4421111"/>
            <a:ext cx="283350" cy="286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9" descr="PCMagazin_Germany2003"/>
          <p:cNvPicPr>
            <a:picLocks noChangeAspect="1" noChangeArrowheads="1"/>
          </p:cNvPicPr>
          <p:nvPr/>
        </p:nvPicPr>
        <p:blipFill>
          <a:blip r:embed="rId3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60315" y="4360836"/>
            <a:ext cx="269483" cy="358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15" descr="02_08_Pl_Award"/>
          <p:cNvPicPr>
            <a:picLocks noChangeAspect="1" noChangeArrowheads="1"/>
          </p:cNvPicPr>
          <p:nvPr/>
        </p:nvPicPr>
        <p:blipFill>
          <a:blip r:embed="rId3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1920" y="4392293"/>
            <a:ext cx="243208" cy="347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23" descr="02_02_UK_macformat_choice_s"/>
          <p:cNvPicPr>
            <a:picLocks noChangeAspect="1" noChangeArrowheads="1"/>
          </p:cNvPicPr>
          <p:nvPr/>
        </p:nvPicPr>
        <p:blipFill>
          <a:blip r:embed="rId3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62983" y="4436866"/>
            <a:ext cx="272503" cy="272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30" descr="02_02_It_PCMag_award_s"/>
          <p:cNvPicPr>
            <a:picLocks noChangeAspect="1" noChangeArrowheads="1"/>
          </p:cNvPicPr>
          <p:nvPr/>
        </p:nvPicPr>
        <p:blipFill>
          <a:blip r:embed="rId3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32441" y="4372659"/>
            <a:ext cx="209487" cy="418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35" descr="dijak_2009_ajanlata"/>
          <p:cNvPicPr>
            <a:picLocks noChangeAspect="1" noChangeArrowheads="1"/>
          </p:cNvPicPr>
          <p:nvPr/>
        </p:nvPicPr>
        <p:blipFill>
          <a:blip r:embed="rId3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74071" y="4405595"/>
            <a:ext cx="223249" cy="330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65" descr="CHIP"/>
          <p:cNvPicPr>
            <a:picLocks noChangeAspect="1" noChangeArrowheads="1"/>
          </p:cNvPicPr>
          <p:nvPr/>
        </p:nvPicPr>
        <p:blipFill>
          <a:blip r:embed="rId3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41326" y="4400005"/>
            <a:ext cx="319339" cy="31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66" descr="a143"/>
          <p:cNvPicPr>
            <a:picLocks noChangeAspect="1" noChangeArrowheads="1"/>
          </p:cNvPicPr>
          <p:nvPr/>
        </p:nvPicPr>
        <p:blipFill>
          <a:blip r:embed="rId4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7298" y="4395799"/>
            <a:ext cx="269418" cy="33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" name="Picture 18" descr="02"/>
          <p:cNvPicPr>
            <a:picLocks noChangeAspect="1" noChangeArrowheads="1"/>
          </p:cNvPicPr>
          <p:nvPr/>
        </p:nvPicPr>
        <p:blipFill>
          <a:blip r:embed="rId4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99346" y="4491742"/>
            <a:ext cx="426619" cy="251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9269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6" y="373003"/>
            <a:ext cx="7427913" cy="891414"/>
          </a:xfrm>
        </p:spPr>
        <p:txBody>
          <a:bodyPr>
            <a:normAutofit fontScale="90000"/>
          </a:bodyPr>
          <a:lstStyle/>
          <a:p>
            <a:r>
              <a:rPr lang="ru-RU" dirty="0"/>
              <a:t>Новые возможности для текущих пользователей </a:t>
            </a:r>
            <a:r>
              <a:rPr lang="en-US" dirty="0"/>
              <a:t>ABBYY FineReader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64A3CC-9215-4D44-A91D-3C56E408671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3" name="Inhaltsplatzhalter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51297284"/>
              </p:ext>
            </p:extLst>
          </p:nvPr>
        </p:nvGraphicFramePr>
        <p:xfrm>
          <a:off x="423307" y="1651016"/>
          <a:ext cx="8424168" cy="48496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58484">
                  <a:extLst>
                    <a:ext uri="{9D8B030D-6E8A-4147-A177-3AD203B41FA5}">
                      <a16:colId xmlns:a16="http://schemas.microsoft.com/office/drawing/2014/main" val="4065948576"/>
                    </a:ext>
                  </a:extLst>
                </a:gridCol>
                <a:gridCol w="2025225">
                  <a:extLst>
                    <a:ext uri="{9D8B030D-6E8A-4147-A177-3AD203B41FA5}">
                      <a16:colId xmlns:a16="http://schemas.microsoft.com/office/drawing/2014/main" val="261243392"/>
                    </a:ext>
                  </a:extLst>
                </a:gridCol>
                <a:gridCol w="2025224">
                  <a:extLst>
                    <a:ext uri="{9D8B030D-6E8A-4147-A177-3AD203B41FA5}">
                      <a16:colId xmlns:a16="http://schemas.microsoft.com/office/drawing/2014/main" val="3332591631"/>
                    </a:ext>
                  </a:extLst>
                </a:gridCol>
                <a:gridCol w="2115235">
                  <a:extLst>
                    <a:ext uri="{9D8B030D-6E8A-4147-A177-3AD203B41FA5}">
                      <a16:colId xmlns:a16="http://schemas.microsoft.com/office/drawing/2014/main" val="1978154459"/>
                    </a:ext>
                  </a:extLst>
                </a:gridCol>
              </a:tblGrid>
              <a:tr h="887290">
                <a:tc>
                  <a:txBody>
                    <a:bodyPr/>
                    <a:lstStyle/>
                    <a:p>
                      <a:endParaRPr lang="en-GB" sz="1400" noProof="0" dirty="0"/>
                    </a:p>
                  </a:txBody>
                  <a:tcPr marL="67898" marR="67898" marT="34290" marB="34290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400" noProof="0" dirty="0"/>
                    </a:p>
                  </a:txBody>
                  <a:tcPr marL="67898" marR="67898" marT="34290" marB="3429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400" noProof="0" dirty="0"/>
                    </a:p>
                  </a:txBody>
                  <a:tcPr marL="67898" marR="67898" marT="34290" marB="3429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400" noProof="0" dirty="0"/>
                    </a:p>
                  </a:txBody>
                  <a:tcPr marL="67898" marR="67898" marT="34290" marB="3429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86979402"/>
                  </a:ext>
                </a:extLst>
              </a:tr>
              <a:tr h="65989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Совершенно новая концепция – для решения всех ваших задач</a:t>
                      </a:r>
                      <a:endParaRPr lang="en-GB" sz="2000" b="0" noProof="0" dirty="0"/>
                    </a:p>
                  </a:txBody>
                  <a:tcPr marL="67898" marR="67898" marT="34290" marB="34290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noProof="0" dirty="0" smtClean="0"/>
                        <a:t>Полезные инструменты для ежедневной работы с </a:t>
                      </a:r>
                      <a:r>
                        <a:rPr lang="en-US" sz="1600" b="0" noProof="0" dirty="0" smtClean="0"/>
                        <a:t>PDF</a:t>
                      </a:r>
                      <a:endParaRPr lang="en-GB" sz="1600" b="0" noProof="0" dirty="0"/>
                    </a:p>
                  </a:txBody>
                  <a:tcPr marL="67898" marR="67898" marT="34290" marB="3429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noProof="0" dirty="0" smtClean="0"/>
                        <a:t>Изменения не пройдут</a:t>
                      </a:r>
                      <a:r>
                        <a:rPr lang="ru-RU" sz="1600" b="0" baseline="0" noProof="0" dirty="0" smtClean="0"/>
                        <a:t> незамеченными</a:t>
                      </a:r>
                      <a:endParaRPr lang="en-GB" sz="1600" b="0" noProof="0" dirty="0" smtClean="0"/>
                    </a:p>
                    <a:p>
                      <a:pPr algn="ctr"/>
                      <a:endParaRPr lang="en-GB" sz="1600" b="0" noProof="0" dirty="0"/>
                    </a:p>
                  </a:txBody>
                  <a:tcPr marL="67898" marR="67898" marT="34290" marB="3429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noProof="0" dirty="0" smtClean="0"/>
                        <a:t>Качество распознавания, которому вы всегда доверяли</a:t>
                      </a:r>
                      <a:endParaRPr lang="en-GB" sz="1600" b="0" noProof="0" dirty="0" smtClean="0"/>
                    </a:p>
                  </a:txBody>
                  <a:tcPr marL="67898" marR="67898" marT="34290" marB="3429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57346256"/>
                  </a:ext>
                </a:extLst>
              </a:tr>
              <a:tr h="1948976">
                <a:tc>
                  <a:txBody>
                    <a:bodyPr/>
                    <a:lstStyle/>
                    <a:p>
                      <a:pPr algn="l"/>
                      <a:r>
                        <a:rPr lang="ru-RU" sz="1100" b="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Новый </a:t>
                      </a:r>
                      <a:r>
                        <a:rPr lang="en-US" sz="1100" b="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ABBYY FineReader 14 – </a:t>
                      </a:r>
                      <a:r>
                        <a:rPr lang="ru-RU" sz="1100" b="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это намного больше, чем традиционный </a:t>
                      </a:r>
                      <a:r>
                        <a:rPr lang="en-US" sz="1100" b="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FineReader, </a:t>
                      </a:r>
                      <a:r>
                        <a:rPr lang="ru-RU" sz="1100" b="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который вы пробовали раньше. Сегодня это комплексное решение для работы с бумажными и </a:t>
                      </a:r>
                      <a:r>
                        <a:rPr lang="en-US" sz="1100" b="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PDF-</a:t>
                      </a:r>
                      <a:r>
                        <a:rPr lang="ru-RU" sz="1100" b="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документами, предоставляющее офисным сотрудникам широчайший набор инструментов для эффективной работы с документами.</a:t>
                      </a:r>
                    </a:p>
                  </a:txBody>
                  <a:tcPr marL="67898" marR="67898" marT="34290" marB="34290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b="0" baseline="0" noProof="0" dirty="0" smtClean="0"/>
                        <a:t>Установите </a:t>
                      </a:r>
                      <a:r>
                        <a:rPr lang="en-US" sz="1100" b="0" baseline="0" noProof="0" dirty="0" smtClean="0"/>
                        <a:t>ABBYY FineReader 14 </a:t>
                      </a:r>
                      <a:r>
                        <a:rPr lang="ru-RU" sz="1100" b="0" baseline="0" noProof="0" dirty="0" smtClean="0"/>
                        <a:t>в качестве приложения для просмотра </a:t>
                      </a:r>
                      <a:r>
                        <a:rPr lang="en-US" sz="1100" b="0" baseline="0" noProof="0" dirty="0" smtClean="0"/>
                        <a:t>PDF </a:t>
                      </a:r>
                      <a:r>
                        <a:rPr lang="ru-RU" sz="1100" b="0" baseline="0" noProof="0" dirty="0" smtClean="0"/>
                        <a:t>по умолчанию и самые необходимые инструменты для работы с </a:t>
                      </a:r>
                      <a:r>
                        <a:rPr lang="en-US" sz="1100" b="0" baseline="0" noProof="0" dirty="0" smtClean="0"/>
                        <a:t>PDF </a:t>
                      </a:r>
                      <a:r>
                        <a:rPr lang="ru-RU" sz="1100" b="0" baseline="0" noProof="0" dirty="0" smtClean="0"/>
                        <a:t>будут всегда у вас под рукой</a:t>
                      </a:r>
                      <a:r>
                        <a:rPr lang="en-GB" sz="1100" b="0" baseline="0" noProof="0" dirty="0" smtClean="0"/>
                        <a:t>: </a:t>
                      </a:r>
                    </a:p>
                    <a:p>
                      <a:pPr marL="354013" indent="-177800" algn="l">
                        <a:buFont typeface="Arial" panose="020B0604020202020204" pitchFamily="34" charset="0"/>
                        <a:buChar char="•"/>
                        <a:tabLst>
                          <a:tab pos="354013" algn="l"/>
                        </a:tabLst>
                      </a:pPr>
                      <a:r>
                        <a:rPr lang="ru-RU" sz="1100" b="0" baseline="0" noProof="0" dirty="0" smtClean="0"/>
                        <a:t>Создавайте и объединяйте </a:t>
                      </a:r>
                      <a:r>
                        <a:rPr lang="en-US" sz="1100" b="0" baseline="0" noProof="0" dirty="0" smtClean="0"/>
                        <a:t>PDF </a:t>
                      </a:r>
                      <a:endParaRPr lang="en-GB" sz="1100" b="0" baseline="0" noProof="0" dirty="0" smtClean="0"/>
                    </a:p>
                    <a:p>
                      <a:pPr marL="354013" indent="-177800" algn="l">
                        <a:buFont typeface="Arial" panose="020B0604020202020204" pitchFamily="34" charset="0"/>
                        <a:buChar char="•"/>
                        <a:tabLst>
                          <a:tab pos="354013" algn="l"/>
                        </a:tabLst>
                      </a:pPr>
                      <a:r>
                        <a:rPr lang="ru-RU" sz="1100" b="0" baseline="0" noProof="0" dirty="0" smtClean="0"/>
                        <a:t>Редактируйте любые </a:t>
                      </a:r>
                      <a:r>
                        <a:rPr lang="en-US" sz="1100" b="0" baseline="0" noProof="0" dirty="0" smtClean="0"/>
                        <a:t>PDF, </a:t>
                      </a:r>
                      <a:r>
                        <a:rPr lang="ru-RU" sz="1100" b="0" baseline="0" noProof="0" dirty="0" smtClean="0"/>
                        <a:t>даже сканы</a:t>
                      </a:r>
                      <a:endParaRPr lang="en-GB" sz="1100" b="0" baseline="0" noProof="0" dirty="0" smtClean="0"/>
                    </a:p>
                    <a:p>
                      <a:pPr marL="354013" indent="-177800" algn="l">
                        <a:buFont typeface="Arial" panose="020B0604020202020204" pitchFamily="34" charset="0"/>
                        <a:buChar char="•"/>
                        <a:tabLst>
                          <a:tab pos="354013" algn="l"/>
                        </a:tabLst>
                      </a:pPr>
                      <a:r>
                        <a:rPr lang="ru-RU" sz="1100" b="0" baseline="0" noProof="0" dirty="0" smtClean="0"/>
                        <a:t>Извлекайте информацию  в один клик</a:t>
                      </a:r>
                      <a:endParaRPr lang="en-GB" sz="1100" b="0" baseline="0" noProof="0" dirty="0" smtClean="0"/>
                    </a:p>
                    <a:p>
                      <a:pPr marL="354013" indent="-177800" algn="l">
                        <a:buFont typeface="Arial" panose="020B0604020202020204" pitchFamily="34" charset="0"/>
                        <a:buChar char="•"/>
                        <a:tabLst>
                          <a:tab pos="354013" algn="l"/>
                        </a:tabLst>
                      </a:pPr>
                      <a:r>
                        <a:rPr lang="ru-RU" sz="1100" b="0" baseline="0" noProof="0" dirty="0" smtClean="0"/>
                        <a:t>Комментируйте и оставляйте пометки</a:t>
                      </a:r>
                      <a:endParaRPr lang="en-GB" sz="1100" b="0" baseline="0" noProof="0" dirty="0" smtClean="0"/>
                    </a:p>
                    <a:p>
                      <a:pPr marL="354013" indent="-177800" algn="l">
                        <a:buFont typeface="Arial" panose="020B0604020202020204" pitchFamily="34" charset="0"/>
                        <a:buChar char="•"/>
                        <a:tabLst>
                          <a:tab pos="354013" algn="l"/>
                        </a:tabLst>
                      </a:pPr>
                      <a:r>
                        <a:rPr lang="ru-RU" sz="1100" b="0" baseline="0" noProof="0" dirty="0" smtClean="0"/>
                        <a:t>Заполняйте </a:t>
                      </a:r>
                      <a:r>
                        <a:rPr lang="en-US" sz="1100" b="0" baseline="0" noProof="0" dirty="0" smtClean="0"/>
                        <a:t>PDF-</a:t>
                      </a:r>
                      <a:r>
                        <a:rPr lang="ru-RU" sz="1100" b="0" baseline="0" noProof="0" dirty="0" smtClean="0"/>
                        <a:t>формы</a:t>
                      </a:r>
                      <a:endParaRPr lang="en-GB" sz="1100" b="0" baseline="0" noProof="0" dirty="0" smtClean="0"/>
                    </a:p>
                    <a:p>
                      <a:pPr marL="354013" indent="-177800" algn="l">
                        <a:buFont typeface="Arial" panose="020B0604020202020204" pitchFamily="34" charset="0"/>
                        <a:buChar char="•"/>
                        <a:tabLst>
                          <a:tab pos="354013" algn="l"/>
                        </a:tabLst>
                      </a:pPr>
                      <a:r>
                        <a:rPr lang="ru-RU" sz="1100" b="0" baseline="0" noProof="0" dirty="0" smtClean="0"/>
                        <a:t>Защищайте документы</a:t>
                      </a:r>
                      <a:endParaRPr lang="en-GB" sz="1100" b="0" baseline="0" noProof="0" dirty="0" smtClean="0"/>
                    </a:p>
                    <a:p>
                      <a:pPr algn="ctr" defTabSz="914400" rtl="0" eaLnBrk="1" latinLnBrk="0" hangingPunct="1"/>
                      <a:endParaRPr lang="en-GB" sz="1100" b="0" kern="1200" baseline="0" noProof="0" dirty="0">
                        <a:solidFill>
                          <a:srgbClr val="F64CE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7898" marR="67898" marT="34290" marB="3429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ABBYY FineReader 14 </a:t>
                      </a:r>
                      <a:r>
                        <a:rPr lang="ru-RU" sz="1100" b="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теперь решает одну из самых ресурсоемких задач при работе с офисными документами, особенно юридическими – сравнение документов*. Исключите риск подписания некорректной версии, сравнив эталонный электронный вариант с бумажной копией, подписанной контрагентом. Формат больше не имеет значения!</a:t>
                      </a:r>
                    </a:p>
                    <a:p>
                      <a:pPr algn="ctr" defTabSz="914400" rtl="0" eaLnBrk="1" latinLnBrk="0" hangingPunct="1"/>
                      <a:endParaRPr lang="en-GB" sz="1100" b="0" kern="1200" baseline="0" noProof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7898" marR="67898" marT="34290" marB="3429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defTabSz="914400" rtl="0" eaLnBrk="1" latinLnBrk="0" hangingPunct="1"/>
                      <a:r>
                        <a:rPr lang="ru-RU" sz="1100" b="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Не остались без изменений и традиционные возможности для профессионального  распознавания текста:</a:t>
                      </a:r>
                      <a:endParaRPr lang="en-GB" sz="1100" b="0" kern="1200" baseline="0" noProof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54013" indent="-177800" algn="l" defTabSz="914400" rtl="0" eaLnBrk="1" latinLnBrk="0" hangingPunct="1">
                        <a:buFont typeface="Arial" panose="020B0604020202020204" pitchFamily="34" charset="0"/>
                        <a:buChar char="•"/>
                        <a:tabLst>
                          <a:tab pos="354013" algn="l"/>
                        </a:tabLst>
                      </a:pPr>
                      <a:r>
                        <a:rPr lang="ru-RU" sz="11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Улучшено распознавание офисных документов</a:t>
                      </a:r>
                    </a:p>
                    <a:p>
                      <a:pPr marL="354013" indent="-177800" algn="l" defTabSz="914400" rtl="0" eaLnBrk="1" latinLnBrk="0" hangingPunct="1">
                        <a:buFont typeface="Arial" panose="020B0604020202020204" pitchFamily="34" charset="0"/>
                        <a:buChar char="•"/>
                        <a:tabLst>
                          <a:tab pos="354013" algn="l"/>
                        </a:tabLst>
                      </a:pPr>
                      <a:r>
                        <a:rPr lang="ru-RU" sz="11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Таблицы и графики теперь определяются точнее</a:t>
                      </a:r>
                    </a:p>
                    <a:p>
                      <a:pPr marL="354013" indent="-177800" algn="l" defTabSz="914400" rtl="0" eaLnBrk="1" latinLnBrk="0" hangingPunct="1">
                        <a:buFont typeface="Arial" panose="020B0604020202020204" pitchFamily="34" charset="0"/>
                        <a:buChar char="•"/>
                        <a:tabLst>
                          <a:tab pos="354013" algn="l"/>
                        </a:tabLst>
                      </a:pPr>
                      <a:r>
                        <a:rPr lang="ru-RU" sz="11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Добавлены новые языки распознавания</a:t>
                      </a:r>
                    </a:p>
                  </a:txBody>
                  <a:tcPr marL="67898" marR="67898" marT="34290" marB="3429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03835325"/>
                  </a:ext>
                </a:extLst>
              </a:tr>
            </a:tbl>
          </a:graphicData>
        </a:graphic>
      </p:graphicFrame>
      <p:pic>
        <p:nvPicPr>
          <p:cNvPr id="14" name="Bild 37" descr="pdf.pn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860" y="1708160"/>
            <a:ext cx="700836" cy="747559"/>
          </a:xfrm>
          <a:prstGeom prst="rect">
            <a:avLst/>
          </a:prstGeom>
        </p:spPr>
      </p:pic>
      <p:pic>
        <p:nvPicPr>
          <p:cNvPr id="15" name="Bild 38" descr="dokumentbirne.png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070" y="1782939"/>
            <a:ext cx="1177317" cy="598003"/>
          </a:xfrm>
          <a:prstGeom prst="rect">
            <a:avLst/>
          </a:prstGeom>
        </p:spPr>
      </p:pic>
      <p:pic>
        <p:nvPicPr>
          <p:cNvPr id="16" name="Bild 19" descr="ppt-2016-aesps-icon-eye.png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534" y="1699318"/>
            <a:ext cx="856115" cy="856115"/>
          </a:xfrm>
          <a:prstGeom prst="rect">
            <a:avLst/>
          </a:prstGeom>
        </p:spPr>
      </p:pic>
      <p:pic>
        <p:nvPicPr>
          <p:cNvPr id="17" name="Bild 20" descr="ppt-2016-aesps-icon-diagramme.png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180" y="1655994"/>
            <a:ext cx="778286" cy="778286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4861356" y="6508115"/>
            <a:ext cx="3600401" cy="184829"/>
          </a:xfrm>
          <a:prstGeom prst="rect">
            <a:avLst/>
          </a:prstGeom>
        </p:spPr>
        <p:txBody>
          <a:bodyPr lIns="0"/>
          <a:lstStyle>
            <a:lvl1pPr marL="342900" indent="-342900" algn="l" defTabSz="914400" rtl="0" eaLnBrk="1" latinLnBrk="0" hangingPunct="1">
              <a:spcBef>
                <a:spcPts val="576"/>
              </a:spcBef>
              <a:spcAft>
                <a:spcPts val="200"/>
              </a:spcAft>
              <a:buClr>
                <a:srgbClr val="C60C30"/>
              </a:buClr>
              <a:buFont typeface="Calibri" pitchFamily="34" charset="0"/>
              <a:buChar char="●"/>
              <a:defRPr lang="en-US" sz="2000" kern="120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628650" indent="-271463" algn="l" defTabSz="914400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Font typeface="Calibri" pitchFamily="34" charset="0"/>
              <a:buChar char="●"/>
              <a:defRPr sz="18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ts val="384"/>
              </a:spcBef>
              <a:spcAft>
                <a:spcPts val="0"/>
              </a:spcAft>
              <a:buFont typeface="Calibri" pitchFamily="34" charset="0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179388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54125" indent="-176213" algn="l" defTabSz="914400" rtl="0" eaLnBrk="1" latinLnBrk="0" hangingPunct="1">
              <a:spcBef>
                <a:spcPct val="20000"/>
              </a:spcBef>
              <a:buFont typeface="Calibri" pitchFamily="34" charset="0"/>
              <a:buChar char="‐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60C30"/>
              </a:buClr>
              <a:buSzTx/>
              <a:buFont typeface="Calibri" pitchFamily="34" charset="0"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*Доступно в составе редакции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ABBYY FineReader 14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12939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ENTERPRISE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60C30"/>
              </a:buClr>
              <a:buSzTx/>
              <a:buFont typeface="Calibri" pitchFamily="34" charset="0"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9770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33914" y="408099"/>
            <a:ext cx="7427913" cy="891414"/>
          </a:xfrm>
        </p:spPr>
        <p:txBody>
          <a:bodyPr/>
          <a:lstStyle/>
          <a:p>
            <a:r>
              <a:rPr lang="en-US" dirty="0" smtClean="0"/>
              <a:t>ABBYY FineReader 14: </a:t>
            </a:r>
            <a:r>
              <a:rPr lang="ru-RU" dirty="0" smtClean="0"/>
              <a:t>новые функции</a:t>
            </a:r>
            <a:endParaRPr lang="ru-RU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984564" y="6461125"/>
            <a:ext cx="1728192" cy="216024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64A3CC-9215-4D44-A91D-3C56E408671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25498" y="1380883"/>
            <a:ext cx="4620685" cy="3240521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19233" y="1448780"/>
            <a:ext cx="2880615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PDF-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редактор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srgbClr val="C60C3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new</a:t>
            </a:r>
            <a:endParaRPr kumimoji="0" lang="ru-RU" sz="2000" b="0" i="0" u="none" strike="noStrike" kern="1200" cap="none" spc="0" normalizeH="0" baseline="30000" noProof="0" dirty="0">
              <a:ln>
                <a:noFill/>
              </a:ln>
              <a:solidFill>
                <a:srgbClr val="C60C3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16" y="1498825"/>
            <a:ext cx="253573" cy="25357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28550" y="1759082"/>
            <a:ext cx="4142537" cy="286232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90488" marR="0" lvl="0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Просмотр и навигация по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PDF-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документам</a:t>
            </a:r>
          </a:p>
          <a:p>
            <a:pPr marL="90488" marR="0" lvl="0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Создание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PDF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из файлов различных форматов, в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т.ч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групповые операции по созданию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PDF </a:t>
            </a:r>
          </a:p>
          <a:p>
            <a:pPr marL="90488" marR="0" lvl="0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Объединение файлов различных форматов в единый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PDF-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документ. Добавление и просмотр вложенных файлов.</a:t>
            </a:r>
          </a:p>
          <a:p>
            <a:pPr marL="90488" marR="0" lvl="0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Операции со страницами в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PDF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90488" marR="0" lvl="0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Быстрое конвертирование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PDF-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документов в другие форматы</a:t>
            </a:r>
          </a:p>
          <a:p>
            <a:pPr marL="90488" marR="0" lvl="0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Редактирование текста и изображений во всех типах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PDF,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включая отсканированные</a:t>
            </a:r>
          </a:p>
          <a:p>
            <a:pPr marL="90488" marR="0" lvl="0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Заполнение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PDF-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форм, включая интерактивные</a:t>
            </a:r>
          </a:p>
          <a:p>
            <a:pPr marL="90488" marR="0" lvl="0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Комментирование и рецензирование документов: заметки, пометки, инструменты рисования, совместное обсуждение.</a:t>
            </a:r>
          </a:p>
          <a:p>
            <a:pPr marL="90488" marR="0" lvl="0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Инструменты защиты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PDF: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ограничение прав доступа (пароль), цифровые подписи, удаление конфиденциальной информации и метаданных и др.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973" y="1512664"/>
            <a:ext cx="252000" cy="2520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173205" y="1360798"/>
            <a:ext cx="3614738" cy="1472246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64346" y="1452396"/>
            <a:ext cx="3123597" cy="70788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Сравнение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документов*</a:t>
            </a:r>
            <a:r>
              <a:rPr kumimoji="0" lang="en-US" sz="20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C60C3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new</a:t>
            </a:r>
            <a:endParaRPr kumimoji="0" lang="ru-RU" sz="2000" b="0" i="0" u="none" strike="noStrike" kern="1200" cap="none" spc="0" normalizeH="0" baseline="30000" noProof="0" dirty="0">
              <a:ln>
                <a:noFill/>
              </a:ln>
              <a:solidFill>
                <a:srgbClr val="C60C3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400143" y="1825949"/>
            <a:ext cx="3207095" cy="101566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90488" marR="0" lvl="0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Сравнение двух версий документа в любых форматах</a:t>
            </a:r>
          </a:p>
          <a:p>
            <a:pPr marL="90488" marR="0" lvl="0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Синхронная прокрутка и перемещение между различиями</a:t>
            </a:r>
          </a:p>
          <a:p>
            <a:pPr marL="90488" marR="0" lvl="0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Сохранения отчета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181185" y="2960817"/>
            <a:ext cx="3606758" cy="3213488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29704" y="3329701"/>
            <a:ext cx="3132300" cy="267765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90488" marR="0" lvl="0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Полностью переработанный интерфейс, обеспечивающий быстрый доступ к любой компоненте программы и простое перемещение между ними</a:t>
            </a:r>
          </a:p>
          <a:p>
            <a:pPr marL="90488" marR="0" lvl="0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Обновленная схема лицензирования, позволяющая подобрать оптимальное решение для любой ИТ-инфраструктуры</a:t>
            </a:r>
          </a:p>
          <a:p>
            <a:pPr marL="90488" marR="0" lvl="0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 редакции, позволяющие выбрать необходимое сочетание возможностей в интересах вашего бизнеса</a:t>
            </a:r>
          </a:p>
          <a:p>
            <a:pPr marL="90488" marR="0" lvl="0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Возможность получить дополнительную функциональность за счет приобретения специальных расширений лицензий.</a:t>
            </a:r>
          </a:p>
          <a:p>
            <a:pPr marL="90488" marR="0" lvl="0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328177" y="2960817"/>
            <a:ext cx="1401261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Общее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76249" y="6333129"/>
            <a:ext cx="3510685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Новые возможности для пользователей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C60C3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ABBYY FineReader 12</a:t>
            </a:r>
            <a:endParaRPr kumimoji="0" lang="ru-RU" sz="1000" b="0" i="1" u="none" strike="noStrike" kern="1200" cap="none" spc="0" normalizeH="0" baseline="0" noProof="0" dirty="0">
              <a:ln>
                <a:noFill/>
              </a:ln>
              <a:solidFill>
                <a:srgbClr val="C60C3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314" y="3059998"/>
            <a:ext cx="1868189" cy="234767"/>
          </a:xfrm>
          <a:prstGeom prst="rect">
            <a:avLst/>
          </a:prstGeom>
        </p:spPr>
      </p:pic>
      <p:sp>
        <p:nvSpPr>
          <p:cNvPr id="24" name="Content Placeholder 2"/>
          <p:cNvSpPr txBox="1">
            <a:spLocks/>
          </p:cNvSpPr>
          <p:nvPr/>
        </p:nvSpPr>
        <p:spPr>
          <a:xfrm>
            <a:off x="5316811" y="6333129"/>
            <a:ext cx="3710684" cy="154506"/>
          </a:xfrm>
          <a:prstGeom prst="rect">
            <a:avLst/>
          </a:prstGeom>
        </p:spPr>
        <p:txBody>
          <a:bodyPr lIns="0"/>
          <a:lstStyle>
            <a:lvl1pPr marL="342900" indent="-342900" algn="l" defTabSz="914400" rtl="0" eaLnBrk="1" latinLnBrk="0" hangingPunct="1">
              <a:spcBef>
                <a:spcPts val="576"/>
              </a:spcBef>
              <a:spcAft>
                <a:spcPts val="200"/>
              </a:spcAft>
              <a:buClr>
                <a:srgbClr val="C60C30"/>
              </a:buClr>
              <a:buFont typeface="Calibri" pitchFamily="34" charset="0"/>
              <a:buChar char="●"/>
              <a:defRPr lang="en-US" sz="2000" kern="120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628650" indent="-271463" algn="l" defTabSz="914400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Font typeface="Calibri" pitchFamily="34" charset="0"/>
              <a:buChar char="●"/>
              <a:defRPr sz="18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ts val="384"/>
              </a:spcBef>
              <a:spcAft>
                <a:spcPts val="0"/>
              </a:spcAft>
              <a:buFont typeface="Calibri" pitchFamily="34" charset="0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179388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54125" indent="-176213" algn="l" defTabSz="914400" rtl="0" eaLnBrk="1" latinLnBrk="0" hangingPunct="1">
              <a:spcBef>
                <a:spcPct val="20000"/>
              </a:spcBef>
              <a:buFont typeface="Calibri" pitchFamily="34" charset="0"/>
              <a:buChar char="‐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60C30"/>
              </a:buClr>
              <a:buSzTx/>
              <a:buFont typeface="Calibri" pitchFamily="34" charset="0"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*Доступно в составе редакции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ABBYY FineReader 14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12939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ENTERPRISE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60C30"/>
              </a:buClr>
              <a:buSzTx/>
              <a:buFont typeface="Calibri" pitchFamily="34" charset="0"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32079" y="4874532"/>
            <a:ext cx="2880615" cy="70788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OCR-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редактор </a:t>
            </a:r>
            <a:r>
              <a:rPr lang="en-US" sz="2000" baseline="30000" dirty="0" smtClean="0">
                <a:solidFill>
                  <a:srgbClr val="C60C30"/>
                </a:solidFill>
              </a:rPr>
              <a:t>updated</a:t>
            </a:r>
            <a:endParaRPr lang="ru-RU" sz="2000" baseline="30000" dirty="0">
              <a:solidFill>
                <a:srgbClr val="C60C3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9BBB5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88" y="4903820"/>
            <a:ext cx="254352" cy="254352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317518" y="4739346"/>
            <a:ext cx="4620685" cy="1470707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20570" y="5153996"/>
            <a:ext cx="4258901" cy="120032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90488" marR="0" lvl="0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Улучшение распознавания офисных документов</a:t>
            </a:r>
          </a:p>
          <a:p>
            <a:pPr marL="90488" marR="0" lvl="0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Улучшение распознавания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PDF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90488" marR="0" lvl="0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Улучшения качества определения таблиц и графиков</a:t>
            </a:r>
          </a:p>
          <a:p>
            <a:pPr marL="90488" marR="0" lvl="0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Улучшения в нумерации областей</a:t>
            </a:r>
          </a:p>
          <a:p>
            <a:pPr marL="90488" marR="0" lvl="0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Новые языки распознавания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3323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Inhaltsplatzhalter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03752359"/>
              </p:ext>
            </p:extLst>
          </p:nvPr>
        </p:nvGraphicFramePr>
        <p:xfrm>
          <a:off x="431540" y="1683024"/>
          <a:ext cx="8424168" cy="47734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06042">
                  <a:extLst>
                    <a:ext uri="{9D8B030D-6E8A-4147-A177-3AD203B41FA5}">
                      <a16:colId xmlns:a16="http://schemas.microsoft.com/office/drawing/2014/main" val="4065948576"/>
                    </a:ext>
                  </a:extLst>
                </a:gridCol>
                <a:gridCol w="2106042">
                  <a:extLst>
                    <a:ext uri="{9D8B030D-6E8A-4147-A177-3AD203B41FA5}">
                      <a16:colId xmlns:a16="http://schemas.microsoft.com/office/drawing/2014/main" val="261243392"/>
                    </a:ext>
                  </a:extLst>
                </a:gridCol>
                <a:gridCol w="2106042">
                  <a:extLst>
                    <a:ext uri="{9D8B030D-6E8A-4147-A177-3AD203B41FA5}">
                      <a16:colId xmlns:a16="http://schemas.microsoft.com/office/drawing/2014/main" val="3332591631"/>
                    </a:ext>
                  </a:extLst>
                </a:gridCol>
                <a:gridCol w="2106042">
                  <a:extLst>
                    <a:ext uri="{9D8B030D-6E8A-4147-A177-3AD203B41FA5}">
                      <a16:colId xmlns:a16="http://schemas.microsoft.com/office/drawing/2014/main" val="1978154459"/>
                    </a:ext>
                  </a:extLst>
                </a:gridCol>
              </a:tblGrid>
              <a:tr h="887290">
                <a:tc>
                  <a:txBody>
                    <a:bodyPr/>
                    <a:lstStyle/>
                    <a:p>
                      <a:endParaRPr lang="en-GB" sz="1400" noProof="0" dirty="0"/>
                    </a:p>
                  </a:txBody>
                  <a:tcPr marL="67898" marR="67898" marT="34290" marB="34290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400" noProof="0" dirty="0"/>
                    </a:p>
                  </a:txBody>
                  <a:tcPr marL="67898" marR="67898" marT="34290" marB="3429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400" noProof="0" dirty="0"/>
                    </a:p>
                  </a:txBody>
                  <a:tcPr marL="67898" marR="67898" marT="34290" marB="3429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400" noProof="0" dirty="0"/>
                    </a:p>
                  </a:txBody>
                  <a:tcPr marL="67898" marR="67898" marT="34290" marB="3429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86979402"/>
                  </a:ext>
                </a:extLst>
              </a:tr>
              <a:tr h="65989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Еще больше </a:t>
                      </a:r>
                      <a:r>
                        <a:rPr lang="en-US" sz="1600" b="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PDF-</a:t>
                      </a:r>
                      <a:r>
                        <a:rPr lang="ru-RU" sz="1600" b="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инструментов</a:t>
                      </a:r>
                      <a:endParaRPr lang="en-GB" sz="2000" b="0" noProof="0" dirty="0"/>
                    </a:p>
                  </a:txBody>
                  <a:tcPr marL="67898" marR="67898" marT="34290" marB="34290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noProof="0" dirty="0" smtClean="0"/>
                        <a:t>Профессиональное </a:t>
                      </a:r>
                      <a:r>
                        <a:rPr lang="ru-RU" sz="1600" b="0" baseline="0" noProof="0" dirty="0" smtClean="0"/>
                        <a:t>распознавание текста</a:t>
                      </a:r>
                      <a:endParaRPr lang="en-GB" sz="1600" b="0" noProof="0" dirty="0"/>
                    </a:p>
                  </a:txBody>
                  <a:tcPr marL="67898" marR="67898" marT="34290" marB="3429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noProof="0" dirty="0" smtClean="0"/>
                        <a:t>Автоматическая</a:t>
                      </a:r>
                      <a:r>
                        <a:rPr lang="ru-RU" sz="1600" b="0" baseline="0" noProof="0" dirty="0" smtClean="0"/>
                        <a:t> обработка</a:t>
                      </a:r>
                      <a:endParaRPr lang="en-GB" sz="1600" b="0" noProof="0" dirty="0" smtClean="0"/>
                    </a:p>
                    <a:p>
                      <a:pPr algn="ctr"/>
                      <a:endParaRPr lang="en-GB" sz="1600" b="0" noProof="0" dirty="0"/>
                    </a:p>
                  </a:txBody>
                  <a:tcPr marL="67898" marR="67898" marT="34290" marB="3429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noProof="0" dirty="0" smtClean="0"/>
                        <a:t>Изменения не пройдут</a:t>
                      </a:r>
                      <a:r>
                        <a:rPr lang="ru-RU" sz="1600" b="0" baseline="0" noProof="0" dirty="0" smtClean="0"/>
                        <a:t> незамеченными</a:t>
                      </a:r>
                      <a:endParaRPr lang="en-GB" sz="1600" b="0" noProof="0" dirty="0"/>
                    </a:p>
                  </a:txBody>
                  <a:tcPr marL="67898" marR="67898" marT="34290" marB="3429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57346256"/>
                  </a:ext>
                </a:extLst>
              </a:tr>
              <a:tr h="1948976">
                <a:tc>
                  <a:txBody>
                    <a:bodyPr/>
                    <a:lstStyle/>
                    <a:p>
                      <a:pPr algn="l"/>
                      <a:r>
                        <a:rPr lang="en-US" sz="1100" b="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ABBYY FineReader 14 </a:t>
                      </a:r>
                      <a:r>
                        <a:rPr lang="ru-RU" sz="1100" b="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предоставляет новые инструменты для работы с </a:t>
                      </a:r>
                      <a:r>
                        <a:rPr lang="en-US" sz="1100" b="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PDF-</a:t>
                      </a:r>
                      <a:r>
                        <a:rPr lang="ru-RU" sz="1100" b="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документами: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ru-RU" sz="1100" b="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Редактирование отсканированных документов 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ru-RU" sz="1100" b="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Заполнение  интерактивных PDF-форм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ru-RU" sz="1100" b="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Улучшенная работа с подписями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ru-RU" sz="1100" b="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Рисованные пометки (карандаш, стрелка, фигуры и т.п.)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ru-RU" sz="1100" b="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Добавление вложенных файлов в PDF и другие полезные функции.</a:t>
                      </a: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endParaRPr lang="en-US" sz="1100" b="0" kern="1200" baseline="0" noProof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endParaRPr lang="ru-RU" sz="1100" b="0" kern="1200" baseline="0" noProof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7898" marR="67898" marT="34290" marB="34290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defTabSz="914400" rtl="0" eaLnBrk="1" latinLnBrk="0" hangingPunct="1"/>
                      <a:r>
                        <a:rPr lang="ru-RU" sz="1100" b="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Профессиональные инструменты для распознавания текста позволят достичь непревзойденной точности при конвертации многостраничных документов со сложной структурой. Выполняйте их предобработку в графическом редакторе, редактируйте области, сверяйте результат с оригиналом  и многое другое.</a:t>
                      </a:r>
                    </a:p>
                    <a:p>
                      <a:pPr algn="ctr" defTabSz="914400" rtl="0" eaLnBrk="1" latinLnBrk="0" hangingPunct="1"/>
                      <a:endParaRPr lang="en-GB" sz="1100" b="0" kern="1200" baseline="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7898" marR="67898" marT="34290" marB="3429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1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Настройте свою «горячую» папку* – документы из нее будут обрабатываться по расписанию, что позволит увеличить производительность работы при выполнении повторяющихся задач.</a:t>
                      </a: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endParaRPr lang="ru-RU" sz="1100" b="0" kern="1200" baseline="0" noProof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ru-RU" sz="1100" b="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Кроме того, появилось больше возможностей для «пакетной» обработки PDF (групповое создание, конвертирование, распознавание, сжатие, защита и др.).</a:t>
                      </a:r>
                    </a:p>
                    <a:p>
                      <a:pPr algn="ctr" defTabSz="914400" rtl="0" eaLnBrk="1" latinLnBrk="0" hangingPunct="1"/>
                      <a:endParaRPr lang="en-GB" sz="1100" b="0" kern="1200" baseline="0" noProof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7898" marR="67898" marT="34290" marB="3429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100" b="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ABBYY FineReader 14 </a:t>
                      </a:r>
                      <a:r>
                        <a:rPr lang="ru-RU" sz="1100" b="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решает одну из самых ресурсоемких задач при работе с офисными документами, особенно юридическими – сравнение документов**. Исключите риск подписания некорректной версии, сравнив эталонный электронный вариант с бумажной копией, подписанной контрагентом. Формат больше не имеет значения!</a:t>
                      </a:r>
                    </a:p>
                  </a:txBody>
                  <a:tcPr marL="67898" marR="67898" marT="34290" marB="3429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03835325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790" y="480073"/>
            <a:ext cx="7427913" cy="891414"/>
          </a:xfrm>
        </p:spPr>
        <p:txBody>
          <a:bodyPr>
            <a:normAutofit fontScale="90000"/>
          </a:bodyPr>
          <a:lstStyle/>
          <a:p>
            <a:r>
              <a:rPr lang="ru-RU" dirty="0"/>
              <a:t>Новые возможности для текущих пользователей </a:t>
            </a:r>
            <a:r>
              <a:rPr lang="en-US" dirty="0" smtClean="0"/>
              <a:t>ABBYY PDF Transformer+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64A3CC-9215-4D44-A91D-3C56E408671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Bild 37" descr="pdf.png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93" y="1842223"/>
            <a:ext cx="700836" cy="747559"/>
          </a:xfrm>
          <a:prstGeom prst="rect">
            <a:avLst/>
          </a:prstGeom>
        </p:spPr>
      </p:pic>
      <p:pic>
        <p:nvPicPr>
          <p:cNvPr id="12" name="Bild 38" descr="dokumentbirne.png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7518" y="1916999"/>
            <a:ext cx="1177317" cy="598003"/>
          </a:xfrm>
          <a:prstGeom prst="rect">
            <a:avLst/>
          </a:prstGeom>
        </p:spPr>
      </p:pic>
      <p:pic>
        <p:nvPicPr>
          <p:cNvPr id="18" name="Bild 19" descr="ppt-2016-aesps-icon-eye.png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945" y="1787944"/>
            <a:ext cx="856115" cy="856115"/>
          </a:xfrm>
          <a:prstGeom prst="rect">
            <a:avLst/>
          </a:prstGeom>
        </p:spPr>
      </p:pic>
      <p:pic>
        <p:nvPicPr>
          <p:cNvPr id="19" name="Bild 30" descr="agenda.png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324" y="1916999"/>
            <a:ext cx="637124" cy="679599"/>
          </a:xfrm>
          <a:prstGeom prst="rect">
            <a:avLst/>
          </a:prstGeom>
        </p:spPr>
      </p:pic>
      <p:sp>
        <p:nvSpPr>
          <p:cNvPr id="13" name="Content Placeholder 2"/>
          <p:cNvSpPr txBox="1">
            <a:spLocks/>
          </p:cNvSpPr>
          <p:nvPr/>
        </p:nvSpPr>
        <p:spPr>
          <a:xfrm>
            <a:off x="4072061" y="6208774"/>
            <a:ext cx="4764490" cy="352659"/>
          </a:xfrm>
          <a:prstGeom prst="rect">
            <a:avLst/>
          </a:prstGeom>
        </p:spPr>
        <p:txBody>
          <a:bodyPr lIns="0"/>
          <a:lstStyle>
            <a:lvl1pPr marL="342900" indent="-342900" algn="l" defTabSz="914400" rtl="0" eaLnBrk="1" latinLnBrk="0" hangingPunct="1">
              <a:spcBef>
                <a:spcPts val="576"/>
              </a:spcBef>
              <a:spcAft>
                <a:spcPts val="200"/>
              </a:spcAft>
              <a:buClr>
                <a:srgbClr val="C60C30"/>
              </a:buClr>
              <a:buFont typeface="Calibri" pitchFamily="34" charset="0"/>
              <a:buChar char="●"/>
              <a:defRPr lang="en-US" sz="2000" kern="120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628650" indent="-271463" algn="l" defTabSz="914400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Font typeface="Calibri" pitchFamily="34" charset="0"/>
              <a:buChar char="●"/>
              <a:defRPr sz="18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ts val="384"/>
              </a:spcBef>
              <a:spcAft>
                <a:spcPts val="0"/>
              </a:spcAft>
              <a:buFont typeface="Calibri" pitchFamily="34" charset="0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179388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54125" indent="-176213" algn="l" defTabSz="914400" rtl="0" eaLnBrk="1" latinLnBrk="0" hangingPunct="1">
              <a:spcBef>
                <a:spcPct val="20000"/>
              </a:spcBef>
              <a:buFont typeface="Calibri" pitchFamily="34" charset="0"/>
              <a:buChar char="‐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60C30"/>
              </a:buClr>
              <a:buSzTx/>
              <a:buFont typeface="Calibri" pitchFamily="34" charset="0"/>
              <a:buNone/>
              <a:tabLst/>
              <a:defRPr/>
            </a:pP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 Доступно в составе редакций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ABBYY FineReader 14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1C9CD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BUSINESS,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12939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ENTERPRISE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60C30"/>
              </a:buClr>
              <a:buSzTx/>
              <a:buFont typeface="Calibri" pitchFamily="34" charset="0"/>
              <a:buNone/>
              <a:tabLst/>
              <a:defRPr/>
            </a:pPr>
            <a:r>
              <a:rPr kumimoji="0" lang="ru-RU" sz="10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**Доступно </a:t>
            </a: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 составе редакции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ABBYY FineReader 14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12939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ENTERPRISE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60C30"/>
              </a:buClr>
              <a:buSzTx/>
              <a:buFont typeface="Calibri" pitchFamily="34" charset="0"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0764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64A3CC-9215-4D44-A91D-3C56E408671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ABBYY FineReader 14: </a:t>
            </a:r>
            <a:r>
              <a:rPr lang="ru-RU" dirty="0" smtClean="0"/>
              <a:t>новые функции</a:t>
            </a:r>
            <a:endParaRPr lang="ru-RU" dirty="0"/>
          </a:p>
        </p:txBody>
      </p:sp>
      <p:sp>
        <p:nvSpPr>
          <p:cNvPr id="8" name="Rectangle 7"/>
          <p:cNvSpPr/>
          <p:nvPr/>
        </p:nvSpPr>
        <p:spPr>
          <a:xfrm>
            <a:off x="426704" y="1268760"/>
            <a:ext cx="4481689" cy="2695365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36489" y="1268760"/>
            <a:ext cx="2880615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PDF-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редактор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C60C3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updated</a:t>
            </a:r>
            <a:endParaRPr kumimoji="0" lang="ru-RU" sz="2000" b="0" i="0" u="none" strike="noStrike" kern="1200" cap="none" spc="0" normalizeH="0" baseline="30000" noProof="0" dirty="0">
              <a:ln>
                <a:noFill/>
              </a:ln>
              <a:solidFill>
                <a:srgbClr val="C60C3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72" y="1318805"/>
            <a:ext cx="253573" cy="25357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45806" y="1628800"/>
            <a:ext cx="4142537" cy="229293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90488" marR="0" lvl="0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3" action="ppaction://hlinksldjump"/>
              </a:rPr>
              <a:t>Редактирование отсканированных документов в пределах строки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90488" marR="0" lvl="0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4" action="ppaction://hlinksldjump"/>
              </a:rPr>
              <a:t>Пакетная обработка PDF 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(групповое создание, конвертирование, распознавание, сжатие, защита и др.)</a:t>
            </a:r>
          </a:p>
          <a:p>
            <a:pPr marL="90488" marR="0" lvl="0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5" action="ppaction://hlinksldjump"/>
              </a:rPr>
              <a:t>Заполнение PDF-форм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включая интерактивные. Импорт и экспорт данных из PDF-форм в формате FDF (</a:t>
            </a:r>
            <a:r>
              <a:rPr kumimoji="0" lang="ru-RU" sz="11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Forms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1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Data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1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Format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  <a:p>
            <a:pPr marL="90488" marR="0" lvl="0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6" action="ppaction://hlinksldjump"/>
              </a:rPr>
              <a:t>Улучшенная работа с подписями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поддержка нескольких ЭЦП в  1 документе, дополнительные возможности по добавления подписи на документ</a:t>
            </a:r>
          </a:p>
          <a:p>
            <a:pPr marL="90488" marR="0" lvl="0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7" action="ppaction://hlinksldjump"/>
              </a:rPr>
              <a:t>Поддержка инструментов рисования 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как вид комментариев (карандаш, стрелка, фигуры и т.п.)</a:t>
            </a:r>
          </a:p>
          <a:p>
            <a:pPr marL="90488" marR="0" lvl="0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8" action="ppaction://hlinksldjump"/>
              </a:rPr>
              <a:t>Добавление вложенных файлов в PDF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90488" marR="0" lvl="0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Улучшения в скорости открытия, печати</a:t>
            </a:r>
          </a:p>
          <a:p>
            <a:pPr marL="90488" marR="0" lvl="0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160991" y="2239098"/>
            <a:ext cx="3777705" cy="1234907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823078" y="2239438"/>
            <a:ext cx="3115618" cy="70788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Сравнение документов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**</a:t>
            </a:r>
            <a:r>
              <a:rPr kumimoji="0" lang="en-US" sz="20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C60C3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new</a:t>
            </a:r>
            <a:endParaRPr kumimoji="0" lang="ru-RU" sz="2000" b="0" i="0" u="none" strike="noStrike" kern="1200" cap="none" spc="0" normalizeH="0" baseline="30000" noProof="0" dirty="0">
              <a:ln>
                <a:noFill/>
              </a:ln>
              <a:solidFill>
                <a:srgbClr val="C60C3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92081" y="2703099"/>
            <a:ext cx="3473889" cy="76944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90488" marR="0" lvl="0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Сравнение двух версий документа в любых форматах</a:t>
            </a:r>
          </a:p>
          <a:p>
            <a:pPr marL="90488" marR="0" lvl="0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Синхронная прокрутка и перемещение между различиями</a:t>
            </a:r>
          </a:p>
          <a:p>
            <a:pPr marL="90488" marR="0" lvl="0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Сохранения отчета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160991" y="3609019"/>
            <a:ext cx="3777705" cy="2385266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292080" y="3937656"/>
            <a:ext cx="3637692" cy="219290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90488" marR="0" lvl="0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Полностью переработанный интерфейс, обеспечивающий быстрый доступ к любой компоненте программы и простое перемещение между ними</a:t>
            </a:r>
          </a:p>
          <a:p>
            <a:pPr marL="90488" marR="0" lvl="0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Обновленная схема лицензирования, позволяющая подобрать оптимальное решение для любой ИТ-инфраструктуры</a:t>
            </a:r>
          </a:p>
          <a:p>
            <a:pPr marL="90488" marR="0" lvl="0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 редакции, позволяющие выбрать необходимое сочетание возможностей в интересах вашего бизнеса</a:t>
            </a:r>
          </a:p>
          <a:p>
            <a:pPr marL="90488" marR="0" lvl="0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Возможность получить дополнительную функциональность за счет приобретения специальных расширений лицензий.</a:t>
            </a:r>
          </a:p>
          <a:p>
            <a:pPr marL="90488" marR="0" lvl="0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Встроенное приложение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ABBYY Screenshot Reader </a:t>
            </a: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для создания и распознавания снимков экрана</a:t>
            </a:r>
          </a:p>
          <a:p>
            <a:pPr marL="90488" marR="0" lvl="0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362310" y="3564015"/>
            <a:ext cx="1401261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Общее 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090" y="3658092"/>
            <a:ext cx="1885550" cy="236949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513328" y="6288124"/>
            <a:ext cx="4148681" cy="2308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Новые возможности для пользователей </a:t>
            </a: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C60C3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ABBYY PDF Transformer+</a:t>
            </a:r>
            <a:endParaRPr kumimoji="0" lang="ru-RU" sz="900" b="0" i="1" u="none" strike="noStrike" kern="1200" cap="none" spc="0" normalizeH="0" baseline="0" noProof="0" dirty="0">
              <a:ln>
                <a:noFill/>
              </a:ln>
              <a:solidFill>
                <a:srgbClr val="C60C3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705" y="1311818"/>
            <a:ext cx="252000" cy="252000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5160991" y="1265351"/>
            <a:ext cx="3777705" cy="811186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823078" y="1265691"/>
            <a:ext cx="2880615" cy="70788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Hot Folder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srgbClr val="C60C3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new</a:t>
            </a:r>
            <a:endParaRPr kumimoji="0" lang="ru-RU" sz="2000" b="0" i="0" u="none" strike="noStrike" kern="1200" cap="none" spc="0" normalizeH="0" baseline="30000" noProof="0" dirty="0">
              <a:ln>
                <a:noFill/>
              </a:ln>
              <a:solidFill>
                <a:srgbClr val="C60C3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292081" y="1625103"/>
            <a:ext cx="3473889" cy="43088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90488" marR="0" lvl="0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Автоматизация задач по конвертации документов для повышения эффективности бизнес-процессов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200" y="2278539"/>
            <a:ext cx="252000" cy="252000"/>
          </a:xfrm>
          <a:prstGeom prst="rect">
            <a:avLst/>
          </a:prstGeom>
        </p:spPr>
      </p:pic>
      <p:sp>
        <p:nvSpPr>
          <p:cNvPr id="25" name="Content Placeholder 2"/>
          <p:cNvSpPr txBox="1">
            <a:spLocks/>
          </p:cNvSpPr>
          <p:nvPr/>
        </p:nvSpPr>
        <p:spPr>
          <a:xfrm>
            <a:off x="5208201" y="6293634"/>
            <a:ext cx="4350818" cy="325760"/>
          </a:xfrm>
          <a:prstGeom prst="rect">
            <a:avLst/>
          </a:prstGeom>
        </p:spPr>
        <p:txBody>
          <a:bodyPr lIns="0"/>
          <a:lstStyle>
            <a:lvl1pPr marL="342900" indent="-342900" algn="l" defTabSz="914400" rtl="0" eaLnBrk="1" latinLnBrk="0" hangingPunct="1">
              <a:spcBef>
                <a:spcPts val="576"/>
              </a:spcBef>
              <a:spcAft>
                <a:spcPts val="200"/>
              </a:spcAft>
              <a:buClr>
                <a:srgbClr val="C60C30"/>
              </a:buClr>
              <a:buFont typeface="Calibri" pitchFamily="34" charset="0"/>
              <a:buChar char="●"/>
              <a:defRPr lang="en-US" sz="2000" kern="120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628650" indent="-271463" algn="l" defTabSz="914400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Font typeface="Calibri" pitchFamily="34" charset="0"/>
              <a:buChar char="●"/>
              <a:defRPr sz="18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ts val="384"/>
              </a:spcBef>
              <a:spcAft>
                <a:spcPts val="0"/>
              </a:spcAft>
              <a:buFont typeface="Calibri" pitchFamily="34" charset="0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179388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54125" indent="-176213" algn="l" defTabSz="914400" rtl="0" eaLnBrk="1" latinLnBrk="0" hangingPunct="1">
              <a:spcBef>
                <a:spcPct val="20000"/>
              </a:spcBef>
              <a:buFont typeface="Calibri" pitchFamily="34" charset="0"/>
              <a:buChar char="‐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60C30"/>
              </a:buClr>
              <a:buSzTx/>
              <a:buFont typeface="Calibri" pitchFamily="34" charset="0"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 Доступно в составе редакций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ABBYY FineReader 14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1C9CD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BUSINESS,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12939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ENTERPRISE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60C30"/>
              </a:buClr>
              <a:buSzTx/>
              <a:buFont typeface="Calibri" pitchFamily="34" charset="0"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** Доступно в составе редакции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ABBYY FineReader 14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12939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ENTERPRISE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60C30"/>
              </a:buClr>
              <a:buSzTx/>
              <a:buFont typeface="Calibri" pitchFamily="34" charset="0"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28364" y="4357844"/>
            <a:ext cx="2880615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OCR-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редактор 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srgbClr val="C60C3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new</a:t>
            </a:r>
            <a:endParaRPr kumimoji="0" lang="ru-RU" sz="2000" b="0" i="0" u="none" strike="noStrike" kern="1200" cap="none" spc="0" normalizeH="0" baseline="30000" noProof="0" dirty="0">
              <a:ln>
                <a:noFill/>
              </a:ln>
              <a:solidFill>
                <a:srgbClr val="C60C3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9BBB5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73" y="4387131"/>
            <a:ext cx="252000" cy="252000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413803" y="4257964"/>
            <a:ext cx="4481689" cy="1736321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16855" y="4732401"/>
            <a:ext cx="4258901" cy="110799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Профессиональные инструменты для распознавания бумажных и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PDF-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документов: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Предобработка изображений (графический редактор)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Ручная разметка областей распознавания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Инструменты верификации и проверки орфографии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Передача результатов в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PDF-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редактор и другие </a:t>
            </a: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форматы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3684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Редактирование отсканированных </a:t>
            </a:r>
            <a:r>
              <a:rPr lang="en-US" dirty="0" smtClean="0"/>
              <a:t>PDF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932" y="1763815"/>
            <a:ext cx="8424165" cy="3639852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/>
              <a:t>ABBYY FineReader 14 </a:t>
            </a:r>
            <a:r>
              <a:rPr lang="ru-RU" sz="1600" dirty="0"/>
              <a:t>позволяет редактировать текст в отсканированных </a:t>
            </a:r>
            <a:r>
              <a:rPr lang="en-US" sz="1600" dirty="0"/>
              <a:t>PDF-</a:t>
            </a:r>
            <a:r>
              <a:rPr lang="ru-RU" sz="1600" dirty="0"/>
              <a:t>файлах в пределах строки.</a:t>
            </a:r>
          </a:p>
          <a:p>
            <a:pPr marL="0" indent="0">
              <a:buNone/>
            </a:pPr>
            <a:r>
              <a:rPr lang="ru-RU" sz="1600" dirty="0"/>
              <a:t>Шрифт и его начертание будут подобраны автоматически.</a:t>
            </a:r>
          </a:p>
          <a:p>
            <a:endParaRPr lang="ru-RU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64A3CC-9215-4D44-A91D-3C56E408671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057" y="2978951"/>
            <a:ext cx="3949427" cy="2020263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1556665" y="4104076"/>
            <a:ext cx="1350150" cy="13501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8071" y="2976865"/>
            <a:ext cx="4269404" cy="2022349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7" name="Right Arrow 6"/>
          <p:cNvSpPr/>
          <p:nvPr/>
        </p:nvSpPr>
        <p:spPr>
          <a:xfrm>
            <a:off x="4105519" y="4104076"/>
            <a:ext cx="675075" cy="315035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562110" y="4207829"/>
            <a:ext cx="447074" cy="13501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893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Групповые операции с </a:t>
            </a:r>
            <a:r>
              <a:rPr lang="en-US" dirty="0" smtClean="0"/>
              <a:t>PDF-</a:t>
            </a:r>
            <a:r>
              <a:rPr lang="ru-RU" dirty="0" smtClean="0"/>
              <a:t>файлами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4" y="1313765"/>
            <a:ext cx="3607467" cy="3639852"/>
          </a:xfrm>
        </p:spPr>
        <p:txBody>
          <a:bodyPr/>
          <a:lstStyle/>
          <a:p>
            <a:pPr marL="0" indent="0">
              <a:buNone/>
            </a:pPr>
            <a:r>
              <a:rPr lang="ru-RU" sz="1800" dirty="0"/>
              <a:t>В новом </a:t>
            </a:r>
            <a:r>
              <a:rPr lang="en-US" sz="1800" dirty="0"/>
              <a:t>ABBYY FineReader 14 </a:t>
            </a:r>
            <a:r>
              <a:rPr lang="ru-RU" sz="1800" dirty="0"/>
              <a:t>появилась возможность осуществлять групповые операции при создании </a:t>
            </a:r>
            <a:r>
              <a:rPr lang="en-US" sz="1800" dirty="0"/>
              <a:t>PDF-</a:t>
            </a:r>
            <a:r>
              <a:rPr lang="ru-RU" sz="1800" dirty="0"/>
              <a:t>документов, в </a:t>
            </a:r>
            <a:r>
              <a:rPr lang="ru-RU" sz="1800" dirty="0" err="1"/>
              <a:t>т.ч</a:t>
            </a:r>
            <a:r>
              <a:rPr lang="ru-RU" sz="1800" dirty="0"/>
              <a:t>.: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Обеспечить их совместимость с </a:t>
            </a:r>
            <a:r>
              <a:rPr lang="en-US" sz="1600" dirty="0"/>
              <a:t>PDF/A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Уменьшить размер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Увеличить качество изображений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Установить защиту паролем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Удалить все скрытые данные, метаданные, вложенные файлы, текстовый слой и др.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Добавить метаданные, закладки, тэги</a:t>
            </a:r>
            <a:r>
              <a:rPr lang="en-US" sz="1600" dirty="0"/>
              <a:t> </a:t>
            </a:r>
            <a:endParaRPr lang="ru-RU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и другие возможности…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64A3CC-9215-4D44-A91D-3C56E408671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191" y="1483064"/>
            <a:ext cx="3724604" cy="288678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9594" y="2381460"/>
            <a:ext cx="3127891" cy="302776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cxnSp>
        <p:nvCxnSpPr>
          <p:cNvPr id="7" name="Straight Connector 6"/>
          <p:cNvCxnSpPr/>
          <p:nvPr/>
        </p:nvCxnSpPr>
        <p:spPr>
          <a:xfrm>
            <a:off x="4707016" y="3834045"/>
            <a:ext cx="945105" cy="0"/>
          </a:xfrm>
          <a:prstGeom prst="line">
            <a:avLst/>
          </a:prstGeom>
          <a:ln w="12700">
            <a:solidFill>
              <a:srgbClr val="C00000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3271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Заполнение форм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4" y="1718810"/>
            <a:ext cx="4283705" cy="3639852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/>
              <a:t>ABBYY FineReader 14 </a:t>
            </a:r>
            <a:r>
              <a:rPr lang="ru-RU" sz="2000" dirty="0" smtClean="0"/>
              <a:t>позволяет заполнять</a:t>
            </a:r>
            <a:r>
              <a:rPr lang="en-US" sz="2000" dirty="0" smtClean="0"/>
              <a:t> </a:t>
            </a:r>
            <a:r>
              <a:rPr lang="ru-RU" sz="2000" dirty="0" smtClean="0"/>
              <a:t>интерактивные формы.</a:t>
            </a:r>
          </a:p>
          <a:p>
            <a:pPr marL="0" indent="0">
              <a:buNone/>
            </a:pPr>
            <a:r>
              <a:rPr lang="ru-RU" sz="2000" dirty="0" smtClean="0"/>
              <a:t>При открытии такой формы, программа </a:t>
            </a:r>
            <a:r>
              <a:rPr lang="ru-RU" sz="2000" dirty="0"/>
              <a:t>подсветит поля для заполнения и проверит корректность </a:t>
            </a:r>
            <a:r>
              <a:rPr lang="ru-RU" sz="2000" dirty="0" smtClean="0"/>
              <a:t>вводимой информации, </a:t>
            </a:r>
            <a:r>
              <a:rPr lang="ru-RU" sz="2000" dirty="0"/>
              <a:t>если это предусмотрено </a:t>
            </a:r>
            <a:r>
              <a:rPr lang="ru-RU" sz="2000" dirty="0" smtClean="0"/>
              <a:t>формой.</a:t>
            </a:r>
            <a:endParaRPr lang="ru-RU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64A3CC-9215-4D44-A91D-3C56E408671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3530" y="1334665"/>
            <a:ext cx="4063945" cy="461461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5308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Добавление подписей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1046" y="1862343"/>
            <a:ext cx="4142018" cy="3639852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ABBYY FineReader 14 </a:t>
            </a:r>
            <a:r>
              <a:rPr lang="ru-RU" sz="2000" dirty="0"/>
              <a:t>предоставляет следующие возможности по добавление подписи в документ: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/>
              <a:t>Добавление нескольких ЭЦП и их валидация.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/>
              <a:t>Добавление изображения подписи от руки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/>
              <a:t>Комбинация ЭЦП и изображения подписи</a:t>
            </a:r>
          </a:p>
          <a:p>
            <a:endParaRPr lang="ru-RU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64A3CC-9215-4D44-A91D-3C56E408671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3064" y="1556793"/>
            <a:ext cx="4298868" cy="4042932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7137" y="3349348"/>
            <a:ext cx="2280830" cy="2152847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8172400" y="2798930"/>
            <a:ext cx="0" cy="720080"/>
          </a:xfrm>
          <a:prstGeom prst="line">
            <a:avLst/>
          </a:prstGeom>
          <a:ln w="12700">
            <a:solidFill>
              <a:srgbClr val="C00000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7230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Инструменты рисования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3320" y="1556792"/>
            <a:ext cx="3653635" cy="3639852"/>
          </a:xfrm>
        </p:spPr>
        <p:txBody>
          <a:bodyPr/>
          <a:lstStyle/>
          <a:p>
            <a:pPr marL="0" indent="0">
              <a:buNone/>
            </a:pPr>
            <a:r>
              <a:rPr lang="ru-RU" sz="2000" dirty="0"/>
              <a:t>В </a:t>
            </a:r>
            <a:r>
              <a:rPr lang="en-US" sz="2000" dirty="0"/>
              <a:t>ABBYY FineReader 14 </a:t>
            </a:r>
            <a:r>
              <a:rPr lang="ru-RU" sz="2000" dirty="0"/>
              <a:t>появилась возможность добавлять рисованные пометки:</a:t>
            </a:r>
          </a:p>
          <a:p>
            <a:endParaRPr lang="ru-RU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64A3CC-9215-4D44-A91D-3C56E408671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5369" y="1678524"/>
            <a:ext cx="4763939" cy="384133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grpSp>
        <p:nvGrpSpPr>
          <p:cNvPr id="14" name="Group 13"/>
          <p:cNvGrpSpPr/>
          <p:nvPr/>
        </p:nvGrpSpPr>
        <p:grpSpPr>
          <a:xfrm>
            <a:off x="897272" y="2743080"/>
            <a:ext cx="1559493" cy="3613490"/>
            <a:chOff x="627241" y="1998265"/>
            <a:chExt cx="1168911" cy="270847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/>
            <a:srcRect l="14687" r="75734"/>
            <a:stretch/>
          </p:blipFill>
          <p:spPr>
            <a:xfrm>
              <a:off x="682434" y="1998265"/>
              <a:ext cx="675075" cy="352381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/>
            <a:srcRect l="1715" r="87341"/>
            <a:stretch/>
          </p:blipFill>
          <p:spPr>
            <a:xfrm>
              <a:off x="683600" y="2356405"/>
              <a:ext cx="765085" cy="35238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/>
            <a:srcRect l="25002" t="782" r="65341" b="-1"/>
            <a:stretch/>
          </p:blipFill>
          <p:spPr>
            <a:xfrm>
              <a:off x="682434" y="2695165"/>
              <a:ext cx="675076" cy="349628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/>
            <a:srcRect l="35864" r="48125"/>
            <a:stretch/>
          </p:blipFill>
          <p:spPr>
            <a:xfrm>
              <a:off x="657513" y="3024734"/>
              <a:ext cx="1125125" cy="352381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/>
            <a:srcRect l="52792" r="39482"/>
            <a:stretch/>
          </p:blipFill>
          <p:spPr>
            <a:xfrm>
              <a:off x="645134" y="3360741"/>
              <a:ext cx="540060" cy="352381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/>
            <a:srcRect l="61161" r="22743"/>
            <a:stretch/>
          </p:blipFill>
          <p:spPr>
            <a:xfrm>
              <a:off x="671026" y="3705777"/>
              <a:ext cx="1125126" cy="352381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/>
            <a:srcRect l="78327" t="-13859" r="12016"/>
            <a:stretch/>
          </p:blipFill>
          <p:spPr>
            <a:xfrm>
              <a:off x="671026" y="4005651"/>
              <a:ext cx="675075" cy="401215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7241" y="4392454"/>
              <a:ext cx="809524" cy="3142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398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970" y="449584"/>
            <a:ext cx="7974115" cy="891414"/>
          </a:xfrm>
        </p:spPr>
        <p:txBody>
          <a:bodyPr/>
          <a:lstStyle/>
          <a:p>
            <a:r>
              <a:rPr lang="ru-RU" dirty="0" smtClean="0"/>
              <a:t>Работа с вложенными файлами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64A3CC-9215-4D44-A91D-3C56E408671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86535" y="1673805"/>
            <a:ext cx="3690704" cy="3639852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0" indent="0" algn="l" defTabSz="914400" rtl="0" eaLnBrk="1" latinLnBrk="0" hangingPunct="1">
              <a:spcBef>
                <a:spcPts val="576"/>
              </a:spcBef>
              <a:spcAft>
                <a:spcPts val="200"/>
              </a:spcAft>
              <a:buClr>
                <a:srgbClr val="C60C30"/>
              </a:buClr>
              <a:buFont typeface="Calibri" pitchFamily="34" charset="0"/>
              <a:buNone/>
              <a:defRPr lang="en-US"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28650" indent="-271463" algn="l" defTabSz="914400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Font typeface="Calibri" pitchFamily="34" charset="0"/>
              <a:buChar char="●"/>
              <a:defRPr sz="18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ts val="384"/>
              </a:spcBef>
              <a:spcAft>
                <a:spcPts val="0"/>
              </a:spcAft>
              <a:buFont typeface="Calibri" pitchFamily="34" charset="0"/>
              <a:buNone/>
              <a:defRPr sz="14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179388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54125" indent="-176213" algn="l" defTabSz="914400" rtl="0" eaLnBrk="1" latinLnBrk="0" hangingPunct="1">
              <a:spcBef>
                <a:spcPct val="20000"/>
              </a:spcBef>
              <a:buFont typeface="Calibri" pitchFamily="34" charset="0"/>
              <a:buChar char="‐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200"/>
              </a:spcAft>
              <a:buClr>
                <a:srgbClr val="C60C3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Добавляйте, переименовывайте или удаляйте вложенные в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PDF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файлы,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200"/>
              </a:spcAft>
              <a:buClr>
                <a:srgbClr val="C60C3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просматривайте уже имеющиеся вложения,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200"/>
              </a:spcAft>
              <a:buClr>
                <a:srgbClr val="C60C3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сохраняйте их к себе на компьютер.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200"/>
              </a:spcAft>
              <a:buClr>
                <a:srgbClr val="C60C30"/>
              </a:buClr>
              <a:buSzTx/>
              <a:buFont typeface="Calibri" pitchFamily="34" charset="0"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200"/>
              </a:spcAft>
              <a:buClr>
                <a:srgbClr val="C60C3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6945" y="1735506"/>
            <a:ext cx="4836687" cy="3899989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18602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3418918" y="1746493"/>
            <a:ext cx="2261933" cy="361732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418918" y="1718810"/>
            <a:ext cx="2261933" cy="4387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314291" y="1712464"/>
            <a:ext cx="2261933" cy="361732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314291" y="1724925"/>
            <a:ext cx="2261933" cy="4387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85704" y="1718810"/>
            <a:ext cx="2261933" cy="361732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85704" y="1718811"/>
            <a:ext cx="2261933" cy="4387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56565" y="1781137"/>
            <a:ext cx="1878271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633368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Для организаций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85703" y="2268206"/>
            <a:ext cx="2261933" cy="29341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0960" marR="0" lvl="1" indent="-130960" algn="l" defTabSz="466689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C60C3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Автоматизация ввода документов и данных</a:t>
            </a:r>
          </a:p>
          <a:p>
            <a:pPr marL="130960" marR="0" lvl="1" indent="-130960" algn="l" defTabSz="466689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C60C3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Корпоративный поиск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 извлечение данных</a:t>
            </a:r>
          </a:p>
          <a:p>
            <a:pPr marL="130960" marR="0" lvl="1" indent="-130960" algn="l" defTabSz="466689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C60C3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Распознавание документов и работа </a:t>
            </a:r>
            <a:b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 PDF-файлами</a:t>
            </a:r>
          </a:p>
          <a:p>
            <a:pPr marL="130960" marR="0" lvl="1" indent="-130960" algn="l" defTabSz="466689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C60C3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Сравнение </a:t>
            </a:r>
            <a:b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документов</a:t>
            </a:r>
          </a:p>
          <a:p>
            <a:pPr marL="130960" marR="0" lvl="1" indent="-130960" algn="l" defTabSz="466689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C60C3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Словари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 лингвистические решения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527549" y="1808820"/>
            <a:ext cx="2079288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633368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Для разработчиков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466524" y="2295889"/>
            <a:ext cx="2199745" cy="25263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0960" marR="0" lvl="1" indent="-130960" algn="l" defTabSz="466689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C60C3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Встраивание возможностей распознавания текста, потокового ввода данных, понимания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 анализа текстов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на естественном языке </a:t>
            </a:r>
          </a:p>
          <a:p>
            <a:pPr marL="130960" marR="0" lvl="1" indent="-130960" algn="l" defTabSz="466689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C60C3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Создание облачных приложений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для распознавания текста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460351" y="1782223"/>
            <a:ext cx="1956946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633368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Для дома и офиса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299708" y="2304597"/>
            <a:ext cx="2276515" cy="2654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0960" marR="0" lvl="1" indent="-130960" algn="l" defTabSz="466689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C0000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Электронные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 печатные словари</a:t>
            </a:r>
          </a:p>
          <a:p>
            <a:pPr marL="130960" marR="0" lvl="1" indent="-130960" algn="l" defTabSz="466689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C60C3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Программы распознавания документов и работы с PDF</a:t>
            </a:r>
          </a:p>
          <a:p>
            <a:pPr marL="130960" marR="0" lvl="1" indent="-130960" algn="l" defTabSz="466689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C60C3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Программы распознавания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 словари для смартфонов и планшетов</a:t>
            </a:r>
          </a:p>
          <a:p>
            <a:pPr marL="130960" marR="0" lvl="1" indent="-130960" algn="l" defTabSz="466689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C60C3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Онлайн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сервисы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ABBYY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itle 8"/>
          <p:cNvSpPr>
            <a:spLocks noGrp="1"/>
          </p:cNvSpPr>
          <p:nvPr>
            <p:ph type="title"/>
          </p:nvPr>
        </p:nvSpPr>
        <p:spPr>
          <a:xfrm>
            <a:off x="428686" y="377346"/>
            <a:ext cx="6733956" cy="891414"/>
          </a:xfrm>
        </p:spPr>
        <p:txBody>
          <a:bodyPr>
            <a:normAutofit/>
          </a:bodyPr>
          <a:lstStyle/>
          <a:p>
            <a:r>
              <a:rPr lang="ru-RU" dirty="0" smtClean="0"/>
              <a:t>Решения </a:t>
            </a:r>
            <a:r>
              <a:rPr lang="en-US" dirty="0" smtClean="0"/>
              <a:t>ABBYY </a:t>
            </a:r>
            <a:r>
              <a:rPr lang="ru-RU" dirty="0" smtClean="0"/>
              <a:t>для организаций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360" y="5011339"/>
            <a:ext cx="628552" cy="5783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217" y="5010880"/>
            <a:ext cx="630938" cy="5783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1532" y="5010880"/>
            <a:ext cx="630938" cy="57836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64A3CC-9215-4D44-A91D-3C56E408671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6887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545" y="3212976"/>
            <a:ext cx="6759750" cy="936104"/>
          </a:xfrm>
        </p:spPr>
        <p:txBody>
          <a:bodyPr>
            <a:normAutofit/>
          </a:bodyPr>
          <a:lstStyle/>
          <a:p>
            <a:r>
              <a:rPr lang="ru-RU" dirty="0" smtClean="0"/>
              <a:t>ФОРМЫ поставки </a:t>
            </a:r>
            <a:endParaRPr lang="ru-R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ABBYY FineReader 14</a:t>
            </a:r>
            <a:endParaRPr lang="ru-RU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0" y="6456363"/>
            <a:ext cx="1662113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2" descr="https://www.abbyy.com/images/Company/Gallery/Logos/Logo_ABBYY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395" y="179064"/>
            <a:ext cx="875313" cy="358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4438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877" y="442157"/>
            <a:ext cx="7427913" cy="891414"/>
          </a:xfrm>
        </p:spPr>
        <p:txBody>
          <a:bodyPr/>
          <a:lstStyle/>
          <a:p>
            <a:r>
              <a:rPr lang="ru-RU" dirty="0" smtClean="0"/>
              <a:t>Редакции и формы поставки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386535" y="6302351"/>
            <a:ext cx="83379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 точными актуальными ценами можно ознакомиться на сайте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3"/>
              </a:rPr>
              <a:t>www.ABBYY.ru</a:t>
            </a:r>
            <a:r>
              <a:rPr kumimoji="0" lang="ru-RU" sz="1200" b="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или по адресу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4"/>
              </a:rPr>
              <a:t>sales@abbyy.ru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64A3CC-9215-4D44-A91D-3C56E408671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7797185"/>
              </p:ext>
            </p:extLst>
          </p:nvPr>
        </p:nvGraphicFramePr>
        <p:xfrm>
          <a:off x="2231740" y="1312414"/>
          <a:ext cx="6741922" cy="4359673"/>
        </p:xfrm>
        <a:graphic>
          <a:graphicData uri="http://schemas.openxmlformats.org/drawingml/2006/table">
            <a:tbl>
              <a:tblPr firstRow="1" firstCol="1" bandRow="1"/>
              <a:tblGrid>
                <a:gridCol w="2655295">
                  <a:extLst>
                    <a:ext uri="{9D8B030D-6E8A-4147-A177-3AD203B41FA5}">
                      <a16:colId xmlns:a16="http://schemas.microsoft.com/office/drawing/2014/main" val="1400344271"/>
                    </a:ext>
                  </a:extLst>
                </a:gridCol>
                <a:gridCol w="1199240">
                  <a:extLst>
                    <a:ext uri="{9D8B030D-6E8A-4147-A177-3AD203B41FA5}">
                      <a16:colId xmlns:a16="http://schemas.microsoft.com/office/drawing/2014/main" val="3706369098"/>
                    </a:ext>
                  </a:extLst>
                </a:gridCol>
                <a:gridCol w="1356904">
                  <a:extLst>
                    <a:ext uri="{9D8B030D-6E8A-4147-A177-3AD203B41FA5}">
                      <a16:colId xmlns:a16="http://schemas.microsoft.com/office/drawing/2014/main" val="3968175561"/>
                    </a:ext>
                  </a:extLst>
                </a:gridCol>
                <a:gridCol w="1530483">
                  <a:extLst>
                    <a:ext uri="{9D8B030D-6E8A-4147-A177-3AD203B41FA5}">
                      <a16:colId xmlns:a16="http://schemas.microsoft.com/office/drawing/2014/main" val="2665591283"/>
                    </a:ext>
                  </a:extLst>
                </a:gridCol>
              </a:tblGrid>
              <a:tr h="353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200">
                        <a:effectLst/>
                        <a:latin typeface="+mj-lt"/>
                      </a:endParaRPr>
                    </a:p>
                  </a:txBody>
                  <a:tcPr marL="68551" marR="6855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 smtClean="0">
                          <a:solidFill>
                            <a:srgbClr val="DE7972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Standard*</a:t>
                      </a:r>
                      <a:endParaRPr lang="ru-RU" sz="260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68551" marR="6855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900" dirty="0" smtClean="0">
                          <a:solidFill>
                            <a:srgbClr val="1D9CD8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   </a:t>
                      </a:r>
                      <a:r>
                        <a:rPr lang="ru-RU" sz="1900" dirty="0" err="1" smtClean="0">
                          <a:solidFill>
                            <a:srgbClr val="1D9CD8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Business</a:t>
                      </a:r>
                      <a:r>
                        <a:rPr lang="ru-RU" sz="1900" dirty="0" smtClean="0">
                          <a:solidFill>
                            <a:srgbClr val="1D9CD8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 </a:t>
                      </a:r>
                      <a:endParaRPr lang="ru-RU" sz="260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68551" marR="6855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 smtClean="0">
                          <a:solidFill>
                            <a:srgbClr val="159292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Enterprise</a:t>
                      </a:r>
                      <a:endParaRPr lang="ru-RU" sz="260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68551" marR="6855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7512695"/>
                  </a:ext>
                </a:extLst>
              </a:tr>
              <a:tr h="96610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+mn-cs"/>
                        </a:rPr>
                        <a:t>Работа с PDF: просмотр, создание, редактирование, комментирование, конвертирование, защита</a:t>
                      </a:r>
                    </a:p>
                  </a:txBody>
                  <a:tcPr marL="68551" marR="68551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solidFill>
                            <a:srgbClr val="DE7972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+</a:t>
                      </a:r>
                      <a:endParaRPr lang="ru-RU" sz="300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68551" marR="68551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solidFill>
                            <a:srgbClr val="1D9CD8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+</a:t>
                      </a:r>
                      <a:endParaRPr lang="ru-RU" sz="300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68551" marR="68551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1">
                          <a:solidFill>
                            <a:srgbClr val="159292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+</a:t>
                      </a:r>
                      <a:endParaRPr lang="ru-RU" sz="300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68551" marR="68551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6604902"/>
                  </a:ext>
                </a:extLst>
              </a:tr>
              <a:tr h="6624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+mn-cs"/>
                        </a:rPr>
                        <a:t>Профессиональные</a:t>
                      </a:r>
                      <a:r>
                        <a:rPr lang="en-US" sz="1300" kern="12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lang="ru-RU" sz="13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+mn-cs"/>
                        </a:rPr>
                        <a:t>инструменты</a:t>
                      </a:r>
                      <a:r>
                        <a:rPr lang="en-US" sz="1300" kern="12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lang="ru-RU" sz="13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+mn-cs"/>
                        </a:rPr>
                        <a:t>для распознавания</a:t>
                      </a:r>
                      <a:r>
                        <a:rPr lang="en-US" sz="1300" kern="12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lang="ru-RU" sz="13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+mn-cs"/>
                        </a:rPr>
                        <a:t>документов</a:t>
                      </a:r>
                    </a:p>
                  </a:txBody>
                  <a:tcPr marL="68551" marR="68551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solidFill>
                            <a:srgbClr val="DE7972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+</a:t>
                      </a:r>
                      <a:endParaRPr lang="ru-RU" sz="300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68551" marR="68551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solidFill>
                            <a:srgbClr val="1D9CD8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+</a:t>
                      </a:r>
                      <a:endParaRPr lang="ru-RU" sz="300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68551" marR="68551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solidFill>
                            <a:srgbClr val="159292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+</a:t>
                      </a:r>
                      <a:endParaRPr lang="ru-RU" sz="300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68551" marR="68551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5477668"/>
                  </a:ext>
                </a:extLst>
              </a:tr>
              <a:tr h="7245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Приложение</a:t>
                      </a:r>
                      <a:br>
                        <a:rPr lang="ru-RU" sz="1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</a:br>
                      <a:r>
                        <a:rPr lang="ru-RU" sz="1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ABBYY </a:t>
                      </a:r>
                      <a:r>
                        <a:rPr lang="ru-RU" sz="13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Hot</a:t>
                      </a:r>
                      <a:r>
                        <a:rPr lang="ru-RU" sz="1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3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Folder</a:t>
                      </a:r>
                      <a:r>
                        <a:rPr lang="ru-RU" sz="13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3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для автоматической</a:t>
                      </a:r>
                      <a:r>
                        <a:rPr lang="ru-RU" sz="13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3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обработки</a:t>
                      </a:r>
                      <a:endParaRPr lang="ru-RU" sz="17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68551" marR="68551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 </a:t>
                      </a:r>
                      <a:endParaRPr lang="ru-RU" sz="150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68551" marR="68551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1D9CD8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5 000 </a:t>
                      </a:r>
                      <a:r>
                        <a:rPr lang="ru-RU" sz="1000" dirty="0" err="1">
                          <a:solidFill>
                            <a:srgbClr val="1D9CD8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стр</a:t>
                      </a:r>
                      <a:r>
                        <a:rPr lang="ru-RU" sz="1000" dirty="0">
                          <a:solidFill>
                            <a:srgbClr val="1D9CD8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/</a:t>
                      </a:r>
                      <a:r>
                        <a:rPr lang="ru-RU" sz="1000" dirty="0" err="1">
                          <a:solidFill>
                            <a:srgbClr val="1D9CD8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мес</a:t>
                      </a:r>
                      <a:r>
                        <a:rPr lang="ru-RU" sz="1000" dirty="0">
                          <a:solidFill>
                            <a:srgbClr val="1D9CD8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/>
                      </a:r>
                      <a:br>
                        <a:rPr lang="ru-RU" sz="1000" dirty="0">
                          <a:solidFill>
                            <a:srgbClr val="1D9CD8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</a:br>
                      <a:r>
                        <a:rPr lang="ru-RU" sz="1000" dirty="0">
                          <a:solidFill>
                            <a:srgbClr val="1D9CD8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макс. 2 ядра процессора</a:t>
                      </a:r>
                      <a:endParaRPr lang="ru-RU" sz="120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68551" marR="68551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159292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10 000 </a:t>
                      </a:r>
                      <a:r>
                        <a:rPr lang="ru-RU" sz="1000" dirty="0" err="1">
                          <a:solidFill>
                            <a:srgbClr val="159292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стр</a:t>
                      </a:r>
                      <a:r>
                        <a:rPr lang="ru-RU" sz="1000" dirty="0">
                          <a:solidFill>
                            <a:srgbClr val="159292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/</a:t>
                      </a:r>
                      <a:r>
                        <a:rPr lang="ru-RU" sz="1000" dirty="0" err="1">
                          <a:solidFill>
                            <a:srgbClr val="159292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мес</a:t>
                      </a:r>
                      <a:r>
                        <a:rPr lang="ru-RU" sz="1000" dirty="0">
                          <a:solidFill>
                            <a:srgbClr val="159292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/>
                      </a:r>
                      <a:br>
                        <a:rPr lang="ru-RU" sz="1000" dirty="0">
                          <a:solidFill>
                            <a:srgbClr val="159292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</a:br>
                      <a:r>
                        <a:rPr lang="ru-RU" sz="1000" dirty="0">
                          <a:solidFill>
                            <a:srgbClr val="159292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макс. 4 ядра </a:t>
                      </a:r>
                      <a:endParaRPr lang="en-US" sz="1000" dirty="0" smtClean="0">
                        <a:solidFill>
                          <a:srgbClr val="159292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159292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процессора</a:t>
                      </a:r>
                      <a:endParaRPr lang="ru-RU" sz="120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68551" marR="68551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5148109"/>
                  </a:ext>
                </a:extLst>
              </a:tr>
              <a:tr h="4830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Сравнение документов</a:t>
                      </a:r>
                      <a:br>
                        <a:rPr lang="ru-RU" sz="1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</a:br>
                      <a:r>
                        <a:rPr lang="ru-RU" sz="1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в различных форматах</a:t>
                      </a:r>
                      <a:endParaRPr lang="ru-RU" sz="17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68551" marR="68551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 </a:t>
                      </a:r>
                      <a:endParaRPr lang="ru-RU" sz="220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68551" marR="68551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solidFill>
                            <a:srgbClr val="1D9CD8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 </a:t>
                      </a:r>
                      <a:endParaRPr lang="ru-RU" sz="220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68551" marR="68551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1">
                          <a:solidFill>
                            <a:srgbClr val="159292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+</a:t>
                      </a:r>
                      <a:endParaRPr lang="ru-RU" sz="220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68551" marR="68551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34541"/>
                  </a:ext>
                </a:extLst>
              </a:tr>
              <a:tr h="3901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+mn-cs"/>
                        </a:rPr>
                        <a:t>Коробочная версия</a:t>
                      </a:r>
                      <a:endParaRPr lang="ru-RU" sz="130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51" marR="68551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b="1" kern="1200" dirty="0" smtClean="0">
                          <a:solidFill>
                            <a:srgbClr val="DE7972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+mn-cs"/>
                        </a:rPr>
                        <a:t>+</a:t>
                      </a:r>
                      <a:endParaRPr lang="ru-RU" sz="22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68551" marR="68551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20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68551" marR="68551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20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68551" marR="68551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6464677"/>
                  </a:ext>
                </a:extLst>
              </a:tr>
              <a:tr h="3901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+mn-cs"/>
                        </a:rPr>
                        <a:t>Версия для скачивания</a:t>
                      </a:r>
                      <a:endParaRPr lang="ru-RU" sz="130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51" marR="68551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b="1" kern="1200" dirty="0" smtClean="0">
                          <a:solidFill>
                            <a:srgbClr val="DE7972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+mn-cs"/>
                        </a:rPr>
                        <a:t>+</a:t>
                      </a:r>
                      <a:endParaRPr lang="ru-RU" sz="22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68551" marR="68551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b="1" kern="1200" dirty="0" smtClean="0">
                          <a:solidFill>
                            <a:srgbClr val="1D9CD8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+mn-cs"/>
                        </a:rPr>
                        <a:t>+</a:t>
                      </a:r>
                      <a:endParaRPr lang="ru-RU" sz="22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68551" marR="68551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b="1" kern="1200" dirty="0" smtClean="0">
                          <a:solidFill>
                            <a:srgbClr val="159292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+mn-cs"/>
                        </a:rPr>
                        <a:t>+</a:t>
                      </a:r>
                      <a:endParaRPr lang="ru-RU" sz="22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68551" marR="68551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6912750"/>
                  </a:ext>
                </a:extLst>
              </a:tr>
              <a:tr h="3901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+mn-cs"/>
                        </a:rPr>
                        <a:t>Лицензирование для организаций</a:t>
                      </a:r>
                      <a:endParaRPr lang="ru-RU" sz="130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51" marR="68551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20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68551" marR="68551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b="1" kern="1200" dirty="0" smtClean="0">
                          <a:solidFill>
                            <a:srgbClr val="1D9CD8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+mn-cs"/>
                        </a:rPr>
                        <a:t>+</a:t>
                      </a:r>
                      <a:endParaRPr lang="ru-RU" sz="22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68551" marR="68551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b="1" kern="1200" dirty="0" smtClean="0">
                          <a:solidFill>
                            <a:srgbClr val="159292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+mn-cs"/>
                        </a:rPr>
                        <a:t>+</a:t>
                      </a:r>
                      <a:endParaRPr lang="ru-RU" sz="22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68551" marR="68551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BF6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2737892"/>
                  </a:ext>
                </a:extLst>
              </a:tr>
            </a:tbl>
          </a:graphicData>
        </a:graphic>
      </p:graphicFrame>
      <p:pic>
        <p:nvPicPr>
          <p:cNvPr id="39" name="Picture 38"/>
          <p:cNvPicPr/>
          <p:nvPr/>
        </p:nvPicPr>
        <p:blipFill>
          <a:blip r:embed="rId5"/>
          <a:stretch>
            <a:fillRect/>
          </a:stretch>
        </p:blipFill>
        <p:spPr>
          <a:xfrm>
            <a:off x="251520" y="1530521"/>
            <a:ext cx="1935215" cy="1628449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4858537" y="4982979"/>
            <a:ext cx="20895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6 990 ₽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127814" y="4982979"/>
            <a:ext cx="20895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11 990  ₽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567974" y="4982979"/>
            <a:ext cx="20895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38 990 ₽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2877" y="5906887"/>
            <a:ext cx="8422615" cy="59247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ru-RU" sz="1050" dirty="0"/>
              <a:t>* </a:t>
            </a:r>
            <a:r>
              <a:rPr lang="ru-RU" sz="1050" dirty="0">
                <a:solidFill>
                  <a:srgbClr val="DE7972"/>
                </a:solidFill>
                <a:ea typeface="Times New Roman" panose="02020603050405020304" pitchFamily="18" charset="0"/>
              </a:rPr>
              <a:t>Внимание! </a:t>
            </a:r>
            <a:r>
              <a:rPr lang="en-US" sz="1050" dirty="0"/>
              <a:t>ABBYY FineReader </a:t>
            </a:r>
            <a:r>
              <a:rPr lang="ru-RU" sz="1050" dirty="0"/>
              <a:t>14 </a:t>
            </a:r>
            <a:r>
              <a:rPr lang="en-US" sz="1050" dirty="0"/>
              <a:t>Standard </a:t>
            </a:r>
            <a:r>
              <a:rPr lang="ru-RU" sz="1050" dirty="0"/>
              <a:t>предназначается только для домашнего использования. Использование юридическими лицами и государственными учреждениями  запрещено лицензионным договором</a:t>
            </a:r>
            <a:r>
              <a:rPr lang="ru-RU" sz="1100" dirty="0"/>
              <a:t>.</a:t>
            </a:r>
          </a:p>
          <a:p>
            <a:endParaRPr lang="ru-RU" sz="1050" dirty="0"/>
          </a:p>
        </p:txBody>
      </p:sp>
    </p:spTree>
    <p:extLst>
      <p:ext uri="{BB962C8B-B14F-4D97-AF65-F5344CB8AC3E}">
        <p14:creationId xmlns:p14="http://schemas.microsoft.com/office/powerpoint/2010/main" val="1227566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64" y="4337511"/>
            <a:ext cx="709105" cy="70910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39" y="2160432"/>
            <a:ext cx="769715" cy="7697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4" y="368240"/>
            <a:ext cx="7974116" cy="1188552"/>
          </a:xfrm>
        </p:spPr>
        <p:txBody>
          <a:bodyPr/>
          <a:lstStyle/>
          <a:p>
            <a:r>
              <a:rPr lang="ru-RU" dirty="0" smtClean="0"/>
              <a:t>Политика обновлений: прошлые версии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64A3CC-9215-4D44-A91D-3C56E408671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2" descr="FR12_Pro_80x97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282" y="2122468"/>
            <a:ext cx="663966" cy="813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PDFT+_80х97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585" y="3080571"/>
            <a:ext cx="663966" cy="813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83616" y="1448780"/>
            <a:ext cx="1758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Обновление с…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52453" y="2236759"/>
            <a:ext cx="26101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ABBYY FineReader 11, 12  Professional, Corporate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655372" y="3317972"/>
            <a:ext cx="26101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ABBYY PDF Transformer+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468315" y="3982707"/>
            <a:ext cx="8416230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94353" y="1919424"/>
            <a:ext cx="8416230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148858" y="1465643"/>
            <a:ext cx="1863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Размер скидки*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83616" y="6216077"/>
            <a:ext cx="80588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</a:t>
            </a:r>
            <a:r>
              <a:rPr kumimoji="0" lang="ru-RU" sz="1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 точными актуальными ценами можно ознакомиться на сайте </a:t>
            </a: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7"/>
              </a:rPr>
              <a:t>www.ABBYY.ru</a:t>
            </a:r>
            <a:r>
              <a:rPr kumimoji="0" lang="ru-RU" sz="1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или по адресу </a:t>
            </a: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8"/>
              </a:rPr>
              <a:t>sales@abbyy.ru</a:t>
            </a: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 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4117177" y="2200917"/>
            <a:ext cx="1926665" cy="1395155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40%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8064A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591157" y="1465643"/>
            <a:ext cx="2155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Обновление до…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591157" y="2499222"/>
            <a:ext cx="26101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ABBYY FineReader </a:t>
            </a:r>
            <a:r>
              <a:rPr kumimoji="0" lang="ru-RU" sz="16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E737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STANDARD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9FE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BUSINESS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919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ENTERPRISE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655370" y="4188839"/>
            <a:ext cx="29166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ABBYY FineReader 10 Home Edition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ABBYY FineReader Sprint</a:t>
            </a:r>
          </a:p>
        </p:txBody>
      </p:sp>
      <p:sp>
        <p:nvSpPr>
          <p:cNvPr id="24" name="Oval 23"/>
          <p:cNvSpPr/>
          <p:nvPr/>
        </p:nvSpPr>
        <p:spPr>
          <a:xfrm>
            <a:off x="4452850" y="4188838"/>
            <a:ext cx="1255316" cy="94683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0%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9BBB5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5"/>
          <a:stretch/>
        </p:blipFill>
        <p:spPr>
          <a:xfrm>
            <a:off x="864992" y="4272577"/>
            <a:ext cx="664923" cy="78702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591157" y="4086724"/>
            <a:ext cx="26101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ABBYY FineReader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E737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STANDARD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9FE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BUSINESS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919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ENTERPRISE</a:t>
            </a:r>
          </a:p>
        </p:txBody>
      </p:sp>
    </p:spTree>
    <p:extLst>
      <p:ext uri="{BB962C8B-B14F-4D97-AF65-F5344CB8AC3E}">
        <p14:creationId xmlns:p14="http://schemas.microsoft.com/office/powerpoint/2010/main" val="2349854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Политика обновлений: расширения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64A3CC-9215-4D44-A91D-3C56E408671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6536" y="1840178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Расширение с…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15525" y="2547189"/>
            <a:ext cx="26101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ABBYY FineReader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E737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STANDARD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468315" y="4284095"/>
            <a:ext cx="8416230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94353" y="2220812"/>
            <a:ext cx="8416230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151779" y="1857041"/>
            <a:ext cx="1905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Расширение до…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885211" y="1860486"/>
            <a:ext cx="1999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Цена и выгода*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135306" y="2541949"/>
            <a:ext cx="26101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ABBYY FineReader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9FE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BUSINESS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151779" y="3345888"/>
            <a:ext cx="26101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ABBYY FineReader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919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ENTERPRISE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515525" y="4612732"/>
            <a:ext cx="26101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ABBYY FineReader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9FE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BUSINESS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135306" y="4599671"/>
            <a:ext cx="26101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ABBYY FineReader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919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ENTERPRISE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949331" y="2545362"/>
            <a:ext cx="1935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000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руб. (-20%)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975369" y="3378185"/>
            <a:ext cx="1935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5 600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руб. (-20%)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949330" y="4638416"/>
            <a:ext cx="2123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21 600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руб. (-20%)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49763" y="6013822"/>
            <a:ext cx="8325925" cy="623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</a:t>
            </a:r>
            <a:r>
              <a:rPr kumimoji="0" lang="ru-RU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 точными актуальными ценами можно ознакомиться на сайте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3"/>
              </a:rPr>
              <a:t>www.ABBYY.ru</a:t>
            </a:r>
            <a:r>
              <a:rPr kumimoji="0" lang="ru-RU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или по адресу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4"/>
              </a:rPr>
              <a:t>sales@abbyy.ru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ru-RU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Выгода означает % экономии при покупке расширения по сравнению с полной стоимостью разницы между редакциями.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54" y="4442476"/>
            <a:ext cx="702272" cy="9410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54" y="2532290"/>
            <a:ext cx="723522" cy="96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007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545" y="3212976"/>
            <a:ext cx="6759750" cy="936104"/>
          </a:xfrm>
        </p:spPr>
        <p:txBody>
          <a:bodyPr>
            <a:normAutofit/>
          </a:bodyPr>
          <a:lstStyle/>
          <a:p>
            <a:r>
              <a:rPr lang="ru-RU" dirty="0" smtClean="0"/>
              <a:t>лицензирование</a:t>
            </a:r>
            <a:endParaRPr lang="ru-R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ABBYY FineReader 14</a:t>
            </a:r>
            <a:endParaRPr lang="ru-RU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0" y="6456363"/>
            <a:ext cx="1662113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2" descr="https://www.abbyy.com/images/Company/Gallery/Logos/Logo_ABBYY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395" y="179064"/>
            <a:ext cx="875313" cy="358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1976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" name="Rectangle 1023"/>
          <p:cNvSpPr/>
          <p:nvPr/>
        </p:nvSpPr>
        <p:spPr>
          <a:xfrm>
            <a:off x="487427" y="2291593"/>
            <a:ext cx="1583390" cy="40972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0807" y="283883"/>
            <a:ext cx="7427913" cy="891414"/>
          </a:xfrm>
        </p:spPr>
        <p:txBody>
          <a:bodyPr/>
          <a:lstStyle/>
          <a:p>
            <a:r>
              <a:rPr lang="ru-RU" dirty="0" smtClean="0"/>
              <a:t>Типы лицензий для организаций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64A3CC-9215-4D44-A91D-3C56E408671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79447" y="1928848"/>
            <a:ext cx="2386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D2546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CONCURRENT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12086" y="1930676"/>
            <a:ext cx="2274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981B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PER SEAT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78387" y="1928622"/>
            <a:ext cx="2232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678B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TERMINAL</a:t>
            </a:r>
          </a:p>
        </p:txBody>
      </p:sp>
      <p:pic>
        <p:nvPicPr>
          <p:cNvPr id="1026" name="Picture 2" descr="https://www.abbyy.com/media/7727/corpplus-lizenzierung-520x300-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3" t="23026" r="24463" b="23424"/>
          <a:stretch/>
        </p:blipFill>
        <p:spPr bwMode="auto">
          <a:xfrm>
            <a:off x="2772599" y="1549582"/>
            <a:ext cx="691272" cy="419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abbyy.com/media/7726/corpplus-lizenzierung-520x300-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64" t="24704" r="24552" b="24896"/>
          <a:stretch/>
        </p:blipFill>
        <p:spPr bwMode="auto">
          <a:xfrm>
            <a:off x="5101178" y="1548824"/>
            <a:ext cx="708829" cy="405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www.abbyy.com/media/7728/corpplus-lizenzierung-520x300-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3" t="24601" r="24463" b="24999"/>
          <a:stretch/>
        </p:blipFill>
        <p:spPr bwMode="auto">
          <a:xfrm>
            <a:off x="7435158" y="1562548"/>
            <a:ext cx="710397" cy="40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73112" y="2440462"/>
            <a:ext cx="1718565" cy="261610"/>
          </a:xfrm>
          <a:prstGeom prst="rect">
            <a:avLst/>
          </a:prstGeom>
          <a:noFill/>
        </p:spPr>
        <p:txBody>
          <a:bodyPr wrap="square" l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C60C3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Тип лицензии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C60C3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47001" y="2440462"/>
            <a:ext cx="2232447" cy="397032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pPr marL="84138" marR="0" lvl="0" indent="0" algn="l" defTabSz="889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C60C30"/>
              </a:buClr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Многопользовательская лицензия (на рабочее место)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279447" y="2422177"/>
            <a:ext cx="2381141" cy="397032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pPr marL="84138" marR="0" lvl="0" indent="0" algn="l" defTabSz="889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C60C30"/>
              </a:buClr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Сетевая лицензия (для совместного использования в локальной сети или на терминальном сервере)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678387" y="2427734"/>
            <a:ext cx="2223248" cy="397032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pPr marL="84138" marR="0" lvl="0" indent="0" algn="l" defTabSz="889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C60C30"/>
              </a:buClr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Терминальная лицензия (для использования на терм. сервере)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02793" y="3167390"/>
            <a:ext cx="1718565" cy="261610"/>
          </a:xfrm>
          <a:prstGeom prst="rect">
            <a:avLst/>
          </a:prstGeom>
          <a:noFill/>
        </p:spPr>
        <p:txBody>
          <a:bodyPr wrap="square" l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C60C3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Ограничения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C60C3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061616" y="3166983"/>
            <a:ext cx="2225139" cy="397032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>
            <a:defPPr>
              <a:defRPr lang="ru-RU"/>
            </a:defPPr>
            <a:lvl1pPr marL="84138" lvl="0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C60C30"/>
              </a:buClr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84138" marR="0" lvl="0" indent="0" algn="l" defTabSz="889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C60C30"/>
              </a:buClr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Ограничивается общее кол-во рабочих мест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274016" y="3158970"/>
            <a:ext cx="2368214" cy="397032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pPr marL="84138" marR="0" lvl="0" indent="0" algn="l" defTabSz="889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C60C30"/>
              </a:buClr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Ограничивается кол-во одновременных подключений к ПО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74913" y="3121978"/>
            <a:ext cx="2314364" cy="397032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pPr marL="84138" marR="0" lvl="0" indent="0" algn="l" defTabSz="889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C60C30"/>
              </a:buClr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Ограничивается кол-во конкретных компьютеров, имеющих доступ к программе через ТС.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88483" y="3842465"/>
            <a:ext cx="1718565" cy="261610"/>
          </a:xfrm>
          <a:prstGeom prst="rect">
            <a:avLst/>
          </a:prstGeom>
          <a:noFill/>
        </p:spPr>
        <p:txBody>
          <a:bodyPr wrap="square" l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C60C3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Оптимально для…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C60C3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061751" y="3861188"/>
            <a:ext cx="2239622" cy="872957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>
            <a:defPPr>
              <a:defRPr lang="ru-RU"/>
            </a:defPPr>
            <a:lvl1pPr marL="84138" lvl="0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C60C30"/>
              </a:buClr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84138" marR="0" lvl="0" indent="0" algn="l" defTabSz="889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C60C30"/>
              </a:buClr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Регулярной потребности у ограниченного кол-ва сотрудников.</a:t>
            </a:r>
          </a:p>
          <a:p>
            <a:pPr marL="84138" marR="0" lvl="0" indent="0" algn="l" defTabSz="889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C60C30"/>
              </a:buClr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Подходит для компьютеров, отключенных от локальной сети, например, ноутбуков.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284999" y="3879050"/>
            <a:ext cx="2369970" cy="883819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pPr marL="84138" marR="0" lvl="0" indent="0" algn="l" defTabSz="889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C60C30"/>
              </a:buClr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Периодической потребности у большого кол-ва сотрудников.</a:t>
            </a:r>
          </a:p>
          <a:p>
            <a:pPr marL="84138" marR="0" lvl="0" indent="0" algn="l" defTabSz="889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C60C30"/>
              </a:buClr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Для использования обязателен доступ к локальной сети.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663428" y="3879050"/>
            <a:ext cx="2314364" cy="883819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pPr marL="84138" marR="0" lvl="0" indent="0" algn="l" defTabSz="889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C60C30"/>
              </a:buClr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Регулярной потребности у ограниченного кол-ва сотрудников, получающим доступ к ПО через терминальные службы.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97879" y="5499230"/>
            <a:ext cx="1718565" cy="382062"/>
          </a:xfrm>
          <a:prstGeom prst="rect">
            <a:avLst/>
          </a:prstGeom>
          <a:noFill/>
        </p:spPr>
        <p:txBody>
          <a:bodyPr wrap="square" l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C60C3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Именные / </a:t>
            </a: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C60C3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60C3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неименные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C60C3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лицензии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C60C3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061751" y="5477208"/>
            <a:ext cx="2239622" cy="382062"/>
          </a:xfrm>
          <a:prstGeom prst="rect">
            <a:avLst/>
          </a:prstGeom>
          <a:noFill/>
        </p:spPr>
        <p:txBody>
          <a:bodyPr wrap="square" lIns="0" rIns="0" rtlCol="0" anchor="ctr">
            <a:noAutofit/>
          </a:bodyPr>
          <a:lstStyle>
            <a:defPPr>
              <a:defRPr lang="ru-RU"/>
            </a:defPPr>
            <a:lvl1pPr marL="84138" lvl="0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C60C30"/>
              </a:buClr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84138" marR="0" lvl="0" indent="0" algn="ctr" defTabSz="889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C60C30"/>
              </a:buClr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Именные от 3-х лицензий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294065" y="5472454"/>
            <a:ext cx="2360904" cy="386816"/>
          </a:xfrm>
          <a:prstGeom prst="rect">
            <a:avLst/>
          </a:prstGeom>
          <a:noFill/>
        </p:spPr>
        <p:txBody>
          <a:bodyPr wrap="square" lIns="0" rIns="0" rtlCol="0" anchor="ctr">
            <a:noAutofit/>
          </a:bodyPr>
          <a:lstStyle/>
          <a:p>
            <a:pPr marL="84138" marR="0" lvl="0" indent="0" algn="ctr" defTabSz="889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C60C30"/>
              </a:buClr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Именные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660588" y="5472454"/>
            <a:ext cx="2275978" cy="386816"/>
          </a:xfrm>
          <a:prstGeom prst="rect">
            <a:avLst/>
          </a:prstGeom>
          <a:noFill/>
        </p:spPr>
        <p:txBody>
          <a:bodyPr wrap="square" lIns="0" rIns="0" rtlCol="0" anchor="ctr">
            <a:noAutofit/>
          </a:bodyPr>
          <a:lstStyle/>
          <a:p>
            <a:pPr marL="84138" marR="0" lvl="0" indent="0" algn="ctr" defTabSz="889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C60C30"/>
              </a:buClr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Именные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97879" y="6002705"/>
            <a:ext cx="1718565" cy="261610"/>
          </a:xfrm>
          <a:prstGeom prst="rect">
            <a:avLst/>
          </a:prstGeom>
          <a:noFill/>
        </p:spPr>
        <p:txBody>
          <a:bodyPr wrap="square" l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C60C3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Минимальное кол-во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C60C3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061617" y="6005920"/>
            <a:ext cx="2232448" cy="258395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>
            <a:defPPr>
              <a:defRPr lang="ru-RU"/>
            </a:defPPr>
            <a:lvl1pPr marL="84138" lvl="0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C60C30"/>
              </a:buClr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84138" marR="0" lvl="0" indent="0" algn="ctr" defTabSz="889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C60C30"/>
              </a:buClr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от 1 лицензии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284999" y="6002705"/>
            <a:ext cx="2369970" cy="261610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pPr marL="84138" marR="0" lvl="0" indent="0" algn="ctr" defTabSz="889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C60C30"/>
              </a:buClr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от 11 лицензий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629517" y="6002705"/>
            <a:ext cx="2255614" cy="261610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pPr marL="84138" marR="0" lvl="0" indent="0" algn="ctr" defTabSz="889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C60C30"/>
              </a:buClr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от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лицензий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85643" y="5102605"/>
            <a:ext cx="1718565" cy="261610"/>
          </a:xfrm>
          <a:prstGeom prst="rect">
            <a:avLst/>
          </a:prstGeom>
          <a:noFill/>
        </p:spPr>
        <p:txBody>
          <a:bodyPr wrap="square" l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C60C3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Типы установки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C60C3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061617" y="5105820"/>
            <a:ext cx="2232448" cy="258395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>
            <a:defPPr>
              <a:defRPr lang="ru-RU"/>
            </a:defPPr>
            <a:lvl1pPr marL="84138" lvl="0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C60C30"/>
              </a:buClr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84138" marR="0" lvl="0" indent="0" algn="ctr" defTabSz="889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C60C30"/>
              </a:buClr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Локальная или серверная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288515" y="5102605"/>
            <a:ext cx="2366454" cy="261610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pPr marL="84138" marR="0" lvl="0" indent="0" algn="ctr" defTabSz="889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C60C30"/>
              </a:buClr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Серверная 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660588" y="5102605"/>
            <a:ext cx="2328689" cy="261610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pPr marL="84138" marR="0" lvl="0" indent="0" algn="ctr" defTabSz="889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C60C30"/>
              </a:buClr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Серверная </a:t>
            </a:r>
          </a:p>
        </p:txBody>
      </p:sp>
      <p:cxnSp>
        <p:nvCxnSpPr>
          <p:cNvPr id="45" name="Straight Connector 44"/>
          <p:cNvCxnSpPr/>
          <p:nvPr/>
        </p:nvCxnSpPr>
        <p:spPr>
          <a:xfrm>
            <a:off x="4286756" y="2308561"/>
            <a:ext cx="14617" cy="4025091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6656119" y="2297955"/>
            <a:ext cx="22268" cy="4035697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494353" y="2297954"/>
            <a:ext cx="8416230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V="1">
            <a:off x="466725" y="6390836"/>
            <a:ext cx="8443858" cy="8494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386536" y="1060967"/>
            <a:ext cx="2368264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Доступно для редакций: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9FE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BUSINESS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919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ENTERPRISE</a:t>
            </a:r>
          </a:p>
        </p:txBody>
      </p:sp>
    </p:spTree>
    <p:extLst>
      <p:ext uri="{BB962C8B-B14F-4D97-AF65-F5344CB8AC3E}">
        <p14:creationId xmlns:p14="http://schemas.microsoft.com/office/powerpoint/2010/main" val="2251725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545" y="3212976"/>
            <a:ext cx="6759750" cy="93610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Техническая информация</a:t>
            </a:r>
            <a:endParaRPr lang="ru-R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ABBYY FineReader 14</a:t>
            </a:r>
            <a:endParaRPr lang="ru-RU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0" y="6456363"/>
            <a:ext cx="1662113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2" descr="https://www.abbyy.com/images/Company/Gallery/Logos/Logo_ABBYY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395" y="179064"/>
            <a:ext cx="875313" cy="358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2433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Системные требования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64A3CC-9215-4D44-A91D-3C56E408671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6251" y="1043735"/>
            <a:ext cx="8371224" cy="320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60C30"/>
              </a:buClr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Процессор x86 или x64 с тактовой частотой от 1 ГГц и поддержкой набора инструкций SSE2.</a:t>
            </a: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60C30"/>
              </a:buClr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Операционная система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: Microsoft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®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 Windows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®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 10, 8/8.1, 7, Microsoft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 ®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 Windows Server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®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 2016, 2012/2012 R2, 2008 R2.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Для работы с локализованным интерфейсом операционная система должна обеспечивать необходимую языковую поддержку.</a:t>
            </a: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60C30"/>
              </a:buClr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Объем оперативной памяти: не менее 1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ГБ (рекомендовано – от 4 ГБ).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60C30"/>
              </a:buClr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Свободное место на диске: 1,2 ГБ для обычной установки и 1,2 ГБ для работы программы.</a:t>
            </a: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60C30"/>
              </a:buClr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Видеокарта и монитор с разрешением не менее 1024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768 точек.</a:t>
            </a: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60C30"/>
              </a:buClr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TWAIN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- или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WIA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-совместимый сканер (при использовании функции сканирования).</a:t>
            </a: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60C30"/>
              </a:buClr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Интернет-соединение для активации серийного номера (рекомендовано).</a:t>
            </a: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60C30"/>
              </a:buClr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Клавиатура, мышь или другое указательное устройство.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76251" y="4568139"/>
            <a:ext cx="7427913" cy="89141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0" kern="0" baseline="0">
                <a:solidFill>
                  <a:schemeClr val="tx1"/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j-ea"/>
              </a:rPr>
              <a:t>Языки распознавания (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j-ea"/>
              </a:rPr>
              <a:t>OCR)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6251" y="5111025"/>
            <a:ext cx="8371224" cy="132343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ABBYY FineReader 14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распознает документы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на 192 естественных и искусственных языках, для 48 из них обеспечена словарная поддержка. </a:t>
            </a: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lvl="0"/>
            <a:r>
              <a:rPr lang="ru-RU" sz="1600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Сравнение документов доступно для 35 языков.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lang="ru-RU" sz="16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0"/>
            <a:endParaRPr lang="ru-RU" sz="16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0"/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Полный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список языков можно найти на сайте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hlinkClick r:id="rId2"/>
              </a:rPr>
              <a:t>www.ABBYY.ru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5026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mtClean="0"/>
              <a:t>Поддерживаемые форматы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64A3CC-9215-4D44-A91D-3C56E408671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3062" y="2341747"/>
            <a:ext cx="3600695" cy="232063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60C3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PDF, включая PDF/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libri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60C3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C60C3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Графические форматы: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TIFF, JPEG, JPEG 2000, JBIG2, PNG, BMP, PCX, GIF,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DjVu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, XPS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</a:p>
          <a:p>
            <a:pPr marL="285750" marR="0" lvl="0" indent="-2857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60C3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C60C3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Текстовые форматы*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60C3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C60C3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DOC(X), XLS(X), PPT(X), VSD(X), HTML, RTF, TXT, ODT, ODS, ODP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30894" y="2342240"/>
            <a:ext cx="3960440" cy="21657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60C3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PDF, включая PDF/A</a:t>
            </a:r>
          </a:p>
          <a:p>
            <a:pPr marL="285750" marR="0" lvl="0" indent="-2857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60C3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C60C3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Графические форматы: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TIFF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JPEG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JPEG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 2000,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JBIG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2,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PNG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BMP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PCX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DjVu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libri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60C3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C60C3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Текстовые форматы: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DOC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XLS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PPTX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HTML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RTF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TXT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CSV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ODT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libri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C60C3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C60C3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Электронные книги: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60C3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EPUB, FB2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libri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6249" y="1877903"/>
            <a:ext cx="3667507" cy="36933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l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Входные форматы файлов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86534" y="5950737"/>
            <a:ext cx="8505945" cy="6388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60C30"/>
              </a:buClr>
              <a:buSzTx/>
              <a:buFontTx/>
              <a:buNone/>
              <a:tabLst/>
              <a:defRPr/>
            </a:pPr>
            <a:r>
              <a:rPr kumimoji="0" lang="en-US" sz="1050" b="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kumimoji="0" lang="ru-RU" sz="1050" b="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 Требуется </a:t>
            </a:r>
            <a:r>
              <a:rPr kumimoji="0" lang="en-US" sz="1050" b="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Microsoft</a:t>
            </a:r>
            <a:r>
              <a:rPr kumimoji="0" lang="en-US" sz="1050" b="0" i="0" u="none" strike="noStrike" kern="1200" cap="none" spc="0" normalizeH="0" baseline="3000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 ®</a:t>
            </a:r>
            <a:r>
              <a:rPr kumimoji="0" lang="ru-RU" sz="1050" b="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 .</a:t>
            </a:r>
            <a:r>
              <a:rPr kumimoji="0" lang="en-US" sz="1050" b="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NET Framework</a:t>
            </a:r>
            <a:r>
              <a:rPr kumimoji="0" lang="ru-RU" sz="1050" b="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60C30"/>
              </a:buClr>
              <a:buSzTx/>
              <a:buFontTx/>
              <a:buNone/>
              <a:tabLst/>
              <a:defRPr/>
            </a:pPr>
            <a:r>
              <a:rPr kumimoji="0" lang="ru-RU" sz="1050" b="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</a:rPr>
              <a:t>** Для создания PDF-документов из текстовых форматов необходимо установленное приложение Microsoft</a:t>
            </a:r>
            <a:r>
              <a:rPr kumimoji="0" lang="en-US" sz="1050" b="0" i="0" u="none" strike="noStrike" kern="1200" cap="none" spc="0" normalizeH="0" baseline="3000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 ®</a:t>
            </a:r>
            <a:r>
              <a:rPr kumimoji="0" lang="ru-RU" sz="1050" b="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ru-RU" sz="1050" b="0" i="1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</a:rPr>
              <a:t>Offic</a:t>
            </a:r>
            <a:r>
              <a:rPr kumimoji="0" lang="en-US" sz="1050" b="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</a:rPr>
              <a:t>e</a:t>
            </a:r>
            <a:r>
              <a:rPr kumimoji="0" lang="ru-RU" sz="1050" b="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</a:rPr>
              <a:t> или </a:t>
            </a:r>
            <a:r>
              <a:rPr kumimoji="0" lang="ru-RU" sz="1050" b="0" i="1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</a:rPr>
              <a:t>Apache</a:t>
            </a:r>
            <a:r>
              <a:rPr kumimoji="0" lang="ru-RU" sz="1050" b="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1050" b="0" i="1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</a:rPr>
              <a:t>OpenOffice</a:t>
            </a:r>
            <a:r>
              <a:rPr kumimoji="0" lang="en-US" sz="1050" b="0" i="1" u="none" strike="noStrike" kern="1200" cap="none" spc="0" normalizeH="0" baseline="3000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</a:rPr>
              <a:t>TM</a:t>
            </a:r>
            <a:r>
              <a:rPr kumimoji="0" lang="ru-RU" sz="1050" b="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</a:rPr>
              <a:t>.</a:t>
            </a:r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60C30"/>
              </a:buClr>
              <a:buSzTx/>
              <a:buFontTx/>
              <a:buNone/>
              <a:tabLst/>
              <a:defRPr/>
            </a:pPr>
            <a:endParaRPr kumimoji="0" lang="ru-RU" sz="1050" b="0" i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libri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676902" y="1877903"/>
            <a:ext cx="3960440" cy="36933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l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Форматы сохранения файлов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68316" y="1877903"/>
            <a:ext cx="3675441" cy="2629564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676902" y="1877903"/>
            <a:ext cx="3960440" cy="2629564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3616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Языки интерфейса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64A3CC-9215-4D44-A91D-3C56E408671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92645" y="1795130"/>
            <a:ext cx="2984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английский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92645" y="2299852"/>
            <a:ext cx="2984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русский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92645" y="2802429"/>
            <a:ext cx="2984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немецкий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92645" y="3307151"/>
            <a:ext cx="2984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польский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92645" y="3837994"/>
            <a:ext cx="2984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турецкий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92645" y="4342716"/>
            <a:ext cx="2984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украинский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92645" y="4847086"/>
            <a:ext cx="2984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французский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09612" y="4847086"/>
            <a:ext cx="2984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чешский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609612" y="1795130"/>
            <a:ext cx="33278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португальский (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браз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609612" y="2299852"/>
            <a:ext cx="2984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итальянский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609612" y="2802429"/>
            <a:ext cx="2984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голландский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09612" y="3307151"/>
            <a:ext cx="2984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венгерский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09612" y="3837994"/>
            <a:ext cx="2984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шведский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609612" y="4342716"/>
            <a:ext cx="2984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корейский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6" name="Picture 2" descr="https://www.abbyy.com/media/4142/flag_ru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601" y="2484561"/>
            <a:ext cx="270698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abbyy.com/media/4152/eng_fla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601" y="1979839"/>
            <a:ext cx="270698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www.abbyy.com/media/4154/de_fla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601" y="3002437"/>
            <a:ext cx="270698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www.abbyy.com/media/4144/flag_pl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601" y="3491860"/>
            <a:ext cx="270698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www.abbyy.com/media/4138/flag_tr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601" y="4022703"/>
            <a:ext cx="270698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www.abbyy.com/media/4139/flags_ua-ok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601" y="4527425"/>
            <a:ext cx="270698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www.abbyy.com/media/4150/fr_flag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601" y="5031795"/>
            <a:ext cx="270698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www.abbyy.com/media/4143/flag_pr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710" y="1979839"/>
            <a:ext cx="270698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www.abbyy.com/media/4147/it_flag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710" y="2484561"/>
            <a:ext cx="270698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ttps://www.abbyy.com/media/4153/du_flag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710" y="2989283"/>
            <a:ext cx="270698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s://www.abbyy.com/media/4148/hu_flag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710" y="3491860"/>
            <a:ext cx="270698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https://www.abbyy.com/media/4140/flag_sw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710" y="4022703"/>
            <a:ext cx="270698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https://www.abbyy.com/media/4145/ko_flag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710" y="4527425"/>
            <a:ext cx="270698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https://www.abbyy.com/media/4156/cz_flag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710" y="5031795"/>
            <a:ext cx="270698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8957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ABBYY </a:t>
            </a:r>
            <a:r>
              <a:rPr lang="ru-RU" dirty="0" smtClean="0"/>
              <a:t>в </a:t>
            </a:r>
            <a:r>
              <a:rPr lang="ru-RU" dirty="0"/>
              <a:t>р</a:t>
            </a:r>
            <a:r>
              <a:rPr lang="ru-RU" dirty="0" smtClean="0"/>
              <a:t>еестре </a:t>
            </a:r>
            <a:r>
              <a:rPr lang="ru-RU" dirty="0"/>
              <a:t>о</a:t>
            </a:r>
            <a:r>
              <a:rPr lang="ru-RU" dirty="0" smtClean="0"/>
              <a:t>течественного ПО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64A3CC-9215-4D44-A91D-3C56E408671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6535" y="1826033"/>
            <a:ext cx="8505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Продукты и решения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ABBYY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являются российскими в соответствии с критериями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Минкомсвязи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РФ*.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2385" y="6145085"/>
            <a:ext cx="84162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*Постановление Правительства РФ от 16 ноября 2015 г. </a:t>
            </a:r>
            <a:r>
              <a:rPr kumimoji="0" lang="ru-RU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2"/>
              </a:rPr>
              <a:t>№ 1236 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4" descr="PDFT+_80х9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6344" y="4207117"/>
            <a:ext cx="571500" cy="700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Comporator_Visual_box_80x97_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356" y="3248931"/>
            <a:ext cx="571500" cy="692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hlinkClick r:id="rId5"/>
          </p:cNvPr>
          <p:cNvSpPr txBox="1"/>
          <p:nvPr/>
        </p:nvSpPr>
        <p:spPr>
          <a:xfrm>
            <a:off x="2235563" y="4215826"/>
            <a:ext cx="178219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5"/>
              </a:rPr>
              <a:t>ABBYY FineReader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95623" y="4418661"/>
            <a:ext cx="199502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6"/>
              </a:rPr>
              <a:t>ABBYY PDF Transformer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90347" y="3459065"/>
            <a:ext cx="199502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7"/>
              </a:rPr>
              <a:t>ABBYY Comparator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5155937" y="5160207"/>
            <a:ext cx="631624" cy="631624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01200" y="5331969"/>
            <a:ext cx="199502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 </a:t>
            </a:r>
            <a:r>
              <a: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8"/>
              </a:rPr>
              <a:t>другие продукты</a:t>
            </a:r>
            <a:r>
              <a: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284330" y="5130886"/>
            <a:ext cx="423514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03643" y="2712499"/>
            <a:ext cx="38759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ABBYY FineReader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019275" y="2706277"/>
            <a:ext cx="38759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Все продукты и решения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476250" y="3051053"/>
            <a:ext cx="8056190" cy="0"/>
          </a:xfrm>
          <a:prstGeom prst="line">
            <a:avLst/>
          </a:prstGeom>
          <a:ln w="19050">
            <a:solidFill>
              <a:srgbClr val="C60C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70" y="3291189"/>
            <a:ext cx="1473755" cy="1974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665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467544" y="2492898"/>
            <a:ext cx="6264696" cy="1512166"/>
          </a:xfrm>
        </p:spPr>
        <p:txBody>
          <a:bodyPr anchor="ctr"/>
          <a:lstStyle/>
          <a:p>
            <a:r>
              <a:rPr lang="en-US" dirty="0" smtClean="0"/>
              <a:t>ABBYY PDF Transformer+</a:t>
            </a:r>
            <a:endParaRPr lang="ru-RU" dirty="0"/>
          </a:p>
        </p:txBody>
      </p:sp>
      <p:pic>
        <p:nvPicPr>
          <p:cNvPr id="1026" name="Picture 2" descr="C:\Users\AVishnyakova\Documents\2. FINEREADER GROUP\1. PDF Ftransformer 4.0 ВЫПУСК\3D Коробки\400x400\PDFT+_R_Rus_40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2000" y="3369600"/>
            <a:ext cx="2458800" cy="2458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453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545" y="3212976"/>
            <a:ext cx="6759750" cy="936104"/>
          </a:xfrm>
        </p:spPr>
        <p:txBody>
          <a:bodyPr>
            <a:normAutofit/>
          </a:bodyPr>
          <a:lstStyle/>
          <a:p>
            <a:r>
              <a:rPr lang="ru-RU" dirty="0" smtClean="0"/>
              <a:t>о формате </a:t>
            </a:r>
            <a:r>
              <a:rPr lang="en-US" dirty="0" err="1" smtClean="0"/>
              <a:t>pdF</a:t>
            </a:r>
            <a:endParaRPr lang="ru-R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ABBYY PDF Transformer+</a:t>
            </a:r>
            <a:endParaRPr lang="ru-RU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0" y="6456363"/>
            <a:ext cx="1662113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2" descr="https://www.abbyy.com/images/Company/Gallery/Logos/Logo_ABBYY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395" y="179064"/>
            <a:ext cx="875313" cy="358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4200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966526" y="3318192"/>
            <a:ext cx="3317442" cy="205791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 формате </a:t>
            </a:r>
            <a:r>
              <a:rPr lang="en-US" dirty="0" smtClean="0"/>
              <a:t>PDF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87070"/>
            <a:ext cx="8218488" cy="4853136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PDF – Portable Document Format – </a:t>
            </a:r>
            <a:r>
              <a:rPr lang="ru-RU" dirty="0" smtClean="0"/>
              <a:t>кроссплатформенный формат для удобного и безопасного обмена документами, утвержденный в качестве международного стандарта </a:t>
            </a:r>
            <a:r>
              <a:rPr lang="en-US" dirty="0" smtClean="0"/>
              <a:t>ISO.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/>
              <a:pPr/>
              <a:t>82</a:t>
            </a:fld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68313" y="3071854"/>
            <a:ext cx="3167583" cy="43204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/>
              <a:t>Преимущества: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187624" y="3503902"/>
            <a:ext cx="30963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C60C30"/>
              </a:buClr>
              <a:buFont typeface="Arial" pitchFamily="34" charset="0"/>
              <a:buChar char="•"/>
            </a:pP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Кроссплатформенность</a:t>
            </a:r>
          </a:p>
          <a:p>
            <a:pPr marL="285750" indent="-285750">
              <a:buClr>
                <a:srgbClr val="C60C30"/>
              </a:buClr>
              <a:buFont typeface="Arial" pitchFamily="34" charset="0"/>
              <a:buChar char="•"/>
            </a:pP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Компактность</a:t>
            </a:r>
          </a:p>
          <a:p>
            <a:pPr marL="285750" indent="-285750">
              <a:buClr>
                <a:srgbClr val="C60C30"/>
              </a:buClr>
              <a:buFont typeface="Arial" pitchFamily="34" charset="0"/>
              <a:buChar char="•"/>
            </a:pP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Интерактивность</a:t>
            </a:r>
          </a:p>
          <a:p>
            <a:pPr marL="285750" indent="-285750">
              <a:buClr>
                <a:srgbClr val="C60C30"/>
              </a:buClr>
              <a:buFont typeface="Arial" pitchFamily="34" charset="0"/>
              <a:buChar char="•"/>
            </a:pP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Безопасность</a:t>
            </a:r>
          </a:p>
          <a:p>
            <a:pPr marL="285750" indent="-285750">
              <a:buClr>
                <a:srgbClr val="C60C30"/>
              </a:buClr>
              <a:buFont typeface="Arial" pitchFamily="34" charset="0"/>
              <a:buChar char="•"/>
            </a:pPr>
            <a:r>
              <a:rPr lang="ru-RU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И</a:t>
            </a:r>
            <a:r>
              <a:rPr lang="ru-RU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ндексируемость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935492" y="3324718"/>
            <a:ext cx="3317442" cy="205791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4437279" y="3078380"/>
            <a:ext cx="3167583" cy="432048"/>
          </a:xfrm>
          <a:prstGeom prst="rect">
            <a:avLst/>
          </a:prstGeom>
          <a:solidFill>
            <a:srgbClr val="C60C3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/>
              <a:t>Особенности: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5046041" y="3474449"/>
            <a:ext cx="2910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C60C30"/>
              </a:buClr>
              <a:buFont typeface="Arial" pitchFamily="34" charset="0"/>
              <a:buChar char="•"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Сложность редактирования</a:t>
            </a:r>
          </a:p>
        </p:txBody>
      </p:sp>
      <p:pic>
        <p:nvPicPr>
          <p:cNvPr id="11" name="Picture 2" descr="\\Lingvo\Abbyy\Marketing Department\Product Management Group\Publishing Service\Deposit\5942r\5942r_schema_PDFTPlus_6_final-01.pn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79813" y="4311584"/>
            <a:ext cx="1828800" cy="21290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76308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Основные типы </a:t>
            </a:r>
            <a:r>
              <a:rPr lang="en-US" dirty="0" smtClean="0"/>
              <a:t>PDF-</a:t>
            </a:r>
            <a:r>
              <a:rPr lang="ru-RU" dirty="0" smtClean="0"/>
              <a:t>файлов 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/>
              <a:pPr/>
              <a:t>83</a:t>
            </a:fld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464688" y="4156045"/>
            <a:ext cx="2019079" cy="187743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Только изображение страницы:</a:t>
            </a:r>
          </a:p>
          <a:p>
            <a:pPr marL="285750" indent="-285750">
              <a:buClr>
                <a:srgbClr val="C60C30"/>
              </a:buClr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Отсканированный документ или фото, пропущенное через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PDF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-принтер</a:t>
            </a:r>
          </a:p>
          <a:p>
            <a:pPr marL="285750" indent="-285750">
              <a:buClr>
                <a:srgbClr val="C60C30"/>
              </a:buClr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Поиск и копирование недоступно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627784" y="1223755"/>
            <a:ext cx="1800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«Нормальный» </a:t>
            </a:r>
            <a:r>
              <a:rPr lang="en-US" sz="1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PDF, </a:t>
            </a:r>
            <a:r>
              <a:rPr lang="ru-RU" sz="1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или </a:t>
            </a:r>
            <a:r>
              <a:rPr lang="en-US" sz="1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PDF</a:t>
            </a:r>
            <a:r>
              <a:rPr lang="ru-RU" sz="1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созданный из других приложений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662010" y="1233626"/>
            <a:ext cx="21414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PDF </a:t>
            </a:r>
            <a:r>
              <a:rPr lang="ru-RU" sz="1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 возможностью поиска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79889" y="1233626"/>
            <a:ext cx="1715847" cy="52322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PDF </a:t>
            </a:r>
            <a:r>
              <a:rPr lang="ru-RU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(только изображение)</a:t>
            </a:r>
            <a:endParaRPr lang="ru-RU" sz="14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83767" y="4156045"/>
            <a:ext cx="1728193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Только текстовый слой:</a:t>
            </a:r>
          </a:p>
          <a:p>
            <a:pPr marL="285750" indent="-285750">
              <a:buClr>
                <a:srgbClr val="C60C30"/>
              </a:buClr>
              <a:buFont typeface="Arial" pitchFamily="34" charset="0"/>
              <a:buChar char="•"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Создан из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MS Office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или др. приложений</a:t>
            </a:r>
          </a:p>
          <a:p>
            <a:pPr marL="285750" indent="-285750">
              <a:buClr>
                <a:srgbClr val="C60C30"/>
              </a:buClr>
              <a:buFont typeface="Arial" pitchFamily="34" charset="0"/>
              <a:buChar char="•"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Доступен поиск и копирование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427984" y="4156045"/>
            <a:ext cx="2375495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Текстовый слой под изображением</a:t>
            </a:r>
          </a:p>
          <a:p>
            <a:pPr marL="285750" indent="-285750">
              <a:buClr>
                <a:srgbClr val="C60C30"/>
              </a:buClr>
              <a:buFont typeface="Arial" pitchFamily="34" charset="0"/>
              <a:buChar char="•"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Является результатом применения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OCR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к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PDF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(только изображение)</a:t>
            </a:r>
          </a:p>
          <a:p>
            <a:pPr marL="285750" indent="-285750">
              <a:buClr>
                <a:srgbClr val="C60C30"/>
              </a:buClr>
              <a:buFont typeface="Arial" pitchFamily="34" charset="0"/>
              <a:buChar char="•"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Доступен для поиска и копирования, но результат зависит от качества текстового слоя</a:t>
            </a:r>
          </a:p>
        </p:txBody>
      </p:sp>
      <p:pic>
        <p:nvPicPr>
          <p:cNvPr id="3" name="Picture 2" descr="\\Lingvo\Abbyy\Marketing Department\Product Management Group\Publishing Service\Deposit\6289r\6289_Shematichnie-izobrazheniya_1-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92385" y="2264678"/>
            <a:ext cx="1304925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Lingvo\Abbyy\Marketing Department\Product Management Group\Publishing Service\Deposit\6289r\6289_Shematichnie-izobrazheniya_1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729" y="2466314"/>
            <a:ext cx="10287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\\Lingvo\Abbyy\Marketing Department\Product Management Group\Publishing Service\Deposit\6289r\6289_Shematichnie-izobrazheniya_1-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9882" y="2466314"/>
            <a:ext cx="10287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853701" y="4156045"/>
            <a:ext cx="2290299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Текст в «кривых»:</a:t>
            </a:r>
          </a:p>
          <a:p>
            <a:endParaRPr lang="ru-RU" sz="16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Clr>
                <a:srgbClr val="C60C30"/>
              </a:buClr>
              <a:buFont typeface="Arial" pitchFamily="34" charset="0"/>
              <a:buChar char="•"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Создан из дизайнерских приложений с указанием специальных настроек</a:t>
            </a:r>
          </a:p>
          <a:p>
            <a:pPr marL="285750" indent="-285750">
              <a:buClr>
                <a:srgbClr val="C60C30"/>
              </a:buClr>
              <a:buFont typeface="Arial" pitchFamily="34" charset="0"/>
              <a:buChar char="•"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Поиск и копирование недоступно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176633" y="1233625"/>
            <a:ext cx="1715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Векторный </a:t>
            </a:r>
            <a:r>
              <a:rPr lang="en-US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PDF</a:t>
            </a:r>
            <a:endParaRPr lang="ru-RU" sz="14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26" name="Picture 2" descr="\\Lingvo\Abbyy\Marketing Department\Product Management Group\Publishing Service\Deposit\6289r\6289_Shematichnie-izobrazheniya_2-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72149" y="2466314"/>
            <a:ext cx="10287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9668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545" y="3212976"/>
            <a:ext cx="6759750" cy="936104"/>
          </a:xfrm>
        </p:spPr>
        <p:txBody>
          <a:bodyPr>
            <a:normAutofit/>
          </a:bodyPr>
          <a:lstStyle/>
          <a:p>
            <a:r>
              <a:rPr lang="ru-RU" dirty="0" smtClean="0"/>
              <a:t>о программе</a:t>
            </a:r>
            <a:endParaRPr lang="ru-R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ABBYY PDF Transformer+</a:t>
            </a:r>
            <a:endParaRPr lang="ru-RU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0" y="6456363"/>
            <a:ext cx="1662113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2" descr="https://www.abbyy.com/images/Company/Gallery/Logos/Logo_ABBYY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395" y="179064"/>
            <a:ext cx="875313" cy="358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4986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Целевая аудитория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/>
              <a:pPr/>
              <a:t>85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758814" y="1844824"/>
            <a:ext cx="2461258" cy="504056"/>
          </a:xfrm>
          <a:prstGeom prst="rect">
            <a:avLst/>
          </a:prstGeom>
          <a:solidFill>
            <a:srgbClr val="C60C3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Офисные сотрудники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967248" y="1874438"/>
            <a:ext cx="1506996" cy="504056"/>
          </a:xfrm>
          <a:prstGeom prst="rect">
            <a:avLst/>
          </a:prstGeom>
          <a:solidFill>
            <a:srgbClr val="C60C3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Образование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57200" y="2636912"/>
            <a:ext cx="2314600" cy="5040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ИТ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049488" y="2636912"/>
            <a:ext cx="2314600" cy="5040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юристы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68313" y="3429000"/>
            <a:ext cx="2325390" cy="5040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бухгалтеры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071391" y="3429000"/>
            <a:ext cx="2314600" cy="5040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инженеры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57075" y="4221088"/>
            <a:ext cx="2314600" cy="5040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м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аркетологи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049363" y="4221088"/>
            <a:ext cx="2314600" cy="5040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PR-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менеджеры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444214" y="5013176"/>
            <a:ext cx="2314600" cy="5040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секретари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3036502" y="5013176"/>
            <a:ext cx="2314600" cy="5040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sales-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менеджеры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868144" y="3399594"/>
            <a:ext cx="2664296" cy="5040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переводчики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868144" y="2636912"/>
            <a:ext cx="2664296" cy="5040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преподаватели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5868144" y="4221088"/>
            <a:ext cx="2664296" cy="5040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н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аучные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сотрудники</a:t>
            </a:r>
          </a:p>
        </p:txBody>
      </p:sp>
      <p:pic>
        <p:nvPicPr>
          <p:cNvPr id="32" name="Picture 13" descr="\\msk\DavWWWRoot\products\finereader\Documents\01. FineReader Pro_CE\12\Product Marketing and Support\Graphics and Marketing Content\Marketing Materials\Product Presentation\TA icons\icon_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8144" y="1777380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5" descr="\\msk\DavWWWRoot\products\finereader\Documents\01. FineReader Pro_CE\12\Product Marketing and Support\Graphics and Marketing Content\Marketing Materials\Product Presentation\TA icons\icon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0692" y="1832699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8" descr="\\msk\DavWWWRoot\products\finereader\Documents\01. FineReader Pro_CE\12\Product Marketing and Support\Graphics and Marketing Content\Marketing Materials\Product Presentation\TA icons\icon_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1514" y="1777380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" descr="\\msk\DavWWWRoot\products\finereader\Documents\01. FineReader Pro_CE\12\Product Marketing and Support\Graphics and Marketing Content\Marketing Materials\Product Presentation\TA icons\icon_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2123" y="1844824"/>
            <a:ext cx="47625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1" descr="\\msk\DavWWWRoot\products\finereader\Documents\01. FineReader Pro_CE\12\Product Marketing and Support\Graphics and Marketing Content\Marketing Materials\Product Presentation\TA icons\icon_4_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95748" y="1844824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Прямоугольник 39"/>
          <p:cNvSpPr/>
          <p:nvPr/>
        </p:nvSpPr>
        <p:spPr>
          <a:xfrm>
            <a:off x="5868144" y="1777380"/>
            <a:ext cx="2664296" cy="638944"/>
          </a:xfrm>
          <a:prstGeom prst="rect">
            <a:avLst/>
          </a:prstGeom>
          <a:noFill/>
          <a:ln>
            <a:solidFill>
              <a:srgbClr val="C60C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C60C30"/>
                </a:solidFill>
              </a:ln>
              <a:noFill/>
            </a:endParaRPr>
          </a:p>
        </p:txBody>
      </p:sp>
      <p:pic>
        <p:nvPicPr>
          <p:cNvPr id="33" name="Picture 7" descr="\\msk\DavWWWRoot\products\finereader\Documents\01. FineReader Pro_CE\12\Product Marketing and Support\Graphics and Marketing Content\Marketing Materials\Product Presentation\TA icons\icon_2_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9103" y="1844824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Прямоугольник 38"/>
          <p:cNvSpPr/>
          <p:nvPr/>
        </p:nvSpPr>
        <p:spPr>
          <a:xfrm>
            <a:off x="444215" y="1777380"/>
            <a:ext cx="4906888" cy="638944"/>
          </a:xfrm>
          <a:prstGeom prst="rect">
            <a:avLst/>
          </a:prstGeom>
          <a:noFill/>
          <a:ln>
            <a:solidFill>
              <a:srgbClr val="C60C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C60C30"/>
                </a:solidFill>
              </a:ln>
              <a:noFill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5865535" y="5013176"/>
            <a:ext cx="2664296" cy="5040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лингвисты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556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2123855"/>
            <a:ext cx="9144000" cy="39604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Title 3"/>
          <p:cNvSpPr>
            <a:spLocks noGrp="1"/>
          </p:cNvSpPr>
          <p:nvPr>
            <p:ph type="title"/>
          </p:nvPr>
        </p:nvSpPr>
        <p:spPr>
          <a:xfrm>
            <a:off x="494539" y="490493"/>
            <a:ext cx="8207374" cy="1188552"/>
          </a:xfrm>
        </p:spPr>
        <p:txBody>
          <a:bodyPr>
            <a:normAutofit/>
          </a:bodyPr>
          <a:lstStyle/>
          <a:p>
            <a:r>
              <a:rPr lang="ru-RU" dirty="0" smtClean="0"/>
              <a:t>Анализ потребностей пользователей</a:t>
            </a:r>
            <a:endParaRPr lang="ru-RU" dirty="0"/>
          </a:p>
        </p:txBody>
      </p:sp>
      <p:sp>
        <p:nvSpPr>
          <p:cNvPr id="35" name="TextBox 34"/>
          <p:cNvSpPr txBox="1"/>
          <p:nvPr/>
        </p:nvSpPr>
        <p:spPr>
          <a:xfrm>
            <a:off x="494539" y="1289655"/>
            <a:ext cx="8416230" cy="715746"/>
          </a:xfrm>
          <a:prstGeom prst="rect">
            <a:avLst/>
          </a:prstGeom>
        </p:spPr>
        <p:txBody>
          <a:bodyPr vert="horz" wrap="square" lIns="0" tIns="0" rIns="0" bIns="0" rtlCol="0" anchor="t">
            <a:normAutofit/>
          </a:bodyPr>
          <a:lstStyle/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Б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олее половины офисных сотрудников регулярно сталкиваются со следующими сценариями работы с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PDF-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документами*: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33480" y="6469596"/>
            <a:ext cx="8334157" cy="270702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/>
          <a:p>
            <a:r>
              <a:rPr lang="ru-RU" sz="12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По результатам </a:t>
            </a:r>
            <a:r>
              <a:rPr lang="ru-RU" sz="1200" i="1" dirty="0" smtClean="0">
                <a:solidFill>
                  <a:schemeClr val="tx1">
                    <a:lumMod val="75000"/>
                    <a:lumOff val="25000"/>
                  </a:schemeClr>
                </a:solidFill>
                <a:hlinkClick r:id="rId3"/>
              </a:rPr>
              <a:t>внешнего исследования </a:t>
            </a:r>
            <a:r>
              <a:rPr lang="en-US" sz="1200" i="1" dirty="0" smtClean="0">
                <a:solidFill>
                  <a:schemeClr val="tx1">
                    <a:lumMod val="75000"/>
                    <a:lumOff val="25000"/>
                  </a:schemeClr>
                </a:solidFill>
                <a:hlinkClick r:id="rId3"/>
              </a:rPr>
              <a:t>ABBYY </a:t>
            </a:r>
            <a:r>
              <a:rPr lang="ru-RU" sz="1200" i="1" dirty="0" smtClean="0">
                <a:solidFill>
                  <a:schemeClr val="tx1">
                    <a:lumMod val="75000"/>
                    <a:lumOff val="25000"/>
                  </a:schemeClr>
                </a:solidFill>
                <a:hlinkClick r:id="rId3"/>
              </a:rPr>
              <a:t>Россия </a:t>
            </a:r>
            <a:r>
              <a:rPr lang="ru-RU" sz="12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среди офисных сотрудников, июнь 2014 г.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94891" y="6191781"/>
            <a:ext cx="7632340" cy="270030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/>
          <a:p>
            <a:r>
              <a:rPr lang="ru-RU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*Аналогичные сценарии характерны и для работы с бумажными документами.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68417" y="2246687"/>
            <a:ext cx="509958" cy="450050"/>
          </a:xfrm>
          <a:prstGeom prst="rect">
            <a:avLst/>
          </a:prstGeom>
        </p:spPr>
        <p:txBody>
          <a:bodyPr vert="horz" wrap="square" lIns="0" tIns="0" rIns="0" bIns="0" rtlCol="0" anchor="ctr">
            <a:normAutofit/>
          </a:bodyPr>
          <a:lstStyle/>
          <a:p>
            <a:pPr algn="ctr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62%</a:t>
            </a:r>
            <a:endParaRPr lang="ru-RU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1102" y="2259933"/>
            <a:ext cx="509958" cy="450050"/>
          </a:xfrm>
          <a:prstGeom prst="rect">
            <a:avLst/>
          </a:prstGeom>
        </p:spPr>
        <p:txBody>
          <a:bodyPr vert="horz" wrap="square" lIns="0" tIns="0" rIns="0" bIns="0" rtlCol="0" anchor="ctr">
            <a:normAutofit/>
          </a:bodyPr>
          <a:lstStyle/>
          <a:p>
            <a:pPr algn="ctr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60%</a:t>
            </a:r>
            <a:endParaRPr lang="ru-RU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73389" y="2251489"/>
            <a:ext cx="509958" cy="450050"/>
          </a:xfrm>
          <a:prstGeom prst="rect">
            <a:avLst/>
          </a:prstGeom>
        </p:spPr>
        <p:txBody>
          <a:bodyPr vert="horz" wrap="square" lIns="0" tIns="0" rIns="0" bIns="0" rtlCol="0" anchor="ctr">
            <a:normAutofit/>
          </a:bodyPr>
          <a:lstStyle/>
          <a:p>
            <a:pPr algn="ctr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54%</a:t>
            </a:r>
            <a:endParaRPr lang="ru-RU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41951" y="2229529"/>
            <a:ext cx="509958" cy="450050"/>
          </a:xfrm>
          <a:prstGeom prst="rect">
            <a:avLst/>
          </a:prstGeom>
        </p:spPr>
        <p:txBody>
          <a:bodyPr vert="horz" wrap="square" lIns="0" tIns="0" rIns="0" bIns="0" rtlCol="0" anchor="ctr">
            <a:normAutofit/>
          </a:bodyPr>
          <a:lstStyle/>
          <a:p>
            <a:pPr algn="ctr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52%</a:t>
            </a:r>
            <a:endParaRPr lang="ru-RU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717273" y="2217539"/>
            <a:ext cx="509958" cy="450050"/>
          </a:xfrm>
          <a:prstGeom prst="rect">
            <a:avLst/>
          </a:prstGeom>
        </p:spPr>
        <p:txBody>
          <a:bodyPr vert="horz" wrap="square" lIns="0" tIns="0" rIns="0" bIns="0" rtlCol="0" anchor="ctr">
            <a:normAutofit/>
          </a:bodyPr>
          <a:lstStyle/>
          <a:p>
            <a:pPr algn="ctr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48%</a:t>
            </a:r>
            <a:endParaRPr lang="ru-RU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7813" y="4270256"/>
            <a:ext cx="1781052" cy="315035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/>
          <a:p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1. </a:t>
            </a: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Поиск по тексту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816896" y="4270256"/>
            <a:ext cx="1781052" cy="315035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2. </a:t>
            </a: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Копирование текста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422491" y="4376561"/>
            <a:ext cx="1859789" cy="74063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3. </a:t>
            </a: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Операции со страницами</a:t>
            </a:r>
          </a:p>
          <a:p>
            <a:pPr marL="180975"/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(добавление, удаление, изменение порядка и т.п.)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456916" y="4537310"/>
            <a:ext cx="1745145" cy="762628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4. </a:t>
            </a: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Внесение правок</a:t>
            </a:r>
          </a:p>
          <a:p>
            <a:pPr marL="88900"/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(исправление опечаток, добавление или удаление текста или изображений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endParaRPr lang="ru-RU" sz="12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116" y="2837263"/>
            <a:ext cx="1065658" cy="106565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7527" y="2793395"/>
            <a:ext cx="1018806" cy="101880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7494" y="2755644"/>
            <a:ext cx="1064976" cy="106497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3843" y="2793395"/>
            <a:ext cx="1067158" cy="106715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0369" y="2811386"/>
            <a:ext cx="1035997" cy="1035997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7243136" y="4376562"/>
            <a:ext cx="1859789" cy="762628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pPr marL="176213" indent="-176213"/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5. </a:t>
            </a: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Объединение файлов 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различных форматов в единый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PDF-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документ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97429" y="5247007"/>
            <a:ext cx="194923" cy="19492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Rectangle 28"/>
          <p:cNvSpPr/>
          <p:nvPr/>
        </p:nvSpPr>
        <p:spPr>
          <a:xfrm>
            <a:off x="502600" y="5591668"/>
            <a:ext cx="194923" cy="194923"/>
          </a:xfrm>
          <a:prstGeom prst="rect">
            <a:avLst/>
          </a:prstGeom>
          <a:solidFill>
            <a:srgbClr val="C60C30"/>
          </a:solidFill>
          <a:ln>
            <a:solidFill>
              <a:srgbClr val="C60C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/>
          <p:cNvSpPr txBox="1"/>
          <p:nvPr/>
        </p:nvSpPr>
        <p:spPr>
          <a:xfrm>
            <a:off x="812369" y="5235655"/>
            <a:ext cx="4629613" cy="206276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/>
          <a:p>
            <a:r>
              <a:rPr lang="ru-RU" sz="1100" dirty="0" smtClean="0"/>
              <a:t>Частично доступны в бесплатном ПО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12368" y="5591668"/>
            <a:ext cx="4629613" cy="206276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r>
              <a:rPr lang="ru-RU" sz="1100" dirty="0" smtClean="0"/>
              <a:t>Требуется специализированное платное ПО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/>
              <a:pPr/>
              <a:t>86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431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/>
              <a:pPr/>
              <a:t>87</a:t>
            </a:fld>
            <a:endParaRPr lang="ru-RU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347864" y="1854200"/>
            <a:ext cx="5364595" cy="2636838"/>
          </a:xfrm>
          <a:prstGeom prst="rect">
            <a:avLst/>
          </a:prstGeom>
        </p:spPr>
        <p:txBody>
          <a:bodyPr wrap="square" lIns="0">
            <a:noAutofit/>
          </a:bodyPr>
          <a:lstStyle>
            <a:defPPr>
              <a:defRPr lang="ru-RU"/>
            </a:defPPr>
            <a:lvl1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defRPr>
            </a:lvl1pPr>
          </a:lstStyle>
          <a:p>
            <a:r>
              <a:rPr lang="en-US" sz="2800" dirty="0"/>
              <a:t>ABBYY PDF Transformer</a:t>
            </a:r>
            <a:r>
              <a:rPr lang="ru-RU" sz="2800" dirty="0"/>
              <a:t>+ – программа, </a:t>
            </a:r>
            <a:r>
              <a:rPr lang="ru-RU" sz="2800" dirty="0" smtClean="0"/>
              <a:t>объединяющая  </a:t>
            </a:r>
            <a:r>
              <a:rPr lang="ru-RU" sz="2800" dirty="0"/>
              <a:t>полезные </a:t>
            </a:r>
            <a:r>
              <a:rPr lang="ru-RU" sz="2800" dirty="0" smtClean="0"/>
              <a:t>инструменты </a:t>
            </a:r>
            <a:r>
              <a:rPr lang="ru-RU" sz="2800" dirty="0"/>
              <a:t>для работы с любыми типами </a:t>
            </a:r>
            <a:r>
              <a:rPr lang="en-US" sz="2800" dirty="0"/>
              <a:t>PDF</a:t>
            </a:r>
            <a:r>
              <a:rPr lang="ru-RU" sz="2800" dirty="0"/>
              <a:t>-документов. </a:t>
            </a:r>
            <a:r>
              <a:rPr lang="ru-RU" dirty="0"/>
              <a:t> </a:t>
            </a:r>
          </a:p>
        </p:txBody>
      </p:sp>
      <p:sp>
        <p:nvSpPr>
          <p:cNvPr id="7" name="Rectangle 6"/>
          <p:cNvSpPr/>
          <p:nvPr/>
        </p:nvSpPr>
        <p:spPr>
          <a:xfrm>
            <a:off x="457200" y="4599130"/>
            <a:ext cx="8255259" cy="1015663"/>
          </a:xfrm>
          <a:prstGeom prst="rect">
            <a:avLst/>
          </a:prstGeom>
        </p:spPr>
        <p:txBody>
          <a:bodyPr wrap="square" lIns="0">
            <a:noAutofit/>
          </a:bodyPr>
          <a:lstStyle/>
          <a:p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Основные возможности программы позволяют просматривать, конвертировать, создавать, объединять, комментировать и защищать PDF-файлы, а также исправлять опечатки и вносить незначительные изменения напрямую в PDF-документы. </a:t>
            </a:r>
          </a:p>
        </p:txBody>
      </p:sp>
      <p:pic>
        <p:nvPicPr>
          <p:cNvPr id="8" name="Picture 6" descr="\\Lingvo\Abbyy\Marketing Department\Product Management Group\Publishing Service\Deposit\Corporate Design\PDF Transformer\PDF Transformer Plus\3d box\web\200x200\PDFT+_L_20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763815"/>
            <a:ext cx="2340260" cy="2340260"/>
          </a:xfrm>
          <a:prstGeom prst="rect">
            <a:avLst/>
          </a:prstGeom>
          <a:noFill/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368240"/>
            <a:ext cx="7427913" cy="1188552"/>
          </a:xfrm>
        </p:spPr>
        <p:txBody>
          <a:bodyPr/>
          <a:lstStyle/>
          <a:p>
            <a:r>
              <a:rPr lang="ru-RU" dirty="0" smtClean="0"/>
              <a:t>О программе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5997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545" y="3212976"/>
            <a:ext cx="6759750" cy="93610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Сценарии использования</a:t>
            </a:r>
            <a:endParaRPr lang="ru-R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ABBYY PDF Transformer+</a:t>
            </a:r>
            <a:endParaRPr lang="ru-RU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0" y="6456363"/>
            <a:ext cx="1662113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2" descr="https://www.abbyy.com/images/Company/Gallery/Logos/Logo_ABBYY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395" y="179064"/>
            <a:ext cx="875313" cy="358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4983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/>
              <a:pPr/>
              <a:t>89</a:t>
            </a:fld>
            <a:endParaRPr lang="ru-RU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368240"/>
            <a:ext cx="7427913" cy="1188552"/>
          </a:xfrm>
        </p:spPr>
        <p:txBody>
          <a:bodyPr/>
          <a:lstStyle/>
          <a:p>
            <a:r>
              <a:rPr lang="ru-RU" dirty="0" smtClean="0"/>
              <a:t>Ключевые сценарии использования</a:t>
            </a:r>
            <a:endParaRPr lang="ru-RU" dirty="0"/>
          </a:p>
        </p:txBody>
      </p:sp>
      <p:pic>
        <p:nvPicPr>
          <p:cNvPr id="1026" name="Picture 2" descr="\\Lingvo\Abbyy\Marketing Department\Product Management Group\Publishing Service\Deposit\5942r\5942r_schema_PDFTPlus_6_other-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313" y="941512"/>
            <a:ext cx="8715375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8952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Продукты для </a:t>
            </a:r>
            <a:r>
              <a:rPr lang="en-US" dirty="0" smtClean="0"/>
              <a:t>windows</a:t>
            </a:r>
            <a:endParaRPr lang="ru-RU" dirty="0"/>
          </a:p>
        </p:txBody>
      </p:sp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5832140" y="188640"/>
            <a:ext cx="2565285" cy="315035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/>
          <a:p>
            <a:r>
              <a:rPr lang="ru-RU" dirty="0" smtClean="0">
                <a:hlinkClick r:id="rId2" action="ppaction://hlinksldjump"/>
              </a:rPr>
              <a:t>Назад к содержанию</a:t>
            </a: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/>
              <a:pPr/>
              <a:t>90</a:t>
            </a:fld>
            <a:endParaRPr lang="ru-RU" dirty="0"/>
          </a:p>
        </p:txBody>
      </p:sp>
      <p:sp>
        <p:nvSpPr>
          <p:cNvPr id="6" name="Title 4"/>
          <p:cNvSpPr>
            <a:spLocks noGrp="1"/>
          </p:cNvSpPr>
          <p:nvPr>
            <p:ph type="title"/>
          </p:nvPr>
        </p:nvSpPr>
        <p:spPr>
          <a:xfrm>
            <a:off x="491829" y="274638"/>
            <a:ext cx="7608563" cy="1143000"/>
          </a:xfrm>
        </p:spPr>
        <p:txBody>
          <a:bodyPr/>
          <a:lstStyle/>
          <a:p>
            <a:pPr lvl="0"/>
            <a:r>
              <a:rPr lang="ru-RU" dirty="0" smtClean="0"/>
              <a:t>Открытие и просмотр </a:t>
            </a:r>
            <a:r>
              <a:rPr lang="en-US" dirty="0" smtClean="0"/>
              <a:t>PDF-</a:t>
            </a:r>
            <a:r>
              <a:rPr lang="ru-RU" dirty="0" smtClean="0"/>
              <a:t>документов</a:t>
            </a:r>
            <a:endParaRPr lang="ru-RU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5755885" y="1352114"/>
            <a:ext cx="281680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>
              <a:spcBef>
                <a:spcPts val="600"/>
              </a:spcBef>
              <a:buClr>
                <a:srgbClr val="C00000"/>
              </a:buClr>
              <a:buFont typeface="Calibri" pitchFamily="34" charset="0"/>
              <a:buChar char="•"/>
            </a:pP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Стартовое окно «Задачи» позволяет быстро получить доступ к последним открытым файлам, открыть любой файл, хранящийся на компьютере или выбрать источник для создания и последующего открытия нового документа.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9364" y="5193307"/>
            <a:ext cx="51755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Стартовое окно</a:t>
            </a:r>
            <a:endParaRPr lang="ru-RU" sz="1400" i="1" dirty="0">
              <a:solidFill>
                <a:schemeClr val="bg1">
                  <a:lumMod val="50000"/>
                </a:schemeClr>
              </a:solidFill>
              <a:latin typeface="Calibri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829" y="1417638"/>
            <a:ext cx="5086522" cy="3559324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87448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885" y="1136356"/>
            <a:ext cx="7411715" cy="530730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368240"/>
            <a:ext cx="8289152" cy="1188552"/>
          </a:xfrm>
        </p:spPr>
        <p:txBody>
          <a:bodyPr/>
          <a:lstStyle/>
          <a:p>
            <a:r>
              <a:rPr lang="ru-RU" dirty="0" smtClean="0"/>
              <a:t>Открытие и просмотр </a:t>
            </a:r>
            <a:r>
              <a:rPr lang="en-US" dirty="0" smtClean="0"/>
              <a:t>PDF-</a:t>
            </a:r>
            <a:r>
              <a:rPr lang="ru-RU" dirty="0" smtClean="0"/>
              <a:t>документов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/>
              <a:pPr/>
              <a:t>91</a:t>
            </a:fld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563888" y="1963357"/>
            <a:ext cx="2651812" cy="31503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i="1" dirty="0" smtClean="0"/>
              <a:t>Единая панель инструментов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8313" y="5127978"/>
            <a:ext cx="1305145" cy="52322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i="1" dirty="0" smtClean="0"/>
              <a:t>Панель «Страницы»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290809" y="2692378"/>
            <a:ext cx="1601671" cy="52322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i="1" dirty="0" smtClean="0"/>
              <a:t>Панель «Комментарии»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520032" y="5763474"/>
            <a:ext cx="1372448" cy="52322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i="1" dirty="0" smtClean="0"/>
              <a:t>Средства навигации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7200" y="2692378"/>
            <a:ext cx="1305145" cy="52322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i="1" dirty="0" smtClean="0"/>
              <a:t>Поиск по документу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344457" y="6515199"/>
            <a:ext cx="51755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Интерфейс главного окна программы</a:t>
            </a:r>
            <a:endParaRPr lang="ru-RU" sz="1400" i="1" dirty="0">
              <a:solidFill>
                <a:schemeClr val="bg1">
                  <a:lumMod val="50000"/>
                </a:schemeClr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3390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Открытие и просмотр </a:t>
            </a:r>
            <a:r>
              <a:rPr lang="en-US" dirty="0"/>
              <a:t>PDF-</a:t>
            </a:r>
            <a:r>
              <a:rPr lang="ru-RU" dirty="0" smtClean="0"/>
              <a:t>документов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sz="2000" dirty="0" smtClean="0"/>
              <a:t>Извлечение информации и поиск по тексту</a:t>
            </a:r>
            <a:endParaRPr lang="ru-RU" sz="2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/>
              <a:pPr/>
              <a:t>92</a:t>
            </a:fld>
            <a:endParaRPr lang="ru-RU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313" y="1403847"/>
            <a:ext cx="5967787" cy="527471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9552" y="5949280"/>
            <a:ext cx="2088232" cy="684212"/>
          </a:xfrm>
          <a:prstGeom prst="rect">
            <a:avLst/>
          </a:prstGeom>
          <a:noFill/>
          <a:ln>
            <a:solidFill>
              <a:srgbClr val="C60C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313" y="1405117"/>
            <a:ext cx="7272447" cy="52734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313" y="1389709"/>
            <a:ext cx="7380312" cy="535165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39552" y="2348880"/>
            <a:ext cx="1224136" cy="432048"/>
          </a:xfrm>
          <a:prstGeom prst="rect">
            <a:avLst/>
          </a:prstGeom>
          <a:noFill/>
          <a:ln>
            <a:solidFill>
              <a:srgbClr val="C60C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Rectangle 14"/>
          <p:cNvSpPr/>
          <p:nvPr/>
        </p:nvSpPr>
        <p:spPr>
          <a:xfrm>
            <a:off x="5148064" y="4797152"/>
            <a:ext cx="1728191" cy="936104"/>
          </a:xfrm>
          <a:prstGeom prst="rect">
            <a:avLst/>
          </a:prstGeom>
          <a:noFill/>
          <a:ln>
            <a:solidFill>
              <a:srgbClr val="C60C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4359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5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8590" y="2123450"/>
            <a:ext cx="4813560" cy="1286382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/>
              <a:pPr/>
              <a:t>93</a:t>
            </a:fld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476546" y="4132383"/>
            <a:ext cx="2835316" cy="203132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lvl="0"/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Заменяйте или удаляйте букву или цифру в пределах одной строки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*.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  <a:ea typeface="Calibri" pitchFamily="34" charset="0"/>
              <a:cs typeface="Arial" pitchFamily="34" charset="0"/>
            </a:endParaRPr>
          </a:p>
          <a:p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  <a:ea typeface="Calibri" pitchFamily="34" charset="0"/>
              <a:cs typeface="Arial" pitchFamily="34" charset="0"/>
            </a:endParaRPr>
          </a:p>
          <a:p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  <a:ea typeface="Calibri" pitchFamily="34" charset="0"/>
              <a:cs typeface="Arial" pitchFamily="34" charset="0"/>
            </a:endParaRPr>
          </a:p>
          <a:p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  <a:ea typeface="Calibri" pitchFamily="34" charset="0"/>
              <a:cs typeface="Arial" pitchFamily="34" charset="0"/>
            </a:endParaRPr>
          </a:p>
          <a:p>
            <a:r>
              <a:rPr lang="ru-RU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Calibri" pitchFamily="34" charset="0"/>
                <a:cs typeface="Arial" pitchFamily="34" charset="0"/>
              </a:rPr>
              <a:t>*Для </a:t>
            </a:r>
            <a:r>
              <a:rPr lang="en-US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Calibri" pitchFamily="34" charset="0"/>
                <a:cs typeface="Arial" pitchFamily="34" charset="0"/>
              </a:rPr>
              <a:t>PDF</a:t>
            </a:r>
            <a:r>
              <a:rPr lang="ru-RU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Calibri" pitchFamily="34" charset="0"/>
                <a:cs typeface="Arial" pitchFamily="34" charset="0"/>
              </a:rPr>
              <a:t>-документов, созданных из других приложений.</a:t>
            </a:r>
          </a:p>
          <a:p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  <a:ea typeface="Calibri" pitchFamily="34" charset="0"/>
              <a:cs typeface="Arial" pitchFamily="34" charset="0"/>
            </a:endParaRPr>
          </a:p>
        </p:txBody>
      </p:sp>
      <p:sp>
        <p:nvSpPr>
          <p:cNvPr id="10" name="Title 4"/>
          <p:cNvSpPr>
            <a:spLocks noGrp="1"/>
          </p:cNvSpPr>
          <p:nvPr>
            <p:ph type="title"/>
          </p:nvPr>
        </p:nvSpPr>
        <p:spPr>
          <a:xfrm>
            <a:off x="465229" y="402458"/>
            <a:ext cx="8667454" cy="1143000"/>
          </a:xfrm>
        </p:spPr>
        <p:txBody>
          <a:bodyPr/>
          <a:lstStyle/>
          <a:p>
            <a:r>
              <a:rPr lang="ru-RU" dirty="0" smtClean="0"/>
              <a:t>Внесение изменений в </a:t>
            </a:r>
            <a:r>
              <a:rPr lang="en-US" dirty="0" smtClean="0"/>
              <a:t>PDF-</a:t>
            </a:r>
            <a:r>
              <a:rPr lang="ru-RU" dirty="0" smtClean="0"/>
              <a:t>документы</a:t>
            </a:r>
            <a:endParaRPr lang="ru-RU" sz="3600" dirty="0"/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3403801" y="4094353"/>
            <a:ext cx="279031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Добавляйте текст именно в то место в документе, где вам это необходимо!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Программа позволяет выбрать необходимый тип и размер шрифта, а также автоматически подобрать фон текстового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Calibri" pitchFamily="34" charset="0"/>
                <a:cs typeface="Arial" pitchFamily="34" charset="0"/>
              </a:rPr>
              <a:t>блока</a:t>
            </a:r>
            <a:r>
              <a:rPr kumimoji="0" lang="ru-RU" sz="140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176646" y="1993690"/>
            <a:ext cx="252028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/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Calibri" pitchFamily="34" charset="0"/>
                <a:cs typeface="Arial" pitchFamily="34" charset="0"/>
              </a:rPr>
              <a:t>С помощью Ластика можно быстро удалить любой элемент, будь-то текст или изображение, что позволит вам отредактировать даже отсканированные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Calibri" pitchFamily="34" charset="0"/>
                <a:cs typeface="Arial" pitchFamily="34" charset="0"/>
              </a:rPr>
              <a:t>PDF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Calibri" pitchFamily="34" charset="0"/>
                <a:cs typeface="Arial" pitchFamily="34" charset="0"/>
              </a:rPr>
              <a:t>.</a:t>
            </a: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  <a:cs typeface="Arial" pitchFamily="34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5306595" y="2436507"/>
            <a:ext cx="813318" cy="0"/>
          </a:xfrm>
          <a:prstGeom prst="straightConnector1">
            <a:avLst/>
          </a:prstGeom>
          <a:noFill/>
          <a:ln>
            <a:solidFill>
              <a:srgbClr val="C60C3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3491880" y="3821502"/>
            <a:ext cx="0" cy="259866"/>
          </a:xfrm>
          <a:prstGeom prst="straightConnector1">
            <a:avLst/>
          </a:prstGeom>
          <a:noFill/>
          <a:ln>
            <a:solidFill>
              <a:srgbClr val="C60C3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9" name="Rectangle 5"/>
          <p:cNvSpPr>
            <a:spLocks noChangeArrowheads="1"/>
          </p:cNvSpPr>
          <p:nvPr/>
        </p:nvSpPr>
        <p:spPr bwMode="auto">
          <a:xfrm>
            <a:off x="468312" y="1094472"/>
            <a:ext cx="837916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kumimoji="0" lang="ru-RU" u="none" strike="noStrike" cap="none" normalizeH="0" baseline="0" dirty="0" smtClean="0">
                <a:ln>
                  <a:noFill/>
                </a:ln>
                <a:solidFill>
                  <a:srgbClr val="C60C30"/>
                </a:solidFill>
                <a:effectLst/>
                <a:latin typeface="Calibri" pitchFamily="34" charset="0"/>
                <a:ea typeface="Calibri" charset="-52"/>
                <a:cs typeface="Times New Roman" pitchFamily="18" charset="0"/>
              </a:rPr>
              <a:t>Как</a:t>
            </a:r>
            <a:r>
              <a:rPr kumimoji="0" lang="ru-RU" u="none" strike="noStrike" cap="none" normalizeH="0" dirty="0" smtClean="0">
                <a:ln>
                  <a:noFill/>
                </a:ln>
                <a:solidFill>
                  <a:srgbClr val="C60C30"/>
                </a:solidFill>
                <a:effectLst/>
                <a:latin typeface="Calibri" pitchFamily="34" charset="0"/>
                <a:ea typeface="Calibri" charset="-52"/>
                <a:cs typeface="Times New Roman" pitchFamily="18" charset="0"/>
              </a:rPr>
              <a:t> </a:t>
            </a:r>
            <a:r>
              <a:rPr kumimoji="0" lang="ru-RU" u="none" strike="noStrike" cap="none" normalizeH="0" baseline="0" dirty="0" smtClean="0">
                <a:ln>
                  <a:noFill/>
                </a:ln>
                <a:solidFill>
                  <a:srgbClr val="C60C30"/>
                </a:solidFill>
                <a:effectLst/>
                <a:latin typeface="Calibri" pitchFamily="34" charset="0"/>
                <a:ea typeface="Calibri" charset="-52"/>
                <a:cs typeface="Times New Roman" pitchFamily="18" charset="0"/>
              </a:rPr>
              <a:t>избавить себя от поиска исходного файла</a:t>
            </a:r>
            <a:r>
              <a:rPr lang="ru-RU" dirty="0" smtClean="0">
                <a:solidFill>
                  <a:srgbClr val="C60C30"/>
                </a:solidFill>
                <a:latin typeface="Calibri" pitchFamily="34" charset="0"/>
                <a:ea typeface="Calibri" charset="-52"/>
                <a:cs typeface="Times New Roman" pitchFamily="18" charset="0"/>
              </a:rPr>
              <a:t> и быстро исправить опечатку или внести мелкие правки в </a:t>
            </a:r>
            <a:r>
              <a:rPr lang="en-US" dirty="0" smtClean="0">
                <a:solidFill>
                  <a:srgbClr val="C60C30"/>
                </a:solidFill>
                <a:latin typeface="Calibri" pitchFamily="34" charset="0"/>
                <a:ea typeface="Calibri" charset="-52"/>
                <a:cs typeface="Times New Roman" pitchFamily="18" charset="0"/>
              </a:rPr>
              <a:t>PDF</a:t>
            </a:r>
            <a:r>
              <a:rPr lang="ru-RU" dirty="0" smtClean="0">
                <a:solidFill>
                  <a:srgbClr val="C60C30"/>
                </a:solidFill>
                <a:latin typeface="Calibri" pitchFamily="34" charset="0"/>
                <a:ea typeface="Calibri" charset="-52"/>
                <a:cs typeface="Times New Roman" pitchFamily="18" charset="0"/>
              </a:rPr>
              <a:t>-документы?</a:t>
            </a:r>
            <a:endParaRPr kumimoji="0" lang="ru-RU" u="none" strike="noStrike" cap="none" normalizeH="0" baseline="0" dirty="0" smtClean="0">
              <a:ln>
                <a:noFill/>
              </a:ln>
              <a:solidFill>
                <a:srgbClr val="C60C30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196343" y="4052770"/>
            <a:ext cx="252028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/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Calibri" pitchFamily="34" charset="0"/>
                <a:cs typeface="Arial" pitchFamily="34" charset="0"/>
              </a:rPr>
              <a:t>Добавляйте изображение в любое место документа. Вы можете перемещать его по документу и изменять его размер прямо в программе.</a:t>
            </a: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  <a:cs typeface="Arial" pitchFamily="34" charset="0"/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5436096" y="3037548"/>
            <a:ext cx="683817" cy="974144"/>
          </a:xfrm>
          <a:prstGeom prst="straightConnector1">
            <a:avLst/>
          </a:prstGeom>
          <a:noFill/>
          <a:ln>
            <a:solidFill>
              <a:srgbClr val="C60C3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1979712" y="3821502"/>
            <a:ext cx="0" cy="259866"/>
          </a:xfrm>
          <a:prstGeom prst="straightConnector1">
            <a:avLst/>
          </a:prstGeom>
          <a:noFill/>
          <a:ln>
            <a:solidFill>
              <a:srgbClr val="C60C3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4" name="TextBox 13"/>
          <p:cNvSpPr txBox="1"/>
          <p:nvPr/>
        </p:nvSpPr>
        <p:spPr>
          <a:xfrm>
            <a:off x="1138590" y="3451415"/>
            <a:ext cx="48135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Инструменты для внесения изменений</a:t>
            </a:r>
            <a:endParaRPr lang="ru-RU" sz="1400" i="1" dirty="0">
              <a:solidFill>
                <a:schemeClr val="bg1">
                  <a:lumMod val="50000"/>
                </a:schemeClr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9341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/>
              <a:pPr/>
              <a:t>94</a:t>
            </a:fld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635896" y="1972422"/>
            <a:ext cx="5004556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C00000"/>
              </a:buClr>
              <a:buSzPct val="120000"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Программа позволяет конвертировать в редактируемые форматы любые PDF-файлы, в том числе файлы без текстового слоя.</a:t>
            </a:r>
          </a:p>
          <a:p>
            <a:pPr>
              <a:buClr>
                <a:srgbClr val="C00000"/>
              </a:buClr>
              <a:buSzPct val="120000"/>
            </a:pP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  <a:p>
            <a:pPr marL="285750" indent="-285750">
              <a:buClr>
                <a:srgbClr val="C00000"/>
              </a:buClr>
              <a:buSzPct val="120000"/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Добавлены новые форматы, включая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EPUB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и .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fb2</a:t>
            </a:r>
          </a:p>
          <a:p>
            <a:pPr marL="285750" indent="-285750">
              <a:buClr>
                <a:srgbClr val="C00000"/>
              </a:buClr>
              <a:buSzPct val="120000"/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Улучшена точность и скорость конвертирования благодаря усовершенствованным технологиям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ABBYY OCR</a:t>
            </a: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  <a:p>
            <a:pPr marL="285750" indent="-285750">
              <a:buClr>
                <a:srgbClr val="C00000"/>
              </a:buClr>
              <a:buSzPct val="120000"/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Гибкие настройки конвертирования и выбор из 189 языков распознавания</a:t>
            </a: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  <a:p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  <a:p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6545" y="1543436"/>
            <a:ext cx="8667455" cy="369332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dirty="0" smtClean="0">
                <a:solidFill>
                  <a:srgbClr val="C60C30"/>
                </a:solidFill>
                <a:latin typeface="Calibri" pitchFamily="34" charset="0"/>
              </a:rPr>
              <a:t>Как в один клик преобразовать </a:t>
            </a:r>
            <a:r>
              <a:rPr lang="en-US" dirty="0" smtClean="0">
                <a:solidFill>
                  <a:srgbClr val="C60C30"/>
                </a:solidFill>
                <a:latin typeface="Calibri" pitchFamily="34" charset="0"/>
              </a:rPr>
              <a:t>PDF</a:t>
            </a:r>
            <a:r>
              <a:rPr lang="ru-RU" dirty="0" smtClean="0">
                <a:solidFill>
                  <a:srgbClr val="C60C30"/>
                </a:solidFill>
                <a:latin typeface="Calibri" pitchFamily="34" charset="0"/>
              </a:rPr>
              <a:t>-документ</a:t>
            </a:r>
            <a:r>
              <a:rPr lang="en-US" dirty="0" smtClean="0">
                <a:solidFill>
                  <a:srgbClr val="C60C30"/>
                </a:solidFill>
                <a:latin typeface="Calibri" pitchFamily="34" charset="0"/>
              </a:rPr>
              <a:t> </a:t>
            </a:r>
            <a:r>
              <a:rPr lang="ru-RU" dirty="0" smtClean="0">
                <a:solidFill>
                  <a:srgbClr val="C60C30"/>
                </a:solidFill>
                <a:latin typeface="Calibri" pitchFamily="34" charset="0"/>
              </a:rPr>
              <a:t>в другой формат?</a:t>
            </a:r>
            <a:endParaRPr lang="ru-RU" dirty="0">
              <a:solidFill>
                <a:srgbClr val="C60C30"/>
              </a:solidFill>
              <a:latin typeface="Calibri" pitchFamily="34" charset="0"/>
            </a:endParaRPr>
          </a:p>
        </p:txBody>
      </p:sp>
      <p:sp>
        <p:nvSpPr>
          <p:cNvPr id="14" name="Title 4"/>
          <p:cNvSpPr>
            <a:spLocks noGrp="1"/>
          </p:cNvSpPr>
          <p:nvPr>
            <p:ph type="title"/>
          </p:nvPr>
        </p:nvSpPr>
        <p:spPr>
          <a:xfrm>
            <a:off x="476545" y="274638"/>
            <a:ext cx="8667455" cy="1143000"/>
          </a:xfrm>
        </p:spPr>
        <p:txBody>
          <a:bodyPr/>
          <a:lstStyle/>
          <a:p>
            <a:pPr lvl="0"/>
            <a:r>
              <a:rPr lang="ru-RU" dirty="0" smtClean="0"/>
              <a:t>Конвертирование PDF-документов </a:t>
            </a:r>
            <a:br>
              <a:rPr lang="ru-RU" dirty="0" smtClean="0"/>
            </a:br>
            <a:r>
              <a:rPr lang="ru-RU" dirty="0" smtClean="0"/>
              <a:t>в редактируемые форматы</a:t>
            </a:r>
            <a:endParaRPr lang="ru-RU" sz="3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545" y="2038566"/>
            <a:ext cx="2819794" cy="4220164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468312" y="6324381"/>
            <a:ext cx="28280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Конвертирование </a:t>
            </a:r>
            <a:r>
              <a:rPr lang="en-US" sz="1400" i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PDF</a:t>
            </a:r>
            <a:r>
              <a:rPr lang="ru-RU" sz="1400" i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/>
            </a:r>
            <a:br>
              <a:rPr lang="ru-RU" sz="1400" i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</a:br>
            <a:r>
              <a:rPr lang="ru-RU" sz="1400" i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в другие форматы</a:t>
            </a:r>
            <a:endParaRPr lang="ru-RU" sz="1400" i="1" dirty="0">
              <a:solidFill>
                <a:schemeClr val="bg1">
                  <a:lumMod val="50000"/>
                </a:schemeClr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3747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/>
              <a:pPr/>
              <a:t>95</a:t>
            </a:fld>
            <a:endParaRPr lang="ru-RU" dirty="0"/>
          </a:p>
        </p:txBody>
      </p:sp>
      <p:sp>
        <p:nvSpPr>
          <p:cNvPr id="6" name="Title 4"/>
          <p:cNvSpPr>
            <a:spLocks noGrp="1"/>
          </p:cNvSpPr>
          <p:nvPr>
            <p:ph type="title"/>
          </p:nvPr>
        </p:nvSpPr>
        <p:spPr>
          <a:xfrm>
            <a:off x="611187" y="274638"/>
            <a:ext cx="8146275" cy="1143000"/>
          </a:xfrm>
        </p:spPr>
        <p:txBody>
          <a:bodyPr/>
          <a:lstStyle/>
          <a:p>
            <a:r>
              <a:rPr lang="ru-RU" dirty="0" smtClean="0"/>
              <a:t>Создание и объединение </a:t>
            </a:r>
            <a:r>
              <a:rPr lang="en-US" dirty="0" smtClean="0"/>
              <a:t>PDF-</a:t>
            </a:r>
            <a:r>
              <a:rPr lang="ru-RU" dirty="0" smtClean="0"/>
              <a:t>документов</a:t>
            </a:r>
            <a:endParaRPr lang="ru-RU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4427984" y="1493785"/>
            <a:ext cx="4329478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8" indent="-173038">
              <a:spcBef>
                <a:spcPts val="1200"/>
              </a:spcBef>
              <a:buClr>
                <a:srgbClr val="C00000"/>
              </a:buClr>
              <a:buSzPct val="120000"/>
              <a:buFont typeface="Calibri" pitchFamily="34" charset="0"/>
              <a:buChar char="•"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Сканируйте бумажные документы в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PDF-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файлы через интерфейс программы.</a:t>
            </a:r>
          </a:p>
          <a:p>
            <a:pPr marL="173038" indent="-173038">
              <a:spcBef>
                <a:spcPts val="1200"/>
              </a:spcBef>
              <a:buClr>
                <a:srgbClr val="C00000"/>
              </a:buClr>
              <a:buSzPct val="120000"/>
              <a:buFont typeface="Calibri" pitchFamily="34" charset="0"/>
              <a:buChar char="•"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Создавайте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PDF-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файлы любым удобным для вас способом:</a:t>
            </a:r>
          </a:p>
          <a:p>
            <a:pPr marL="630238" lvl="1" indent="-173038">
              <a:spcBef>
                <a:spcPts val="0"/>
              </a:spcBef>
              <a:buClr>
                <a:schemeClr val="bg1">
                  <a:lumMod val="50000"/>
                </a:schemeClr>
              </a:buClr>
              <a:buSzPct val="120000"/>
              <a:buFont typeface="Calibri" pitchFamily="34" charset="0"/>
              <a:buChar char="•"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через интерфейс программы;</a:t>
            </a:r>
          </a:p>
          <a:p>
            <a:pPr marL="630238" lvl="1" indent="-173038">
              <a:spcBef>
                <a:spcPts val="0"/>
              </a:spcBef>
              <a:buClr>
                <a:schemeClr val="bg1">
                  <a:lumMod val="50000"/>
                </a:schemeClr>
              </a:buClr>
              <a:buSzPct val="120000"/>
              <a:buFont typeface="Calibri" pitchFamily="34" charset="0"/>
              <a:buChar char="•"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напрямую из приложений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MS Office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 2007-13;</a:t>
            </a: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  <a:p>
            <a:pPr marL="630238" lvl="1" indent="-173038">
              <a:spcBef>
                <a:spcPts val="0"/>
              </a:spcBef>
              <a:buClr>
                <a:schemeClr val="bg1">
                  <a:lumMod val="50000"/>
                </a:schemeClr>
              </a:buClr>
              <a:buSzPct val="120000"/>
              <a:buFont typeface="Calibri" pitchFamily="34" charset="0"/>
              <a:buChar char="•"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из проводника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Windows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.</a:t>
            </a: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  <a:p>
            <a:pPr marL="173038" indent="-173038">
              <a:spcBef>
                <a:spcPts val="1200"/>
              </a:spcBef>
              <a:buClr>
                <a:srgbClr val="C00000"/>
              </a:buClr>
              <a:buSzPct val="120000"/>
              <a:buFont typeface="Calibri" pitchFamily="34" charset="0"/>
              <a:buChar char="•"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Создавайте новые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PDF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-файлы из выбранных страниц открытого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файла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  <a:p>
            <a:pPr marL="173038" indent="-173038">
              <a:spcBef>
                <a:spcPts val="1200"/>
              </a:spcBef>
              <a:buClr>
                <a:srgbClr val="C00000"/>
              </a:buClr>
              <a:buSzPct val="120000"/>
              <a:buFont typeface="Calibri" pitchFamily="34" charset="0"/>
              <a:buChar char="•"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Добавляйте страницы из других документов к уже открытому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PDF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-файлу</a:t>
            </a:r>
          </a:p>
          <a:p>
            <a:pPr marL="173038" indent="-173038">
              <a:spcBef>
                <a:spcPts val="1200"/>
              </a:spcBef>
              <a:buClr>
                <a:srgbClr val="C00000"/>
              </a:buClr>
              <a:buSzPct val="120000"/>
              <a:buFont typeface="Calibri" pitchFamily="34" charset="0"/>
              <a:buChar char="•"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Объединяйте несколько файлов различных форматов  в один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PDF-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документ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- через интерфейс программы или через проводник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Windows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.</a:t>
            </a:r>
          </a:p>
          <a:p>
            <a:pPr marL="173038" indent="-173038">
              <a:spcBef>
                <a:spcPts val="1200"/>
              </a:spcBef>
              <a:buClr>
                <a:srgbClr val="C00000"/>
              </a:buClr>
              <a:buSzPct val="120000"/>
              <a:buFont typeface="Calibri" pitchFamily="34" charset="0"/>
              <a:buChar char="•"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Создавайте отдельные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PDF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-документы для нескольких файлов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800" y="1038697"/>
            <a:ext cx="2695238" cy="5219048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0" name="Rounded Rectangle 8"/>
          <p:cNvSpPr/>
          <p:nvPr/>
        </p:nvSpPr>
        <p:spPr>
          <a:xfrm>
            <a:off x="539552" y="1772816"/>
            <a:ext cx="2088232" cy="1278142"/>
          </a:xfrm>
          <a:prstGeom prst="rect">
            <a:avLst/>
          </a:prstGeom>
          <a:noFill/>
          <a:ln>
            <a:solidFill>
              <a:srgbClr val="C60C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9752" y="1038697"/>
            <a:ext cx="5142857" cy="462857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468312" y="6371882"/>
            <a:ext cx="27207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Возможности для создания </a:t>
            </a:r>
            <a:r>
              <a:rPr lang="en-US" sz="1400" i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PDF </a:t>
            </a:r>
            <a:endParaRPr lang="ru-RU" sz="1400" i="1" dirty="0">
              <a:solidFill>
                <a:schemeClr val="bg1">
                  <a:lumMod val="50000"/>
                </a:schemeClr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2801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5971" y="2238287"/>
            <a:ext cx="2222993" cy="3689469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/>
              <a:pPr/>
              <a:t>96</a:t>
            </a:fld>
            <a:endParaRPr lang="ru-RU" dirty="0"/>
          </a:p>
        </p:txBody>
      </p:sp>
      <p:sp>
        <p:nvSpPr>
          <p:cNvPr id="9" name="Title 4"/>
          <p:cNvSpPr>
            <a:spLocks noGrp="1"/>
          </p:cNvSpPr>
          <p:nvPr>
            <p:ph type="title"/>
          </p:nvPr>
        </p:nvSpPr>
        <p:spPr>
          <a:xfrm>
            <a:off x="468313" y="274638"/>
            <a:ext cx="7208837" cy="1143000"/>
          </a:xfrm>
        </p:spPr>
        <p:txBody>
          <a:bodyPr/>
          <a:lstStyle/>
          <a:p>
            <a:r>
              <a:rPr lang="ru-RU" dirty="0" smtClean="0"/>
              <a:t>Комментирование и согласование </a:t>
            </a:r>
            <a:r>
              <a:rPr lang="en-US" dirty="0" smtClean="0"/>
              <a:t>PDF-</a:t>
            </a:r>
            <a:r>
              <a:rPr lang="ru-RU" dirty="0" smtClean="0"/>
              <a:t>документов</a:t>
            </a:r>
            <a:endParaRPr lang="ru-RU" sz="3600" dirty="0"/>
          </a:p>
        </p:txBody>
      </p:sp>
      <p:sp>
        <p:nvSpPr>
          <p:cNvPr id="10" name="TextBox 9"/>
          <p:cNvSpPr txBox="1"/>
          <p:nvPr/>
        </p:nvSpPr>
        <p:spPr>
          <a:xfrm>
            <a:off x="476545" y="1498431"/>
            <a:ext cx="8667455" cy="369332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dirty="0" smtClean="0">
                <a:solidFill>
                  <a:srgbClr val="C60C30"/>
                </a:solidFill>
                <a:latin typeface="Calibri" pitchFamily="34" charset="0"/>
              </a:rPr>
              <a:t>Как сделать процесс согласования документов простым и эффективным?</a:t>
            </a:r>
            <a:endParaRPr lang="ru-RU" dirty="0">
              <a:solidFill>
                <a:srgbClr val="C60C30"/>
              </a:solidFill>
              <a:latin typeface="Calibri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58075" y="4161473"/>
            <a:ext cx="1835950" cy="954107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marL="173038" indent="-173038">
              <a:spcBef>
                <a:spcPts val="600"/>
              </a:spcBef>
              <a:buClr>
                <a:srgbClr val="C00000"/>
              </a:buClr>
              <a:buSzPct val="120000"/>
              <a:buFont typeface="Calibri" pitchFamily="34" charset="0"/>
              <a:buChar char="•"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Добавляйте комментарии в любом месте в документе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110038" y="4160020"/>
            <a:ext cx="207023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3038" indent="-173038">
              <a:spcBef>
                <a:spcPts val="600"/>
              </a:spcBef>
              <a:buClr>
                <a:srgbClr val="C00000"/>
              </a:buClr>
              <a:buSzPct val="120000"/>
              <a:buFont typeface="Calibri" pitchFamily="34" charset="0"/>
              <a:buChar char="•"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Выделяйте текст с помощью специальных инструментов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907925" y="2166552"/>
            <a:ext cx="198301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3038" indent="-173038">
              <a:spcBef>
                <a:spcPts val="600"/>
              </a:spcBef>
              <a:buClr>
                <a:srgbClr val="C00000"/>
              </a:buClr>
              <a:buSzPct val="120000"/>
              <a:buFont typeface="Calibri" pitchFamily="34" charset="0"/>
              <a:buChar char="•"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Выполняйте поиск по комментариям, авторам, или статусам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997935" y="4956861"/>
            <a:ext cx="180274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3038" indent="-173038">
              <a:spcBef>
                <a:spcPts val="600"/>
              </a:spcBef>
              <a:buClr>
                <a:srgbClr val="C00000"/>
              </a:buClr>
              <a:buSzPct val="120000"/>
              <a:buFont typeface="Calibri" pitchFamily="34" charset="0"/>
              <a:buChar char="•"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Просматривайте все комментарии к странице или документу на отдельной панели комментариев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952931" y="3606711"/>
            <a:ext cx="193955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3038" indent="-173038">
              <a:spcBef>
                <a:spcPts val="600"/>
              </a:spcBef>
              <a:buClr>
                <a:srgbClr val="C00000"/>
              </a:buClr>
              <a:buSzPct val="120000"/>
              <a:buFont typeface="Calibri" pitchFamily="34" charset="0"/>
              <a:buChar char="•"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Добавляйте ответы к комментариям и присваивайте статусы дискуссиям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76546" y="3376644"/>
            <a:ext cx="35317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Инструменты для согласования документа</a:t>
            </a:r>
            <a:endParaRPr lang="ru-RU" sz="1400" i="1" dirty="0">
              <a:solidFill>
                <a:schemeClr val="bg1">
                  <a:lumMod val="50000"/>
                </a:schemeClr>
              </a:solidFill>
              <a:latin typeface="Calibri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781508" y="6217506"/>
            <a:ext cx="35317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Панель комментариев</a:t>
            </a:r>
            <a:endParaRPr lang="ru-RU" sz="1400" i="1" dirty="0">
              <a:solidFill>
                <a:schemeClr val="bg1">
                  <a:lumMod val="50000"/>
                </a:schemeClr>
              </a:solidFill>
              <a:latin typeface="Calibri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476" y="2238287"/>
            <a:ext cx="3341124" cy="96966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53113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/>
          <p:cNvSpPr>
            <a:spLocks noGrp="1"/>
          </p:cNvSpPr>
          <p:nvPr>
            <p:ph type="title"/>
          </p:nvPr>
        </p:nvSpPr>
        <p:spPr>
          <a:xfrm>
            <a:off x="468313" y="274638"/>
            <a:ext cx="7208837" cy="1143000"/>
          </a:xfrm>
        </p:spPr>
        <p:txBody>
          <a:bodyPr/>
          <a:lstStyle/>
          <a:p>
            <a:r>
              <a:rPr lang="ru-RU" dirty="0" smtClean="0"/>
              <a:t>Защита </a:t>
            </a:r>
            <a:r>
              <a:rPr lang="en-US" dirty="0" smtClean="0"/>
              <a:t>PDF-</a:t>
            </a:r>
            <a:r>
              <a:rPr lang="ru-RU" dirty="0" smtClean="0"/>
              <a:t>документов</a:t>
            </a:r>
            <a:endParaRPr lang="ru-RU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480990" y="3373668"/>
            <a:ext cx="23131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8288" indent="-268288">
              <a:spcBef>
                <a:spcPts val="600"/>
              </a:spcBef>
              <a:buClr>
                <a:srgbClr val="C00000"/>
              </a:buClr>
              <a:buSzPct val="120000"/>
              <a:buFont typeface="Calibri" pitchFamily="34" charset="0"/>
              <a:buChar char="•"/>
            </a:pP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Установите пароль на просмотр, редактирование или печать</a:t>
            </a:r>
          </a:p>
        </p:txBody>
      </p:sp>
      <p:sp>
        <p:nvSpPr>
          <p:cNvPr id="7" name="Rectangle 6"/>
          <p:cNvSpPr/>
          <p:nvPr/>
        </p:nvSpPr>
        <p:spPr>
          <a:xfrm>
            <a:off x="473005" y="5157582"/>
            <a:ext cx="32324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8288" indent="-268288">
              <a:spcBef>
                <a:spcPts val="600"/>
              </a:spcBef>
              <a:buClr>
                <a:srgbClr val="C00000"/>
              </a:buClr>
              <a:buSzPct val="120000"/>
              <a:buFont typeface="Calibri" pitchFamily="34" charset="0"/>
              <a:buChar char="•"/>
            </a:pP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Добавьте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цифровую подпись для  утверждения содержимого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документа</a:t>
            </a:r>
            <a:endParaRPr lang="ru-RU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3005" y="1831946"/>
            <a:ext cx="62284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8288" indent="-268288">
              <a:spcBef>
                <a:spcPts val="600"/>
              </a:spcBef>
              <a:buClr>
                <a:srgbClr val="C00000"/>
              </a:buClr>
              <a:buSzPct val="120000"/>
              <a:buFont typeface="Calibri" pitchFamily="34" charset="0"/>
              <a:buChar char="•"/>
            </a:pP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Удалите конфиденциальную информацию со всех слоев документа, в том числе автоматически с помощью «Поиск и удаление»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831320" y="2766377"/>
            <a:ext cx="20274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Инструменты зашиты документов</a:t>
            </a:r>
            <a:endParaRPr lang="ru-RU" sz="1400" i="1" dirty="0">
              <a:solidFill>
                <a:schemeClr val="bg1">
                  <a:lumMod val="50000"/>
                </a:schemeClr>
              </a:solidFill>
              <a:latin typeface="Calibri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47913" y="1194436"/>
            <a:ext cx="8280920" cy="369332"/>
          </a:xfrm>
          <a:prstGeom prst="rect">
            <a:avLst/>
          </a:prstGeom>
        </p:spPr>
        <p:txBody>
          <a:bodyPr wrap="square" lIns="0">
            <a:noAutofit/>
          </a:bodyPr>
          <a:lstStyle/>
          <a:p>
            <a:r>
              <a:rPr lang="ru-RU" dirty="0" smtClean="0">
                <a:solidFill>
                  <a:srgbClr val="C60C30"/>
                </a:solidFill>
                <a:latin typeface="Calibri" pitchFamily="34" charset="0"/>
              </a:rPr>
              <a:t>Как защитить документы от неавторизованного доступа?</a:t>
            </a:r>
            <a:endParaRPr lang="ru-RU" dirty="0">
              <a:solidFill>
                <a:srgbClr val="C60C30"/>
              </a:solidFill>
              <a:latin typeface="Calibri" pitchFamily="34" charset="0"/>
            </a:endParaRPr>
          </a:p>
        </p:txBody>
      </p:sp>
      <p:sp>
        <p:nvSpPr>
          <p:cNvPr id="18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7164288" y="6525616"/>
            <a:ext cx="1728192" cy="215752"/>
          </a:xfrm>
        </p:spPr>
        <p:txBody>
          <a:bodyPr/>
          <a:lstStyle/>
          <a:p>
            <a:fld id="{7C64A3CC-9215-4D44-A91D-3C56E408671D}" type="slidenum">
              <a:rPr lang="ru-RU" smtClean="0"/>
              <a:pPr/>
              <a:t>97</a:t>
            </a:fld>
            <a:endParaRPr lang="ru-RU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1320" y="1516612"/>
            <a:ext cx="1691660" cy="117017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1197" y="3373668"/>
            <a:ext cx="3065594" cy="2857964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4210751" y="6310848"/>
            <a:ext cx="27207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Защита документа паролем</a:t>
            </a:r>
            <a:endParaRPr lang="ru-RU" sz="1400" i="1" dirty="0">
              <a:solidFill>
                <a:schemeClr val="bg1">
                  <a:lumMod val="50000"/>
                </a:schemeClr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665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545" y="3212976"/>
            <a:ext cx="6759750" cy="93610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Ключевые преимущества</a:t>
            </a:r>
            <a:endParaRPr lang="ru-R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ABBYY PDF Transformer+</a:t>
            </a:r>
            <a:endParaRPr lang="ru-RU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0" y="6456363"/>
            <a:ext cx="1662113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2" descr="https://www.abbyy.com/images/Company/Gallery/Logos/Logo_ABBYY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395" y="179064"/>
            <a:ext cx="875313" cy="358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2729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Ключевые преимущества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0"/>
            <a:r>
              <a:rPr lang="ru-RU" dirty="0"/>
              <a:t>Простой и понятный интерфейс, объединяющий полезные инструменты для работы с </a:t>
            </a:r>
            <a:r>
              <a:rPr lang="en-US" dirty="0"/>
              <a:t>PDF</a:t>
            </a:r>
            <a:r>
              <a:rPr lang="ru-RU" dirty="0"/>
              <a:t> и позволяющий удобно просматривать PDF-документы</a:t>
            </a:r>
          </a:p>
          <a:p>
            <a:pPr lvl="0"/>
            <a:r>
              <a:rPr lang="ru-RU" dirty="0"/>
              <a:t>Внесение </a:t>
            </a:r>
            <a:r>
              <a:rPr lang="ru-RU" dirty="0" smtClean="0"/>
              <a:t>незначительных изменений </a:t>
            </a:r>
            <a:r>
              <a:rPr lang="ru-RU" dirty="0"/>
              <a:t>во все типы PDF-файлов</a:t>
            </a:r>
          </a:p>
          <a:p>
            <a:pPr lvl="0"/>
            <a:r>
              <a:rPr lang="ru-RU" dirty="0"/>
              <a:t>Поиск по тексту и копирование информации из любых типов PDF-файлов, включая </a:t>
            </a:r>
            <a:r>
              <a:rPr lang="ru-RU" dirty="0" smtClean="0"/>
              <a:t>отсканированные</a:t>
            </a:r>
          </a:p>
          <a:p>
            <a:pPr lvl="0"/>
            <a:r>
              <a:rPr lang="ru-RU" dirty="0" smtClean="0"/>
              <a:t>Непревзойденная точность при преобразовании </a:t>
            </a:r>
            <a:r>
              <a:rPr lang="en-US" dirty="0" smtClean="0"/>
              <a:t>PDF </a:t>
            </a:r>
            <a:r>
              <a:rPr lang="ru-RU" dirty="0" smtClean="0"/>
              <a:t>в различные форматы</a:t>
            </a:r>
          </a:p>
          <a:p>
            <a:pPr lvl="0"/>
            <a:r>
              <a:rPr lang="ru-RU" dirty="0" smtClean="0"/>
              <a:t>Соответствие </a:t>
            </a:r>
            <a:r>
              <a:rPr lang="ru-RU" dirty="0"/>
              <a:t>международным стандартам </a:t>
            </a:r>
            <a:r>
              <a:rPr lang="en-US" dirty="0"/>
              <a:t>ISO PDF</a:t>
            </a:r>
            <a:r>
              <a:rPr lang="ru-RU" dirty="0"/>
              <a:t> и </a:t>
            </a:r>
            <a:r>
              <a:rPr lang="en-US" dirty="0"/>
              <a:t>PDF</a:t>
            </a:r>
            <a:r>
              <a:rPr lang="ru-RU" dirty="0"/>
              <a:t>/</a:t>
            </a:r>
            <a:r>
              <a:rPr lang="en-US" dirty="0"/>
              <a:t>A</a:t>
            </a:r>
            <a:endParaRPr lang="ru-RU" dirty="0"/>
          </a:p>
          <a:p>
            <a:pPr marL="0" lvl="0" indent="0">
              <a:spcBef>
                <a:spcPts val="1200"/>
              </a:spcBef>
              <a:buNone/>
            </a:pPr>
            <a:endParaRPr lang="ru-RU" sz="2400" dirty="0" smtClean="0"/>
          </a:p>
          <a:p>
            <a:pPr marL="430213" lvl="0" indent="-430213">
              <a:spcBef>
                <a:spcPts val="1200"/>
              </a:spcBef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7164288" y="6525616"/>
            <a:ext cx="1728192" cy="215752"/>
          </a:xfrm>
        </p:spPr>
        <p:txBody>
          <a:bodyPr/>
          <a:lstStyle/>
          <a:p>
            <a:fld id="{7C64A3CC-9215-4D44-A91D-3C56E408671D}" type="slidenum">
              <a:rPr lang="ru-RU" smtClean="0"/>
              <a:pPr/>
              <a:t>99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1267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BBYY Corpor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0" tIns="0" rIns="0" bIns="0" rtlCol="0" anchor="b">
        <a:normAutofit/>
      </a:bodyPr>
      <a:lstStyle>
        <a:defPPr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ABBYY Corpor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0" tIns="0" rIns="0" bIns="0" rtlCol="0" anchor="b">
        <a:normAutofit/>
      </a:bodyPr>
      <a:lstStyle>
        <a:defPPr>
          <a:defRPr dirty="0" smtClean="0"/>
        </a:defPPr>
      </a:lstStyle>
    </a:txDef>
  </a:objectDefaults>
  <a:extraClrSchemeLst/>
</a:theme>
</file>

<file path=ppt/theme/theme4.xml><?xml version="1.0" encoding="utf-8"?>
<a:theme xmlns:a="http://schemas.openxmlformats.org/drawingml/2006/main" name="4_ABBYY Corpor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0" tIns="0" rIns="0" bIns="0" rtlCol="0" anchor="b">
        <a:normAutofit/>
      </a:bodyPr>
      <a:lstStyle>
        <a:defPPr>
          <a:defRPr dirty="0" smtClean="0"/>
        </a:defPPr>
      </a:lstStyle>
    </a:txDef>
  </a:objectDefaults>
  <a:extraClrSchemeLst/>
</a:theme>
</file>

<file path=ppt/theme/theme5.xml><?xml version="1.0" encoding="utf-8"?>
<a:theme xmlns:a="http://schemas.openxmlformats.org/drawingml/2006/main" name="2_ABBYY Corpor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0" tIns="0" rIns="0" bIns="0" rtlCol="0" anchor="b">
        <a:normAutofit/>
      </a:bodyPr>
      <a:lstStyle>
        <a:defPPr>
          <a:defRPr dirty="0" smtClean="0"/>
        </a:defPPr>
      </a:lstStyle>
    </a:txDef>
  </a:objectDefaults>
  <a:extraClrSchemeLst/>
</a:theme>
</file>

<file path=ppt/theme/theme6.xml><?xml version="1.0" encoding="utf-8"?>
<a:theme xmlns:a="http://schemas.openxmlformats.org/drawingml/2006/main" name="3_ABBYY Corpor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>
    <Document_x0020_status xmlns="4af35a93-3881-4065-b0d7-1783c40c68a8">Actual</Document_x0020_status>
    <_x0411__x0438__x0437__x043d__x0435__x0441__x002d__x0437__x0430__x0434__x0430__x0447__x0430_ xmlns="1fe3fd76-b5a1-48c9-a198-d7986accce54" xsi:nil="true"/>
    <TaxCatchAll xmlns="4af35a93-3881-4065-b0d7-1783c40c68a8"/>
    <Industrues xmlns="4af35a93-3881-4065-b0d7-1783c40c68a8">Кроссиндустриальные материалы</Industrues>
    <_x0418__x043d__x0444__x043e__x0440__x043c__x0430__x0446__x0438__x043e__x043d__x043d__x0430__x044f__x0020__x0441__x0438__x0441__x0442__x0435__x043c__x0430_ xmlns="1fe3fd76-b5a1-48c9-a198-d7986accce54" xsi:nil="true"/>
    <TaxKeywordTaxHTField xmlns="4af35a93-3881-4065-b0d7-1783c40c68a8">
      <Terms xmlns="http://schemas.microsoft.com/office/infopath/2007/PartnerControls"/>
    </TaxKeywordTaxHTField>
    <_x041e__x0431__x0449__x0438__x0439__x0020__x043a__x043e__x043c__x043c__x0435__x043d__x0442__x0430__x0440__x0438__x0439_ xmlns="1fe3fd76-b5a1-48c9-a198-d7986accce54">Добавлена информация про новую партнерскую программу с 2016 года.</_x041e__x0431__x0449__x0438__x0439__x0020__x043a__x043e__x043c__x043c__x0435__x043d__x0442__x0430__x0440__x0438__x0439_>
    <Privacy_x0020_level xmlns="4af35a93-3881-4065-b0d7-1783c40c68a8">Public</Privacy_x0020_level>
    <Document_x0020_Types xmlns="4af35a93-3881-4065-b0d7-1783c40c68a8">Презентация</Document_x0020_Types>
    <Product xmlns="4af35a93-3881-4065-b0d7-1783c40c68a8">
      <Value>Business Card Reader</Value>
      <Value>Comparator</Value>
      <Value>FineReader 14</Value>
      <Value>FineReader Pro для Mac</Value>
      <Value>Lingvo x6</Value>
      <Value>PDF Transformer+</Value>
    </Product>
    <_x041a__x0430__x0442__x0435__x0433__x043e__x0440__x0438__x044f_ xmlns="1fe3fd76-b5a1-48c9-a198-d7986accce54">Презентации по массовым продуктам</_x041a__x0430__x0442__x0435__x0433__x043e__x0440__x0438__x044f_>
    <_x041f__x0440__x043e__x0434__x0443__x043a__x0442__x044b_ xmlns="1fe3fd76-b5a1-48c9-a198-d7986accce54">Business Card Reader,Comparator,FineReader 14,FineReader Pro для Mac,Lingvo x6,PDF Transformer+</_x041f__x0440__x043e__x0434__x0443__x043a__x0442__x044b_>
    <AverageRating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60682A04D96374EAC7E23652554DBE5" ma:contentTypeVersion="17" ma:contentTypeDescription="Create a new document." ma:contentTypeScope="" ma:versionID="1bfc86acd0113f7ef84a61de50d01852">
  <xsd:schema xmlns:xsd="http://www.w3.org/2001/XMLSchema" xmlns:xs="http://www.w3.org/2001/XMLSchema" xmlns:p="http://schemas.microsoft.com/office/2006/metadata/properties" xmlns:ns1="http://schemas.microsoft.com/sharepoint/v3" xmlns:ns2="4af35a93-3881-4065-b0d7-1783c40c68a8" xmlns:ns3="1fe3fd76-b5a1-48c9-a198-d7986accce54" targetNamespace="http://schemas.microsoft.com/office/2006/metadata/properties" ma:root="true" ma:fieldsID="7a697daf82c5289f6671e1b556c4f221" ns1:_="" ns2:_="" ns3:_="">
    <xsd:import namespace="http://schemas.microsoft.com/sharepoint/v3"/>
    <xsd:import namespace="4af35a93-3881-4065-b0d7-1783c40c68a8"/>
    <xsd:import namespace="1fe3fd76-b5a1-48c9-a198-d7986accce54"/>
    <xsd:element name="properties">
      <xsd:complexType>
        <xsd:sequence>
          <xsd:element name="documentManagement">
            <xsd:complexType>
              <xsd:all>
                <xsd:element ref="ns2:Document_x0020_Types" minOccurs="0"/>
                <xsd:element ref="ns3:_x041a__x0430__x0442__x0435__x0433__x043e__x0440__x0438__x044f_" minOccurs="0"/>
                <xsd:element ref="ns2:Product" minOccurs="0"/>
                <xsd:element ref="ns2:Industrues" minOccurs="0"/>
                <xsd:element ref="ns3:_x0418__x043d__x0444__x043e__x0440__x043c__x0430__x0446__x0438__x043e__x043d__x043d__x0430__x044f__x0020__x0441__x0438__x0441__x0442__x0435__x043c__x0430_" minOccurs="0"/>
                <xsd:element ref="ns3:_x0411__x0438__x0437__x043d__x0435__x0441__x002d__x0437__x0430__x0434__x0430__x0447__x0430_" minOccurs="0"/>
                <xsd:element ref="ns3:_x041e__x0431__x0449__x0438__x0439__x0020__x043a__x043e__x043c__x043c__x0435__x043d__x0442__x0430__x0440__x0438__x0439_" minOccurs="0"/>
                <xsd:element ref="ns2:Privacy_x0020_level" minOccurs="0"/>
                <xsd:element ref="ns2:Document_x0020_status" minOccurs="0"/>
                <xsd:element ref="ns1:AverageRating" minOccurs="0"/>
                <xsd:element ref="ns1:RatingCount" minOccurs="0"/>
                <xsd:element ref="ns2:TaxKeywordTaxHTField" minOccurs="0"/>
                <xsd:element ref="ns2:TaxCatchAll" minOccurs="0"/>
                <xsd:element ref="ns3:_x041f__x0440__x043e__x0434__x0443__x043a__x0442__x044b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AverageRating" ma:index="11" nillable="true" ma:displayName="Rating (0-5)" ma:decimals="2" ma:description="Average value of all the ratings that have been submitted" ma:internalName="AverageRating" ma:readOnly="true">
      <xsd:simpleType>
        <xsd:restriction base="dms:Number"/>
      </xsd:simpleType>
    </xsd:element>
    <xsd:element name="RatingCount" ma:index="12" nillable="true" ma:displayName="Number of Ratings" ma:decimals="0" ma:description="Number of ratings submitted" ma:internalName="RatingCount" ma:readOnly="true">
      <xsd:simpleType>
        <xsd:restriction base="dms:Number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f35a93-3881-4065-b0d7-1783c40c68a8" elementFormDefault="qualified">
    <xsd:import namespace="http://schemas.microsoft.com/office/2006/documentManagement/types"/>
    <xsd:import namespace="http://schemas.microsoft.com/office/infopath/2007/PartnerControls"/>
    <xsd:element name="Document_x0020_Types" ma:index="2" nillable="true" ma:displayName="Тип материала" ma:format="Dropdown" ma:indexed="true" ma:internalName="Document_x0020_Types">
      <xsd:simpleType>
        <xsd:restriction base="dms:Choice">
          <xsd:enumeration value="Аналитика/исследования"/>
          <xsd:enumeration value="Баннеры"/>
          <xsd:enumeration value="Буклеты"/>
          <xsd:enumeration value="Видеоролики"/>
          <xsd:enumeration value="Вижуалы/схемы/графики"/>
          <xsd:enumeration value="История успеха"/>
          <xsd:enumeration value="Листовка"/>
          <xsd:enumeration value="Лицензионные сертификаты"/>
          <xsd:enumeration value="Макеты комплектующих"/>
          <xsd:enumeration value="Материалы для сайта"/>
          <xsd:enumeration value="Описание для тендеров"/>
          <xsd:enumeration value="Прайсы"/>
          <xsd:enumeration value="Презентация"/>
          <xsd:enumeration value="Пресс-релизы"/>
          <xsd:enumeration value="Скриншоты"/>
          <xsd:enumeration value="Скрипты для обзвона"/>
          <xsd:enumeration value="Сравнения версий"/>
          <xsd:enumeration value="Сравнение с конкурентами"/>
          <xsd:enumeration value="Шаблоны писем/презентаций"/>
        </xsd:restriction>
      </xsd:simpleType>
    </xsd:element>
    <xsd:element name="Product" ma:index="4" nillable="true" ma:displayName="Продукт" ma:internalName="Product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Business Card Reader"/>
                    <xsd:enumeration value="Contento"/>
                    <xsd:enumeration value="Comparator"/>
                    <xsd:enumeration value="Compreno"/>
                    <xsd:enumeration value="Passport Reader SDK"/>
                    <xsd:enumeration value="Engine"/>
                    <xsd:enumeration value="FineReader 12"/>
                    <xsd:enumeration value="FineReader 14"/>
                    <xsd:enumeration value="FineReader Bank"/>
                    <xsd:enumeration value="FineReader Online"/>
                    <xsd:enumeration value="FineReader Pro для Mac"/>
                    <xsd:enumeration value="FlexiCapture"/>
                    <xsd:enumeration value="FlexiCapture Engine"/>
                    <xsd:enumeration value="InfoExtractor SDK"/>
                    <xsd:enumeration value="Intelligent Search SDK"/>
                    <xsd:enumeration value="Lingvo x6"/>
                    <xsd:enumeration value="Mobile"/>
                    <xsd:enumeration value="Monitoring"/>
                    <xsd:enumeration value="MSDK"/>
                    <xsd:enumeration value="PDF Transformer+"/>
                    <xsd:enumeration value="Recognition Server"/>
                    <xsd:enumeration value="Scan Station"/>
                    <xsd:enumeration value="Screenshot Reader"/>
                    <xsd:enumeration value="Smart Classifier SDK"/>
                  </xsd:restriction>
                </xsd:simpleType>
              </xsd:element>
            </xsd:sequence>
          </xsd:extension>
        </xsd:complexContent>
      </xsd:complexType>
    </xsd:element>
    <xsd:element name="Industrues" ma:index="5" nillable="true" ma:displayName="Отрасли" ma:format="Dropdown" ma:internalName="Industrues">
      <xsd:simpleType>
        <xsd:restriction base="dms:Choice">
          <xsd:enumeration value="Все"/>
          <xsd:enumeration value="BPO"/>
          <xsd:enumeration value="Банки"/>
          <xsd:enumeration value="Государственный сектор"/>
          <xsd:enumeration value="Информационные технологии"/>
          <xsd:enumeration value="Кроссиндустриальные материалы"/>
          <xsd:enumeration value="Медицина"/>
          <xsd:enumeration value="Нефть и газ"/>
          <xsd:enumeration value="Образование"/>
          <xsd:enumeration value="Производство продуктов массового потребления"/>
          <xsd:enumeration value="Промышленность"/>
          <xsd:enumeration value="Ритейл"/>
          <xsd:enumeration value="Силовые ведомства"/>
          <xsd:enumeration value="Страхование"/>
          <xsd:enumeration value="Телекоммуникации"/>
          <xsd:enumeration value="Транспорт, логистика"/>
          <xsd:enumeration value="Энергетика"/>
          <xsd:enumeration value="Другое"/>
        </xsd:restriction>
      </xsd:simpleType>
    </xsd:element>
    <xsd:element name="Privacy_x0020_level" ma:index="9" nillable="true" ma:displayName="Уровень конфиденциальности" ma:format="Dropdown" ma:internalName="Privacy_x0020_level">
      <xsd:simpleType>
        <xsd:restriction base="dms:Choice">
          <xsd:enumeration value="Just for ABBYY"/>
          <xsd:enumeration value="ABBYY +Partners"/>
          <xsd:enumeration value="Public"/>
        </xsd:restriction>
      </xsd:simpleType>
    </xsd:element>
    <xsd:element name="Document_x0020_status" ma:index="10" nillable="true" ma:displayName="Статус" ma:default="Actual" ma:format="RadioButtons" ma:internalName="Document_x0020_status">
      <xsd:simpleType>
        <xsd:restriction base="dms:Choice">
          <xsd:enumeration value="Actual"/>
          <xsd:enumeration value="Archive"/>
        </xsd:restriction>
      </xsd:simpleType>
    </xsd:element>
    <xsd:element name="TaxKeywordTaxHTField" ma:index="16" nillable="true" ma:taxonomy="true" ma:internalName="TaxKeywordTaxHTField" ma:taxonomyFieldName="TaxKeyword" ma:displayName="Enterprise Keywords" ma:fieldId="{23f27201-bee3-471e-b2e7-b64fd8b7ca38}" ma:taxonomyMulti="true" ma:sspId="00000000-0000-0000-0000-000000000000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17" nillable="true" ma:displayName="Taxonomy Catch All Column" ma:hidden="true" ma:list="{1eb4a6a7-d5d2-4be6-a592-4198eaa601bc}" ma:internalName="TaxCatchAll" ma:showField="CatchAllData" ma:web="4af35a93-3881-4065-b0d7-1783c40c68a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e3fd76-b5a1-48c9-a198-d7986accce54" elementFormDefault="qualified">
    <xsd:import namespace="http://schemas.microsoft.com/office/2006/documentManagement/types"/>
    <xsd:import namespace="http://schemas.microsoft.com/office/infopath/2007/PartnerControls"/>
    <xsd:element name="_x041a__x0430__x0442__x0435__x0433__x043e__x0440__x0438__x044f_" ma:index="3" nillable="true" ma:displayName="Категория" ma:format="Dropdown" ma:internalName="_x041a__x0430__x0442__x0435__x0433__x043e__x0440__x0438__x044f_">
      <xsd:simpleType>
        <xsd:restriction base="dms:Choice">
          <xsd:enumeration value="Все"/>
          <xsd:enumeration value="Исследования по массовым продуктам"/>
          <xsd:enumeration value="Исследования по корпоративным продуктам"/>
          <xsd:enumeration value="Отдельные слайды (общие слайды о компании, схемы, графики)"/>
          <xsd:enumeration value="Полезные материалы"/>
          <xsd:enumeration value="Презентации для заказчиков"/>
          <xsd:enumeration value="Презентации для партнеров"/>
          <xsd:enumeration value="Презентации конкурентов"/>
          <xsd:enumeration value="Презентации на английском языке"/>
          <xsd:enumeration value="Презентации на мероприятия"/>
          <xsd:enumeration value="Презентации о компании и общекорпоративная"/>
          <xsd:enumeration value="Презентации отраслевые"/>
          <xsd:enumeration value="Презентации по корпоративным продуктам"/>
          <xsd:enumeration value="Презентации по интеграции с другими вендорами"/>
          <xsd:enumeration value="Презентации по массовым продуктам"/>
          <xsd:enumeration value="Листовки продуктовые"/>
          <xsd:enumeration value="Листовки отраслевые"/>
          <xsd:enumeration value="Листовки сценарные"/>
        </xsd:restriction>
      </xsd:simpleType>
    </xsd:element>
    <xsd:element name="_x0418__x043d__x0444__x043e__x0440__x043c__x0430__x0446__x0438__x043e__x043d__x043d__x0430__x044f__x0020__x0441__x0438__x0441__x0442__x0435__x043c__x0430_" ma:index="6" nillable="true" ma:displayName="Информационная система" ma:indexed="true" ma:internalName="_x0418__x043d__x0444__x043e__x0440__x043c__x0430__x0446__x0438__x043e__x043d__x043d__x0430__x044f__x0020__x0441__x0438__x0441__x0442__x0435__x043c__x0430_">
      <xsd:simpleType>
        <xsd:restriction base="dms:Text">
          <xsd:maxLength value="255"/>
        </xsd:restriction>
      </xsd:simpleType>
    </xsd:element>
    <xsd:element name="_x0411__x0438__x0437__x043d__x0435__x0441__x002d__x0437__x0430__x0434__x0430__x0447__x0430_" ma:index="7" nillable="true" ma:displayName="Бизнес-задача" ma:internalName="_x0411__x0438__x0437__x043d__x0435__x0441__x002d__x0437__x0430__x0434__x0430__x0447__x0430_">
      <xsd:simpleType>
        <xsd:restriction base="dms:Note">
          <xsd:maxLength value="255"/>
        </xsd:restriction>
      </xsd:simpleType>
    </xsd:element>
    <xsd:element name="_x041e__x0431__x0449__x0438__x0439__x0020__x043a__x043e__x043c__x043c__x0435__x043d__x0442__x0430__x0440__x0438__x0439_" ma:index="8" nillable="true" ma:displayName="Общий комментарий" ma:internalName="_x041e__x0431__x0449__x0438__x0439__x0020__x043a__x043e__x043c__x043c__x0435__x043d__x0442__x0430__x0440__x0438__x0439_">
      <xsd:simpleType>
        <xsd:restriction base="dms:Note">
          <xsd:maxLength value="255"/>
        </xsd:restriction>
      </xsd:simpleType>
    </xsd:element>
    <xsd:element name="_x041f__x0440__x043e__x0434__x0443__x043a__x0442__x044b_" ma:index="22" nillable="true" ma:displayName="Продукты" ma:hidden="true" ma:internalName="_x041f__x0440__x043e__x0434__x0443__x043a__x0442__x044b_" ma:readOnly="false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8" ma:displayName="Content Type"/>
        <xsd:element ref="dc:title" minOccurs="0" maxOccurs="1" ma:index="1" ma:displayName="Titl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771258E-6879-4661-8075-BFB5225B623F}">
  <ds:schemaRefs>
    <ds:schemaRef ds:uri="http://schemas.microsoft.com/office/infopath/2007/PartnerControls"/>
    <ds:schemaRef ds:uri="http://schemas.microsoft.com/office/2006/documentManagement/types"/>
    <ds:schemaRef ds:uri="http://purl.org/dc/terms/"/>
    <ds:schemaRef ds:uri="http://schemas.microsoft.com/sharepoint/v3"/>
    <ds:schemaRef ds:uri="http://purl.org/dc/elements/1.1/"/>
    <ds:schemaRef ds:uri="http://schemas.openxmlformats.org/package/2006/metadata/core-properties"/>
    <ds:schemaRef ds:uri="1fe3fd76-b5a1-48c9-a198-d7986accce54"/>
    <ds:schemaRef ds:uri="http://purl.org/dc/dcmitype/"/>
    <ds:schemaRef ds:uri="4af35a93-3881-4065-b0d7-1783c40c68a8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1F6B8F55-9FD5-4835-B9FE-5A62A962C26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4af35a93-3881-4065-b0d7-1783c40c68a8"/>
    <ds:schemaRef ds:uri="1fe3fd76-b5a1-48c9-a198-d7986accce5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A5FAF81-D05C-4BD1-B21C-FABF52FCEA9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10884</TotalTime>
  <Words>12571</Words>
  <Application>Microsoft Office PowerPoint</Application>
  <PresentationFormat>On-screen Show (4:3)</PresentationFormat>
  <Paragraphs>2579</Paragraphs>
  <Slides>232</Slides>
  <Notes>76</Notes>
  <HiddenSlides>5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232</vt:i4>
      </vt:variant>
    </vt:vector>
  </HeadingPairs>
  <TitlesOfParts>
    <vt:vector size="245" baseType="lpstr">
      <vt:lpstr>Arial</vt:lpstr>
      <vt:lpstr>Calibri</vt:lpstr>
      <vt:lpstr>Franklin Gothic Book</vt:lpstr>
      <vt:lpstr>FranklinGothicBookITC</vt:lpstr>
      <vt:lpstr>Symbol</vt:lpstr>
      <vt:lpstr>Times New Roman</vt:lpstr>
      <vt:lpstr>Wingdings</vt:lpstr>
      <vt:lpstr>ABBYY Corporate</vt:lpstr>
      <vt:lpstr>Специальное оформление</vt:lpstr>
      <vt:lpstr>1_ABBYY Corporate</vt:lpstr>
      <vt:lpstr>4_ABBYY Corporate</vt:lpstr>
      <vt:lpstr>2_ABBYY Corporate</vt:lpstr>
      <vt:lpstr>3_ABBYY Corporate</vt:lpstr>
      <vt:lpstr>Продукты abbyy для дома и офиса</vt:lpstr>
      <vt:lpstr>Содержание</vt:lpstr>
      <vt:lpstr>О компании</vt:lpstr>
      <vt:lpstr>ABBYY за 30 секунд</vt:lpstr>
      <vt:lpstr>Группа компаний ABBYY</vt:lpstr>
      <vt:lpstr>Награды ABBYY</vt:lpstr>
      <vt:lpstr>Решения ABBYY для организаций</vt:lpstr>
      <vt:lpstr>ABBYY в реестре отечественного ПО</vt:lpstr>
      <vt:lpstr>Продукты для windows</vt:lpstr>
      <vt:lpstr>ABBYY FineReader 14</vt:lpstr>
      <vt:lpstr>о программе</vt:lpstr>
      <vt:lpstr>О программе</vt:lpstr>
      <vt:lpstr>Потребность в ПО для работы с бумажными и PDF-документами</vt:lpstr>
      <vt:lpstr>Проблема - решение</vt:lpstr>
      <vt:lpstr>Концепция программы: сценарии</vt:lpstr>
      <vt:lpstr>Лучшее из двух миров</vt:lpstr>
      <vt:lpstr>ABBYY FineReader 14 – каждому сотруднику</vt:lpstr>
      <vt:lpstr>ABBYY FineReader 14 – каждому сотруднику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возможности</vt:lpstr>
      <vt:lpstr>Концепция программы: компоненты</vt:lpstr>
      <vt:lpstr>Стартовое окно</vt:lpstr>
      <vt:lpstr>PDF-редактор: инструменты для работы с PDF</vt:lpstr>
      <vt:lpstr>OCR-редактор: Профессиональное распознавание текста</vt:lpstr>
      <vt:lpstr>Сравнение документов*</vt:lpstr>
      <vt:lpstr>Hot Folder:  автоматизация задач по  распознаванию*</vt:lpstr>
      <vt:lpstr>pdF-редактор</vt:lpstr>
      <vt:lpstr>PDF-редактор: инструменты для работы с PDF</vt:lpstr>
      <vt:lpstr>Просмотр и навигация</vt:lpstr>
      <vt:lpstr>Создание и объединение PDF-документов</vt:lpstr>
      <vt:lpstr>Редактирование PDF </vt:lpstr>
      <vt:lpstr>Комментирование и рецензирование</vt:lpstr>
      <vt:lpstr>Конвертирование PDF в другие форматы </vt:lpstr>
      <vt:lpstr>Защита PDF-документов </vt:lpstr>
      <vt:lpstr>oCR-редактор</vt:lpstr>
      <vt:lpstr>OCR-редактор: Профессиональное распознавание текста</vt:lpstr>
      <vt:lpstr>Предобработка изображений в  OCR-редакторе</vt:lpstr>
      <vt:lpstr>Редактирование областей распознавания</vt:lpstr>
      <vt:lpstr>Верификация распознанного текста и проверка орфографии</vt:lpstr>
      <vt:lpstr>Выбор формата сохранения</vt:lpstr>
      <vt:lpstr>Сравнение документов</vt:lpstr>
      <vt:lpstr>Сравнение документов</vt:lpstr>
      <vt:lpstr>Сценарий использования</vt:lpstr>
      <vt:lpstr>Основные возможности</vt:lpstr>
      <vt:lpstr>Hot folder</vt:lpstr>
      <vt:lpstr>ABBYY Hot Folder</vt:lpstr>
      <vt:lpstr>Запуск ABBYY Hot Folder</vt:lpstr>
      <vt:lpstr>Интерфейс ABBYY Hot Folder</vt:lpstr>
      <vt:lpstr>Выбор задачи</vt:lpstr>
      <vt:lpstr>Создание новой задачи</vt:lpstr>
      <vt:lpstr>Настройка параметров обработки</vt:lpstr>
      <vt:lpstr>Сохранение результатов и запуск</vt:lpstr>
      <vt:lpstr>Что нового?</vt:lpstr>
      <vt:lpstr>Новые возможности для текущих пользователей ABBYY FineReader</vt:lpstr>
      <vt:lpstr>ABBYY FineReader 14: новые функции</vt:lpstr>
      <vt:lpstr>Новые возможности для текущих пользователей ABBYY PDF Transformer+</vt:lpstr>
      <vt:lpstr>ABBYY FineReader 14: новые функции</vt:lpstr>
      <vt:lpstr>Редактирование отсканированных PDF</vt:lpstr>
      <vt:lpstr>Групповые операции с PDF-файлами</vt:lpstr>
      <vt:lpstr>Заполнение форм</vt:lpstr>
      <vt:lpstr>Добавление подписей</vt:lpstr>
      <vt:lpstr>Инструменты рисования</vt:lpstr>
      <vt:lpstr>Работа с вложенными файлами</vt:lpstr>
      <vt:lpstr>ФОРМЫ поставки </vt:lpstr>
      <vt:lpstr>Редакции и формы поставки</vt:lpstr>
      <vt:lpstr>Политика обновлений: прошлые версии</vt:lpstr>
      <vt:lpstr>Политика обновлений: расширения</vt:lpstr>
      <vt:lpstr>лицензирование</vt:lpstr>
      <vt:lpstr>Типы лицензий для организаций</vt:lpstr>
      <vt:lpstr>Техническая информация</vt:lpstr>
      <vt:lpstr>Системные требования</vt:lpstr>
      <vt:lpstr>Поддерживаемые форматы</vt:lpstr>
      <vt:lpstr>Языки интерфейса</vt:lpstr>
      <vt:lpstr>ABBYY PDF Transformer+</vt:lpstr>
      <vt:lpstr>о формате pdF</vt:lpstr>
      <vt:lpstr>О формате PDF </vt:lpstr>
      <vt:lpstr>Основные типы PDF-файлов  </vt:lpstr>
      <vt:lpstr>о программе</vt:lpstr>
      <vt:lpstr>Целевая аудитория</vt:lpstr>
      <vt:lpstr>Анализ потребностей пользователей</vt:lpstr>
      <vt:lpstr>О программе</vt:lpstr>
      <vt:lpstr>Сценарии использования</vt:lpstr>
      <vt:lpstr>Ключевые сценарии использования</vt:lpstr>
      <vt:lpstr>Открытие и просмотр PDF-документов</vt:lpstr>
      <vt:lpstr>Открытие и просмотр PDF-документов</vt:lpstr>
      <vt:lpstr>Открытие и просмотр PDF-документов Извлечение информации и поиск по тексту</vt:lpstr>
      <vt:lpstr>Внесение изменений в PDF-документы</vt:lpstr>
      <vt:lpstr>Конвертирование PDF-документов  в редактируемые форматы</vt:lpstr>
      <vt:lpstr>Создание и объединение PDF-документов</vt:lpstr>
      <vt:lpstr>Комментирование и согласование PDF-документов</vt:lpstr>
      <vt:lpstr>Защита PDF-документов</vt:lpstr>
      <vt:lpstr>Ключевые преимущества</vt:lpstr>
      <vt:lpstr>Ключевые преимущества</vt:lpstr>
      <vt:lpstr>Цены и обновления</vt:lpstr>
      <vt:lpstr>Рекомендованные цены</vt:lpstr>
      <vt:lpstr>Обновление</vt:lpstr>
      <vt:lpstr>Сравнение версий</vt:lpstr>
      <vt:lpstr>ABBYY PDF Transformer 3.0 vs. ABBYY PDF Transformer+</vt:lpstr>
      <vt:lpstr>ABBYY PDF Transformer 3.0 vs. ABBYY PDF Transformer+ (стр.1 из 2)</vt:lpstr>
      <vt:lpstr>ABBYY PDF Transformer 3.0 vs. ABBYY PDF Transformer+ (стр.2 из 2)</vt:lpstr>
      <vt:lpstr>Техническая информация</vt:lpstr>
      <vt:lpstr>Языки интерфейса и языки распознавания</vt:lpstr>
      <vt:lpstr>Системные требования</vt:lpstr>
      <vt:lpstr>  ABBYY Comparator</vt:lpstr>
      <vt:lpstr>О программе</vt:lpstr>
      <vt:lpstr>Кто пользуется сравнением документов?</vt:lpstr>
      <vt:lpstr>Интерфейс программы </vt:lpstr>
      <vt:lpstr>Ключевые возможности</vt:lpstr>
      <vt:lpstr>Технические характеристики</vt:lpstr>
      <vt:lpstr>Цены и варианты поставки</vt:lpstr>
      <vt:lpstr>Системные требования</vt:lpstr>
      <vt:lpstr>Демонстрация работы</vt:lpstr>
      <vt:lpstr>Шаг 1: Выбор документов для сравнения</vt:lpstr>
      <vt:lpstr>Шаг 2: Настройка и запуск сравнения</vt:lpstr>
      <vt:lpstr>Шаг 3: Просмотр найденных различий</vt:lpstr>
      <vt:lpstr>Шаг 4: Сохранение отчета о различиях</vt:lpstr>
      <vt:lpstr>Шаг 4: Сохранение сравниваемых документов с комментариями</vt:lpstr>
      <vt:lpstr>ABBYY Business Card Reader 2.0</vt:lpstr>
      <vt:lpstr>О продукте</vt:lpstr>
      <vt:lpstr>Ключевые преимущества для пользователя</vt:lpstr>
      <vt:lpstr>Основные возможности</vt:lpstr>
      <vt:lpstr>Сканирование и загрузка изображения  </vt:lpstr>
      <vt:lpstr>Поддержка двустороннего сканирования </vt:lpstr>
      <vt:lpstr>Входные форматы</vt:lpstr>
      <vt:lpstr>Обработка и проверка </vt:lpstr>
      <vt:lpstr>Обработка и проверка  </vt:lpstr>
      <vt:lpstr>Эффективные инструменты проверки данных</vt:lpstr>
      <vt:lpstr>Сохранение напрямую в  Microsoft® Outlook®</vt:lpstr>
      <vt:lpstr>Сохранение напрямую в Salesforce®</vt:lpstr>
      <vt:lpstr>Автоматическая проверка дублирующих контактов во время сохранения</vt:lpstr>
      <vt:lpstr>Сохранение контактов в других электронных форматах</vt:lpstr>
      <vt:lpstr>Рекомендованные цены</vt:lpstr>
      <vt:lpstr>Языки распознавания</vt:lpstr>
      <vt:lpstr>Системные требования</vt:lpstr>
      <vt:lpstr>ABBYY Lingvo x6</vt:lpstr>
      <vt:lpstr>О продукте, сегменты, Целевые аудитории</vt:lpstr>
      <vt:lpstr> ABBYY Lingvo x6 –    незаменимый помощник при переводе  и изучении языка     как для частных пользователей,  так и для организаций. </vt:lpstr>
      <vt:lpstr>Сегмент: корпоративные пользователи</vt:lpstr>
      <vt:lpstr>Сегмент: частные пользователи </vt:lpstr>
      <vt:lpstr>Ключевые возможности и преимущества</vt:lpstr>
      <vt:lpstr>Преимущества для корпоративных пользователей</vt:lpstr>
      <vt:lpstr>NEW Быстрее, чем браузер</vt:lpstr>
      <vt:lpstr>Улучшенный перевод по наведению</vt:lpstr>
      <vt:lpstr>NEW Удобный поиск перевода</vt:lpstr>
      <vt:lpstr>NEW Удобный поиск перевода</vt:lpstr>
      <vt:lpstr>Полный и качественный контент</vt:lpstr>
      <vt:lpstr>Точный перевод отраслевых терминов благодаря тематическим словарям</vt:lpstr>
      <vt:lpstr>NEW Новые тематические словари</vt:lpstr>
      <vt:lpstr>Примеры употребления слов в контексте</vt:lpstr>
      <vt:lpstr>Преимущества для частных пользователей </vt:lpstr>
      <vt:lpstr>NEW Грамматический курс от издательства Oxford University Press</vt:lpstr>
      <vt:lpstr>NEW Грамматический курс от издательства Oxford University Press</vt:lpstr>
      <vt:lpstr>NEW Грамматический курс от издательства Oxford University Press</vt:lpstr>
      <vt:lpstr>Запоминайте слова с помощью ABBYY Tutor</vt:lpstr>
      <vt:lpstr>Расширенные возможности перевода по наведению курсора мыши</vt:lpstr>
      <vt:lpstr>NEW Новые общелексические словари</vt:lpstr>
      <vt:lpstr>NEW Народные словари</vt:lpstr>
      <vt:lpstr>NEW Обновленные словари</vt:lpstr>
      <vt:lpstr>Толковые англоязычные словари  (Oxford, Collins). </vt:lpstr>
      <vt:lpstr>Продуктовая линейка и цены</vt:lpstr>
      <vt:lpstr>Продуктовая линейка ABBYY Lingvo x6</vt:lpstr>
      <vt:lpstr>Рекомендованные цены</vt:lpstr>
      <vt:lpstr>Обновление</vt:lpstr>
      <vt:lpstr>Изменения в продаваемых позициях</vt:lpstr>
      <vt:lpstr>Системные требования</vt:lpstr>
      <vt:lpstr>Продукты для Mac os</vt:lpstr>
      <vt:lpstr>ABBYY Lingvo для Mac</vt:lpstr>
      <vt:lpstr>О программе</vt:lpstr>
      <vt:lpstr>Основные возможности</vt:lpstr>
      <vt:lpstr>Основные возможности</vt:lpstr>
      <vt:lpstr>Основные возможности</vt:lpstr>
      <vt:lpstr>Системные требования</vt:lpstr>
      <vt:lpstr>ABBYY FineReader Pro для Mac</vt:lpstr>
      <vt:lpstr>О продукте </vt:lpstr>
      <vt:lpstr>Сценарии использования</vt:lpstr>
      <vt:lpstr>Обновление документов</vt:lpstr>
      <vt:lpstr>Извлечение информации из документа</vt:lpstr>
      <vt:lpstr>Хранение электронных документов</vt:lpstr>
      <vt:lpstr>Другие сценарии использования</vt:lpstr>
      <vt:lpstr>Ключевые возможности и преимущества</vt:lpstr>
      <vt:lpstr>Стартовое окно Задачи</vt:lpstr>
      <vt:lpstr>Удобный интерфейс в стиле Mac OS X</vt:lpstr>
      <vt:lpstr>Встроенный интерфейс сканирования</vt:lpstr>
      <vt:lpstr>Непревзойденная точность и скорость распознавания</vt:lpstr>
      <vt:lpstr>Поддержка изображений, полученных с цифровой камеры</vt:lpstr>
      <vt:lpstr>Быстрое копирование информации</vt:lpstr>
      <vt:lpstr>Поддержка сохранения в популярные форматы документов и изображений</vt:lpstr>
      <vt:lpstr>Сохранение в формат PDF для хранения и безопасного обмена документами</vt:lpstr>
      <vt:lpstr>Сохранение в форматы Microsoft Office</vt:lpstr>
      <vt:lpstr>Сохранение в форматы электронных книг</vt:lpstr>
      <vt:lpstr>Сохранение в форматы изображений </vt:lpstr>
      <vt:lpstr>Рекомендованные цены</vt:lpstr>
      <vt:lpstr>Языки интерфейса</vt:lpstr>
      <vt:lpstr>Поддерживаемы форматы</vt:lpstr>
      <vt:lpstr>Системные требования</vt:lpstr>
      <vt:lpstr>лицензирование</vt:lpstr>
      <vt:lpstr>Типы лицензий на продукты ABBYY</vt:lpstr>
      <vt:lpstr>Варианты поставки программ ABBYY</vt:lpstr>
      <vt:lpstr>ABBYY FineReader 14</vt:lpstr>
      <vt:lpstr>ABBYY PDF Transformer+</vt:lpstr>
      <vt:lpstr>ABBYY Lingvo x6</vt:lpstr>
      <vt:lpstr>Преимущества продуктов ABBYY  для ИТ-специалистов</vt:lpstr>
      <vt:lpstr>Академическая скидка  </vt:lpstr>
      <vt:lpstr>Партнерcкая программа ABBYY Россия 2017</vt:lpstr>
      <vt:lpstr>Содержание</vt:lpstr>
      <vt:lpstr>Единая партнерская программа ABBYY Ключевые продукты и решения</vt:lpstr>
      <vt:lpstr>Единая партнерская программа ABBYY Действующие лица и определения</vt:lpstr>
      <vt:lpstr>Единая партнерская программа ABBYY Партнерские статусы</vt:lpstr>
      <vt:lpstr>Содержание</vt:lpstr>
      <vt:lpstr>Направление SMB: Продукты и решения</vt:lpstr>
      <vt:lpstr>Статусы партнерской программы  Направление SMB</vt:lpstr>
      <vt:lpstr>PowerPoint Presentation</vt:lpstr>
      <vt:lpstr>Статусы партнерской программы  Направление SMB</vt:lpstr>
      <vt:lpstr>Система премирования Направление SMB</vt:lpstr>
      <vt:lpstr>Содержание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Маркетинговая поддержка</vt:lpstr>
      <vt:lpstr>Статусы партнерской программы  Направление SMB</vt:lpstr>
      <vt:lpstr>Партнерский доступ в Salesforce CRMnew</vt:lpstr>
      <vt:lpstr>Преимущества для партнеров</vt:lpstr>
      <vt:lpstr>Контакты</vt:lpstr>
    </vt:vector>
  </TitlesOfParts>
  <Company>ABBYY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Продукты ABBYY</dc:title>
  <dc:creator>Anna Vishnyakova</dc:creator>
  <cp:keywords/>
  <cp:lastModifiedBy>Alice Kayfadzhyan</cp:lastModifiedBy>
  <cp:revision>776</cp:revision>
  <dcterms:created xsi:type="dcterms:W3CDTF">2012-10-11T07:31:41Z</dcterms:created>
  <dcterms:modified xsi:type="dcterms:W3CDTF">2017-05-29T15:44:29Z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0x010100B60682A04D96374EAC7E23652554DBE5</vt:lpwstr>
  </property>
  <property fmtid="{D5CDD505-2E9C-101B-9397-08002B2CF9AE}" pid="3" name="TaxKeyword">
    <vt:lpwstr/>
  </property>
  <property fmtid="{D5CDD505-2E9C-101B-9397-08002B2CF9AE}" pid="4" name="Order">
    <vt:r8>47900</vt:r8>
  </property>
  <property fmtid="{D5CDD505-2E9C-101B-9397-08002B2CF9AE}" pid="5" name="WorkflowChangePath">
    <vt:lpwstr>d33d8705-75a0-4b85-8a42-a61128e93867,11;d33d8705-75a0-4b85-8a42-a61128e93867,13;d33d8705-75a0-4b85-8a42-a61128e93867,15;d33d8705-75a0-4b85-8a42-a61128e93867,17;d33d8705-75a0-4b85-8a42-a61128e93867,19;d33d8705-75a0-4b85-8a42-a61128e93867,6;d33d8705-75a0-4b</vt:lpwstr>
  </property>
</Properties>
</file>