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315" r:id="rId5"/>
    <p:sldId id="310" r:id="rId6"/>
    <p:sldId id="316" r:id="rId7"/>
    <p:sldId id="323" r:id="rId8"/>
    <p:sldId id="269" r:id="rId9"/>
    <p:sldId id="280" r:id="rId10"/>
    <p:sldId id="317" r:id="rId11"/>
    <p:sldId id="271" r:id="rId12"/>
    <p:sldId id="288" r:id="rId13"/>
    <p:sldId id="325" r:id="rId14"/>
    <p:sldId id="324" r:id="rId15"/>
    <p:sldId id="318" r:id="rId16"/>
    <p:sldId id="319" r:id="rId17"/>
    <p:sldId id="320" r:id="rId18"/>
    <p:sldId id="321" r:id="rId19"/>
    <p:sldId id="326" r:id="rId20"/>
    <p:sldId id="261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952C6"/>
    <a:srgbClr val="FBACBB"/>
    <a:srgbClr val="F76882"/>
    <a:srgbClr val="F1F3F5"/>
    <a:srgbClr val="696969"/>
    <a:srgbClr val="6EBEF3"/>
    <a:srgbClr val="FF9999"/>
    <a:srgbClr val="71C0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914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194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40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56037" y="550333"/>
            <a:ext cx="7831931" cy="718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rtl="0"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Shape 17"/>
          <p:cNvSpPr txBox="1">
            <a:spLocks noGrp="1"/>
          </p:cNvSpPr>
          <p:nvPr>
            <p:ph type="body" idx="11"/>
          </p:nvPr>
        </p:nvSpPr>
        <p:spPr>
          <a:xfrm>
            <a:off x="1472804" y="1986048"/>
            <a:ext cx="2558652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>
          <a:xfrm>
            <a:off x="797722" y="1981207"/>
            <a:ext cx="533399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/>
          </a:p>
        </p:txBody>
      </p:sp>
      <p:sp>
        <p:nvSpPr>
          <p:cNvPr id="18" name="Рисунок 2"/>
          <p:cNvSpPr>
            <a:spLocks noGrp="1"/>
          </p:cNvSpPr>
          <p:nvPr>
            <p:ph type="pic" sz="quarter" idx="13"/>
          </p:nvPr>
        </p:nvSpPr>
        <p:spPr>
          <a:xfrm>
            <a:off x="791768" y="3257027"/>
            <a:ext cx="539947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14"/>
          </p:nvPr>
        </p:nvSpPr>
        <p:spPr>
          <a:xfrm>
            <a:off x="797720" y="4515657"/>
            <a:ext cx="532803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18"/>
          </p:nvPr>
        </p:nvSpPr>
        <p:spPr>
          <a:xfrm>
            <a:off x="4578549" y="1981206"/>
            <a:ext cx="538162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19"/>
          </p:nvPr>
        </p:nvSpPr>
        <p:spPr>
          <a:xfrm>
            <a:off x="4579740" y="3257021"/>
            <a:ext cx="538162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 dirty="0"/>
          </a:p>
        </p:txBody>
      </p:sp>
      <p:sp>
        <p:nvSpPr>
          <p:cNvPr id="27" name="Рисунок 2"/>
          <p:cNvSpPr>
            <a:spLocks noGrp="1"/>
          </p:cNvSpPr>
          <p:nvPr>
            <p:ph type="pic" sz="quarter" idx="20"/>
          </p:nvPr>
        </p:nvSpPr>
        <p:spPr>
          <a:xfrm>
            <a:off x="4578549" y="4513796"/>
            <a:ext cx="538162" cy="71754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50"/>
            </a:lvl1pPr>
          </a:lstStyle>
          <a:p>
            <a:endParaRPr lang="ru-RU"/>
          </a:p>
        </p:txBody>
      </p:sp>
      <p:sp>
        <p:nvSpPr>
          <p:cNvPr id="28" name="Shape 17"/>
          <p:cNvSpPr txBox="1">
            <a:spLocks noGrp="1"/>
          </p:cNvSpPr>
          <p:nvPr>
            <p:ph type="body" idx="21"/>
          </p:nvPr>
        </p:nvSpPr>
        <p:spPr>
          <a:xfrm>
            <a:off x="1472804" y="3261863"/>
            <a:ext cx="2558652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9" name="Shape 17"/>
          <p:cNvSpPr txBox="1">
            <a:spLocks noGrp="1"/>
          </p:cNvSpPr>
          <p:nvPr>
            <p:ph type="body" idx="22"/>
          </p:nvPr>
        </p:nvSpPr>
        <p:spPr>
          <a:xfrm>
            <a:off x="1472804" y="4520499"/>
            <a:ext cx="2558652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0" name="Shape 17"/>
          <p:cNvSpPr txBox="1">
            <a:spLocks noGrp="1"/>
          </p:cNvSpPr>
          <p:nvPr>
            <p:ph type="body" idx="23"/>
          </p:nvPr>
        </p:nvSpPr>
        <p:spPr>
          <a:xfrm>
            <a:off x="5258992" y="1986048"/>
            <a:ext cx="2553890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1" name="Shape 17"/>
          <p:cNvSpPr txBox="1">
            <a:spLocks noGrp="1"/>
          </p:cNvSpPr>
          <p:nvPr>
            <p:ph type="body" idx="24"/>
          </p:nvPr>
        </p:nvSpPr>
        <p:spPr>
          <a:xfrm>
            <a:off x="5258992" y="3261863"/>
            <a:ext cx="2553890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2" name="Shape 17"/>
          <p:cNvSpPr txBox="1">
            <a:spLocks noGrp="1"/>
          </p:cNvSpPr>
          <p:nvPr>
            <p:ph type="body" idx="25"/>
          </p:nvPr>
        </p:nvSpPr>
        <p:spPr>
          <a:xfrm>
            <a:off x="5258992" y="4520499"/>
            <a:ext cx="2553890" cy="712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8766730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047">
          <p15:clr>
            <a:srgbClr val="FBAE40"/>
          </p15:clr>
        </p15:guide>
        <p15:guide id="2" pos="413">
          <p15:clr>
            <a:srgbClr val="FBAE40"/>
          </p15:clr>
        </p15:guide>
        <p15:guide id="3" pos="499">
          <p15:clr>
            <a:srgbClr val="FBAE40"/>
          </p15:clr>
        </p15:guide>
        <p15:guide id="4" pos="5261">
          <p15:clr>
            <a:srgbClr val="FBAE40"/>
          </p15:clr>
        </p15:guide>
        <p15:guide id="5" pos="5347">
          <p15:clr>
            <a:srgbClr val="FBAE40"/>
          </p15:clr>
        </p15:guide>
        <p15:guide id="6" orient="horz" pos="346">
          <p15:clr>
            <a:srgbClr val="FBAE40"/>
          </p15:clr>
        </p15:guide>
        <p15:guide id="7" orient="horz" pos="799">
          <p15:clr>
            <a:srgbClr val="FBAE40"/>
          </p15:clr>
        </p15:guide>
        <p15:guide id="8" orient="horz" pos="913">
          <p15:clr>
            <a:srgbClr val="FBAE40"/>
          </p15:clr>
        </p15:guide>
        <p15:guide id="9" orient="horz" pos="1139">
          <p15:clr>
            <a:srgbClr val="FBAE40"/>
          </p15:clr>
        </p15:guide>
        <p15:guide id="10" pos="2030">
          <p15:clr>
            <a:srgbClr val="FBAE40"/>
          </p15:clr>
        </p15:guide>
        <p15:guide id="11" pos="2880">
          <p15:clr>
            <a:srgbClr val="FBAE40"/>
          </p15:clr>
        </p15:guide>
        <p15:guide id="12" orient="horz" pos="3521">
          <p15:clr>
            <a:srgbClr val="FBAE40"/>
          </p15:clr>
        </p15:guide>
        <p15:guide id="13" pos="2114">
          <p15:clr>
            <a:srgbClr val="FBAE40"/>
          </p15:clr>
        </p15:guide>
        <p15:guide id="14" pos="3731">
          <p15:clr>
            <a:srgbClr val="FBAE40"/>
          </p15:clr>
        </p15:guide>
        <p15:guide id="15" pos="3646">
          <p15:clr>
            <a:srgbClr val="FBAE40"/>
          </p15:clr>
        </p15:guide>
        <p15:guide id="16" pos="1264">
          <p15:clr>
            <a:srgbClr val="FBAE40"/>
          </p15:clr>
        </p15:guide>
        <p15:guide id="17" pos="4496">
          <p15:clr>
            <a:srgbClr val="FBAE40"/>
          </p15:clr>
        </p15:guide>
        <p15:guide id="18" orient="horz" pos="2387">
          <p15:clr>
            <a:srgbClr val="FBAE40"/>
          </p15:clr>
        </p15:guide>
        <p15:guide id="19" orient="horz" pos="2500">
          <p15:clr>
            <a:srgbClr val="FBAE40"/>
          </p15:clr>
        </p15:guide>
        <p15:guide id="20" pos="3221">
          <p15:clr>
            <a:srgbClr val="FBAE40"/>
          </p15:clr>
        </p15:guide>
        <p15:guide id="21" pos="3305">
          <p15:clr>
            <a:srgbClr val="FBAE40"/>
          </p15:clr>
        </p15:guide>
        <p15:guide id="22" pos="839">
          <p15:clr>
            <a:srgbClr val="FBAE40"/>
          </p15:clr>
        </p15:guide>
        <p15:guide id="23" pos="924">
          <p15:clr>
            <a:srgbClr val="FBAE40"/>
          </p15:clr>
        </p15:guide>
        <p15:guide id="24" orient="horz" pos="3294">
          <p15:clr>
            <a:srgbClr val="FBAE40"/>
          </p15:clr>
        </p15:guide>
        <p15:guide id="25" orient="horz" pos="1706">
          <p15:clr>
            <a:srgbClr val="FBAE40"/>
          </p15:clr>
        </p15:guide>
        <p15:guide id="26" pos="2540">
          <p15:clr>
            <a:srgbClr val="FBAE40"/>
          </p15:clr>
        </p15:guide>
        <p15:guide id="27" pos="492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56037" y="550333"/>
            <a:ext cx="7831931" cy="718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rtl="0"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 dirty="0"/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656037" y="6001530"/>
            <a:ext cx="7790339" cy="614085"/>
            <a:chOff x="874714" y="6001525"/>
            <a:chExt cx="10387118" cy="614085"/>
          </a:xfrm>
        </p:grpSpPr>
        <p:sp>
          <p:nvSpPr>
            <p:cNvPr id="20" name="TextBox 19"/>
            <p:cNvSpPr txBox="1"/>
            <p:nvPr/>
          </p:nvSpPr>
          <p:spPr>
            <a:xfrm>
              <a:off x="874714" y="6141780"/>
              <a:ext cx="2700338" cy="253916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sz="1050" b="1" spc="56" dirty="0" smtClean="0">
                  <a:solidFill>
                    <a:schemeClr val="bg1"/>
                  </a:solidFill>
                  <a:latin typeface="+mj-lt"/>
                  <a:ea typeface="Montserrat" charset="0"/>
                  <a:cs typeface="Montserrat" charset="0"/>
                </a:rPr>
                <a:t>www.1c-sp.ru</a:t>
              </a: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 cstate="print">
              <a:biLevel thresh="25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  <a14:imgEffect>
                        <a14:brightnessContrast bright="-100000" contrast="-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748" y="6001525"/>
              <a:ext cx="922084" cy="614085"/>
            </a:xfrm>
            <a:prstGeom prst="rect">
              <a:avLst/>
            </a:prstGeom>
          </p:spPr>
        </p:pic>
      </p:grp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56035" y="1808163"/>
            <a:ext cx="3781424" cy="3600450"/>
          </a:xfrm>
        </p:spPr>
        <p:txBody>
          <a:bodyPr>
            <a:normAutofit/>
          </a:bodyPr>
          <a:lstStyle>
            <a:lvl1pPr marL="257175" indent="-257175">
              <a:buClr>
                <a:srgbClr val="FF0000"/>
              </a:buClr>
              <a:buFont typeface="+mj-lt"/>
              <a:buAutoNum type="arabicPeriod"/>
              <a:defRPr sz="1350"/>
            </a:lvl1pPr>
            <a:lvl2pPr marL="342900" indent="0">
              <a:buNone/>
              <a:defRPr/>
            </a:lvl2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  <a:p>
            <a:pPr lvl="0"/>
            <a:r>
              <a:rPr lang="ru-RU" dirty="0" smtClean="0"/>
              <a:t>Второй уровень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2"/>
          </p:nvPr>
        </p:nvSpPr>
        <p:spPr>
          <a:xfrm>
            <a:off x="4706542" y="1808163"/>
            <a:ext cx="3781424" cy="3600450"/>
          </a:xfrm>
        </p:spPr>
        <p:txBody>
          <a:bodyPr>
            <a:normAutofit/>
          </a:bodyPr>
          <a:lstStyle>
            <a:lvl1pPr marL="257175" indent="-257175">
              <a:buClr>
                <a:srgbClr val="FF0000"/>
              </a:buClr>
              <a:buFont typeface="+mj-lt"/>
              <a:buAutoNum type="arabicPeriod"/>
              <a:defRPr sz="1350"/>
            </a:lvl1pPr>
            <a:lvl2pPr marL="342900" indent="0">
              <a:buNone/>
              <a:defRPr/>
            </a:lvl2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  <a:p>
            <a:pPr lvl="0"/>
            <a:r>
              <a:rPr lang="ru-RU" dirty="0" smtClean="0"/>
              <a:t>Второй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510820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13">
          <p15:clr>
            <a:srgbClr val="FBAE40"/>
          </p15:clr>
        </p15:guide>
        <p15:guide id="4" pos="499">
          <p15:clr>
            <a:srgbClr val="FBAE40"/>
          </p15:clr>
        </p15:guide>
        <p15:guide id="5" pos="5261">
          <p15:clr>
            <a:srgbClr val="FBAE40"/>
          </p15:clr>
        </p15:guide>
        <p15:guide id="6" pos="5347">
          <p15:clr>
            <a:srgbClr val="FBAE40"/>
          </p15:clr>
        </p15:guide>
        <p15:guide id="7" orient="horz" pos="346">
          <p15:clr>
            <a:srgbClr val="FBAE40"/>
          </p15:clr>
        </p15:guide>
        <p15:guide id="8" orient="horz" pos="799">
          <p15:clr>
            <a:srgbClr val="FBAE40"/>
          </p15:clr>
        </p15:guide>
        <p15:guide id="9" orient="horz" pos="913">
          <p15:clr>
            <a:srgbClr val="FBAE40"/>
          </p15:clr>
        </p15:guide>
        <p15:guide id="10" orient="horz" pos="1139">
          <p15:clr>
            <a:srgbClr val="FBAE40"/>
          </p15:clr>
        </p15:guide>
        <p15:guide id="11" pos="2795">
          <p15:clr>
            <a:srgbClr val="FBAE40"/>
          </p15:clr>
        </p15:guide>
        <p15:guide id="12" pos="2965">
          <p15:clr>
            <a:srgbClr val="FBAE40"/>
          </p15:clr>
        </p15:guide>
        <p15:guide id="13" orient="horz" pos="34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844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99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345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287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54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6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438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763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E5F2-12C5-4243-9A27-6092ACEFB63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E9CD-2862-4DFF-BACF-6F3D9CF7A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94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.png"/><Relationship Id="rId5" Type="http://schemas.openxmlformats.org/officeDocument/2006/relationships/image" Target="../media/image23.png"/><Relationship Id="rId10" Type="http://schemas.openxmlformats.org/officeDocument/2006/relationships/image" Target="../media/image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195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013390" y="4485716"/>
            <a:ext cx="11486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3642382" y="4597345"/>
            <a:ext cx="1890713" cy="377026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dirty="0">
              <a:solidFill>
                <a:schemeClr val="bg1"/>
              </a:solidFill>
              <a:latin typeface="Roboto Lt" pitchFamily="2" charset="0"/>
              <a:ea typeface="Roboto Lt" pitchFamily="2" charset="0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dirty="0">
                <a:solidFill>
                  <a:schemeClr val="bg1"/>
                </a:solidFill>
                <a:latin typeface="Roboto Lt" pitchFamily="2" charset="0"/>
                <a:ea typeface="Roboto Lt" pitchFamily="2" charset="0"/>
              </a:rPr>
              <a:t>ЗАО «Калуга Астрал»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51" y="898934"/>
            <a:ext cx="1351496" cy="1351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860" y="2842328"/>
            <a:ext cx="5669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  <a:cs typeface="Roboto Light" pitchFamily="2" charset="0"/>
              </a:rPr>
              <a:t>Астрал.ОФД</a:t>
            </a:r>
            <a:endParaRPr lang="ru-RU" sz="4800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через сервис "1С-ОФД"</a:t>
            </a:r>
            <a:endParaRPr lang="ru-RU" sz="2400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83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Вкладка «Заказы»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5122" name="Picture 2" descr="C:\Users\zhilina_eu\Desktop\Заказы - Офис регистрации - Mozilla Firefo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45" y="1816716"/>
            <a:ext cx="8501248" cy="3673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Сверк</a:t>
            </a:r>
            <a:r>
              <a:rPr lang="ru-RU" dirty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4098" name="Picture 2" descr="C:\Users\zhilina_eu\Desktop\Запись ролика для памятки партнера\image_2018-01-18_14-54-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132" y="1841859"/>
            <a:ext cx="8676820" cy="3632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5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Работа с продлениями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3" name="Picture 2" descr="C:\Users\zhilina_eu\Desktop\Запись ролика для памятки партнера\image_2018-01-18_14-06-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1829285"/>
            <a:ext cx="8673353" cy="3521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7284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Личный кабинет Астрал.ОФД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3342" y="5903666"/>
            <a:ext cx="677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Roboto" pitchFamily="2" charset="0"/>
                <a:ea typeface="Roboto" pitchFamily="2" charset="0"/>
              </a:rPr>
              <a:t>Демо Личный Кабинет - </a:t>
            </a:r>
            <a:r>
              <a:rPr lang="en-US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https://demo.ofd.astralnalog.ru/lk/</a:t>
            </a:r>
            <a:endParaRPr lang="ru-RU" dirty="0">
              <a:solidFill>
                <a:srgbClr val="1952C6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027" name="Picture 3" descr="C:\Users\zhilina_eu\Desktop\Screenshot-2018-3-20 Астрал ОФД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991" y="1667435"/>
            <a:ext cx="8264661" cy="3902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839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" y="397933"/>
            <a:ext cx="9144000" cy="4217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Возможности</a:t>
            </a:r>
            <a:r>
              <a:rPr lang="ru-RU" sz="2400" spc="-45" dirty="0" smtClean="0">
                <a:latin typeface="Trebuchet MS"/>
                <a:cs typeface="Trebuchet MS"/>
              </a:rPr>
              <a:t> </a:t>
            </a:r>
            <a:r>
              <a:rPr lang="ru-RU" sz="2400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ЛК</a:t>
            </a:r>
            <a:r>
              <a:rPr lang="ru-RU" sz="2400" spc="-45" dirty="0" smtClean="0">
                <a:latin typeface="Trebuchet MS"/>
                <a:cs typeface="Trebuchet MS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Roboto Light" pitchFamily="2" charset="0"/>
                <a:ea typeface="Roboto Light" pitchFamily="2" charset="0"/>
                <a:cs typeface="Roboto Light" pitchFamily="2" charset="0"/>
              </a:rPr>
              <a:t>Астрал.ОФД</a:t>
            </a:r>
            <a:endParaRPr lang="ru-RU" sz="2400" b="1" dirty="0">
              <a:latin typeface="Roboto Light" pitchFamily="2" charset="0"/>
              <a:ea typeface="Roboto Light" pitchFamily="2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04735" y="896068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592" y="3212976"/>
            <a:ext cx="187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Быстрая регистрация кассы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0272" y="1538789"/>
            <a:ext cx="2150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Регистрация, перерегистрация, снятие с учета кассы </a:t>
            </a:r>
          </a:p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без </a:t>
            </a:r>
            <a:r>
              <a:rPr lang="en-US" sz="1400" dirty="0" smtClean="0">
                <a:latin typeface="Roboto" pitchFamily="2" charset="0"/>
                <a:ea typeface="Roboto" pitchFamily="2" charset="0"/>
              </a:rPr>
              <a:t>nalog.ru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1600" y="5013176"/>
            <a:ext cx="1934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Мониторинг торговых точек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2951" y="4994012"/>
            <a:ext cx="2051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Отправка чеков по </a:t>
            </a:r>
            <a:r>
              <a:rPr lang="en-US" sz="1400" dirty="0" smtClean="0">
                <a:latin typeface="Roboto" pitchFamily="2" charset="0"/>
                <a:ea typeface="Roboto" pitchFamily="2" charset="0"/>
              </a:rPr>
              <a:t>SMS </a:t>
            </a:r>
            <a:r>
              <a:rPr lang="ru-RU" sz="1400" dirty="0" smtClean="0">
                <a:latin typeface="Roboto" pitchFamily="2" charset="0"/>
                <a:ea typeface="Roboto" pitchFamily="2" charset="0"/>
              </a:rPr>
              <a:t>или </a:t>
            </a:r>
            <a:r>
              <a:rPr lang="en-US" sz="1400" dirty="0" smtClean="0">
                <a:latin typeface="Roboto" pitchFamily="2" charset="0"/>
                <a:ea typeface="Roboto" pitchFamily="2" charset="0"/>
              </a:rPr>
              <a:t>E-mail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2951" y="3193812"/>
            <a:ext cx="2051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Roboto" pitchFamily="2" charset="0"/>
                <a:ea typeface="Roboto" pitchFamily="2" charset="0"/>
              </a:rPr>
              <a:t>Б</a:t>
            </a:r>
            <a:r>
              <a:rPr lang="ru-RU" sz="1400" dirty="0" smtClean="0">
                <a:latin typeface="Roboto" pitchFamily="2" charset="0"/>
                <a:ea typeface="Roboto" pitchFamily="2" charset="0"/>
              </a:rPr>
              <a:t>езопасность </a:t>
            </a:r>
          </a:p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данных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9912" y="3193812"/>
            <a:ext cx="2051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Расширенная аналитика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5013176"/>
            <a:ext cx="2186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Уведомления об окончании ФН и ОФД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7944" y="1610216"/>
            <a:ext cx="2051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Автоматическая или ручная регистрация кассы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40968"/>
            <a:ext cx="650296" cy="650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6792"/>
            <a:ext cx="650296" cy="650296"/>
          </a:xfrm>
          <a:prstGeom prst="rect">
            <a:avLst/>
          </a:prstGeom>
        </p:spPr>
      </p:pic>
      <p:pic>
        <p:nvPicPr>
          <p:cNvPr id="10242" name="Picture 2" descr="Картинки по запросу фнс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77632"/>
            <a:ext cx="871248" cy="871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12976"/>
            <a:ext cx="650296" cy="650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69160"/>
            <a:ext cx="650296" cy="650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00" y="3140968"/>
            <a:ext cx="650296" cy="650296"/>
          </a:xfrm>
          <a:prstGeom prst="rect">
            <a:avLst/>
          </a:prstGeom>
        </p:spPr>
      </p:pic>
      <p:pic>
        <p:nvPicPr>
          <p:cNvPr id="10240" name="Рисунок 102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00" y="4941168"/>
            <a:ext cx="650296" cy="650296"/>
          </a:xfrm>
          <a:prstGeom prst="rect">
            <a:avLst/>
          </a:prstGeom>
        </p:spPr>
      </p:pic>
      <p:pic>
        <p:nvPicPr>
          <p:cNvPr id="10241" name="Рисунок 102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648" y="4941168"/>
            <a:ext cx="650296" cy="65029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899592" y="1628800"/>
            <a:ext cx="2153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Передача фискальных </a:t>
            </a:r>
          </a:p>
          <a:p>
            <a:pPr algn="ctr"/>
            <a:r>
              <a:rPr lang="ru-RU" sz="1400" dirty="0" smtClean="0">
                <a:latin typeface="Roboto" pitchFamily="2" charset="0"/>
                <a:ea typeface="Roboto" pitchFamily="2" charset="0"/>
              </a:rPr>
              <a:t>данных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650296" cy="650296"/>
          </a:xfrm>
          <a:prstGeom prst="rect">
            <a:avLst/>
          </a:prstGeom>
        </p:spPr>
      </p:pic>
      <p:pic>
        <p:nvPicPr>
          <p:cNvPr id="34" name="Рисунок 33" descr="Лого Калуга Астрал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7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 rot="5400000">
            <a:off x="2813915" y="-389775"/>
            <a:ext cx="3677926" cy="7852699"/>
          </a:xfrm>
          <a:prstGeom prst="roundRect">
            <a:avLst>
              <a:gd name="adj" fmla="val 3552"/>
            </a:avLst>
          </a:prstGeom>
          <a:pattFill prst="pct70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9050">
            <a:noFill/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Комплексное предложение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9694" y="2887167"/>
            <a:ext cx="886686" cy="886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373902" y="3732892"/>
            <a:ext cx="43765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Roboto" pitchFamily="2" charset="0"/>
              <a:ea typeface="Roboto" pitchFamily="2" charset="0"/>
            </a:endParaRPr>
          </a:p>
          <a:p>
            <a:pPr algn="ctr"/>
            <a:r>
              <a:rPr lang="ru-RU" sz="2000" dirty="0" smtClean="0">
                <a:latin typeface="Roboto" pitchFamily="2" charset="0"/>
                <a:ea typeface="Roboto" pitchFamily="2" charset="0"/>
              </a:rPr>
              <a:t>Розничная цена           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8 500 руб.</a:t>
            </a:r>
          </a:p>
          <a:p>
            <a:pPr algn="ctr"/>
            <a:endParaRPr lang="ru-RU" sz="2000" dirty="0" smtClean="0">
              <a:solidFill>
                <a:srgbClr val="1952C6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r>
              <a:rPr lang="ru-RU" sz="2000" dirty="0" smtClean="0">
                <a:latin typeface="Roboto" pitchFamily="2" charset="0"/>
                <a:ea typeface="Roboto" pitchFamily="2" charset="0"/>
              </a:rPr>
              <a:t>Цена для партнера      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7 450 руб.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2246" y="1827893"/>
            <a:ext cx="576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Roboto" pitchFamily="2" charset="0"/>
              <a:ea typeface="Roboto" pitchFamily="2" charset="0"/>
            </a:endParaRPr>
          </a:p>
          <a:p>
            <a:pPr algn="ctr"/>
            <a:r>
              <a:rPr lang="ru-RU" sz="2000" dirty="0" smtClean="0">
                <a:latin typeface="Roboto" pitchFamily="2" charset="0"/>
                <a:ea typeface="Roboto" pitchFamily="2" charset="0"/>
              </a:rPr>
              <a:t>Комплект ОФД +ФН</a:t>
            </a:r>
            <a:endParaRPr lang="ru-RU" sz="2000" dirty="0" smtClean="0">
              <a:solidFill>
                <a:srgbClr val="1952C6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70264" y="5983941"/>
            <a:ext cx="4380162" cy="295836"/>
          </a:xfrm>
          <a:prstGeom prst="rect">
            <a:avLst/>
          </a:prstGeom>
          <a:solidFill>
            <a:srgbClr val="F7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sz="1600" dirty="0" smtClean="0">
                <a:latin typeface="Roboto Condensed" pitchFamily="2" charset="0"/>
                <a:ea typeface="Roboto Condensed" pitchFamily="2" charset="0"/>
              </a:rPr>
              <a:t>Сроком действия 13 месяцев</a:t>
            </a:r>
            <a:endParaRPr lang="ru-RU" altLang="ru-RU" sz="1600" dirty="0">
              <a:solidFill>
                <a:schemeClr val="lt1"/>
              </a:solidFill>
              <a:latin typeface="Roboto Condensed" pitchFamily="2" charset="0"/>
              <a:ea typeface="Roboto Condense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2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Вкладка «Заказы»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900" y="1659334"/>
            <a:ext cx="8486200" cy="3793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Заказ комплекта ОФД+ФН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1765300"/>
            <a:ext cx="8331200" cy="379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Заказ комплекта ОФД+ФН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8194" name="Picture 2" descr="C:\Users\zhilina_eu\Desktop\Заказы - Офис регистрации - Mozilla Firefo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5" y="1730964"/>
            <a:ext cx="8461105" cy="4055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Заказ комплекта ОФД+ФН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250" y="1398059"/>
            <a:ext cx="4616450" cy="5001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Почему Астрал.ОФД?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607" y="4043918"/>
            <a:ext cx="27460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Roboto" pitchFamily="2" charset="0"/>
                <a:ea typeface="Roboto" pitchFamily="2" charset="0"/>
                <a:cs typeface="Roboto" pitchFamily="2" charset="0"/>
              </a:rPr>
              <a:t>Простая модель распространения услуги ОФД (через код активации)</a:t>
            </a:r>
            <a:endParaRPr lang="en-US" sz="14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23512" y="4891082"/>
            <a:ext cx="27460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Roboto" pitchFamily="2" charset="0"/>
                <a:ea typeface="Roboto" pitchFamily="2" charset="0"/>
              </a:rPr>
              <a:t>Возможность предоставления клиенту комплексной услуги </a:t>
            </a:r>
            <a:r>
              <a:rPr lang="ru-RU" sz="1400" dirty="0" smtClean="0">
                <a:latin typeface="Roboto" pitchFamily="2" charset="0"/>
                <a:ea typeface="Roboto" pitchFamily="2" charset="0"/>
              </a:rPr>
              <a:t>ОФД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473" y="3153943"/>
            <a:ext cx="2269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Roboto" pitchFamily="2" charset="0"/>
                <a:ea typeface="Roboto" pitchFamily="2" charset="0"/>
                <a:cs typeface="Roboto" pitchFamily="2" charset="0"/>
              </a:rPr>
              <a:t>Высокое партнерское вознаграждение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10065" y="4041449"/>
            <a:ext cx="2545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ts val="1000"/>
              <a:tabLst>
                <a:tab pos="342900" algn="l"/>
              </a:tabLst>
            </a:pPr>
            <a:r>
              <a:rPr lang="ru-RU" sz="1400" dirty="0">
                <a:latin typeface="Roboto" pitchFamily="2" charset="0"/>
                <a:ea typeface="Roboto" pitchFamily="2" charset="0"/>
                <a:cs typeface="Roboto" pitchFamily="2" charset="0"/>
              </a:rPr>
              <a:t>Опыт квалифицированной технической 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поддержки</a:t>
            </a:r>
            <a:endParaRPr lang="ru-RU" sz="14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248759" y="1454911"/>
            <a:ext cx="6646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Астрал.ОФД</a:t>
            </a:r>
            <a:r>
              <a:rPr lang="ru-RU" dirty="0">
                <a:latin typeface="Roboto" pitchFamily="2" charset="0"/>
                <a:ea typeface="Roboto" pitchFamily="2" charset="0"/>
                <a:cs typeface="Roboto" pitchFamily="2" charset="0"/>
              </a:rPr>
              <a:t> - сервис для передачи фискальных данных в налоговую. Мы получаем данные с кассового аппарата, а затем отправляем через наш сервер в налоговую. В точности, как этого требует федеральный закон </a:t>
            </a:r>
            <a:r>
              <a:rPr lang="ru-RU" dirty="0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54-ФЗ</a:t>
            </a:r>
            <a:r>
              <a:rPr lang="ru-RU" dirty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500" y="5102970"/>
            <a:ext cx="464524" cy="464524"/>
          </a:xfrm>
          <a:prstGeom prst="rect">
            <a:avLst/>
          </a:prstGeom>
        </p:spPr>
      </p:pic>
      <p:sp>
        <p:nvSpPr>
          <p:cNvPr id="1026" name="AutoShape 2"/>
          <p:cNvSpPr>
            <a:spLocks/>
          </p:cNvSpPr>
          <p:nvPr/>
        </p:nvSpPr>
        <p:spPr bwMode="auto">
          <a:xfrm>
            <a:off x="1277471" y="5096435"/>
            <a:ext cx="416858" cy="451970"/>
          </a:xfrm>
          <a:custGeom>
            <a:avLst/>
            <a:gdLst/>
            <a:ahLst/>
            <a:cxnLst>
              <a:cxn ang="0">
                <a:pos x="20" y="338"/>
              </a:cxn>
              <a:cxn ang="0">
                <a:pos x="383" y="504"/>
              </a:cxn>
              <a:cxn ang="0">
                <a:pos x="38" y="470"/>
              </a:cxn>
              <a:cxn ang="0">
                <a:pos x="105" y="346"/>
              </a:cxn>
              <a:cxn ang="0">
                <a:pos x="289" y="314"/>
              </a:cxn>
              <a:cxn ang="0">
                <a:pos x="333" y="364"/>
              </a:cxn>
              <a:cxn ang="0">
                <a:pos x="379" y="470"/>
              </a:cxn>
              <a:cxn ang="0">
                <a:pos x="289" y="314"/>
              </a:cxn>
              <a:cxn ang="0">
                <a:pos x="407" y="346"/>
              </a:cxn>
              <a:cxn ang="0">
                <a:pos x="470" y="439"/>
              </a:cxn>
              <a:cxn ang="0">
                <a:pos x="411" y="472"/>
              </a:cxn>
              <a:cxn ang="0">
                <a:pos x="489" y="332"/>
              </a:cxn>
              <a:cxn ang="0">
                <a:pos x="364" y="62"/>
              </a:cxn>
              <a:cxn ang="0">
                <a:pos x="394" y="102"/>
              </a:cxn>
              <a:cxn ang="0">
                <a:pos x="435" y="143"/>
              </a:cxn>
              <a:cxn ang="0">
                <a:pos x="435" y="203"/>
              </a:cxn>
              <a:cxn ang="0">
                <a:pos x="394" y="244"/>
              </a:cxn>
              <a:cxn ang="0">
                <a:pos x="364" y="284"/>
              </a:cxn>
              <a:cxn ang="0">
                <a:pos x="443" y="252"/>
              </a:cxn>
              <a:cxn ang="0">
                <a:pos x="475" y="173"/>
              </a:cxn>
              <a:cxn ang="0">
                <a:pos x="443" y="95"/>
              </a:cxn>
              <a:cxn ang="0">
                <a:pos x="364" y="62"/>
              </a:cxn>
              <a:cxn ang="0">
                <a:pos x="136" y="11"/>
              </a:cxn>
              <a:cxn ang="0">
                <a:pos x="61" y="87"/>
              </a:cxn>
              <a:cxn ang="0">
                <a:pos x="61" y="197"/>
              </a:cxn>
              <a:cxn ang="0">
                <a:pos x="136" y="273"/>
              </a:cxn>
              <a:cxn ang="0">
                <a:pos x="247" y="273"/>
              </a:cxn>
              <a:cxn ang="0">
                <a:pos x="192" y="250"/>
              </a:cxn>
              <a:cxn ang="0">
                <a:pos x="115" y="219"/>
              </a:cxn>
              <a:cxn ang="0">
                <a:pos x="83" y="142"/>
              </a:cxn>
              <a:cxn ang="0">
                <a:pos x="115" y="65"/>
              </a:cxn>
              <a:cxn ang="0">
                <a:pos x="192" y="34"/>
              </a:cxn>
              <a:cxn ang="0">
                <a:pos x="247" y="11"/>
              </a:cxn>
              <a:cxn ang="0">
                <a:pos x="281" y="34"/>
              </a:cxn>
              <a:cxn ang="0">
                <a:pos x="234" y="42"/>
              </a:cxn>
              <a:cxn ang="0">
                <a:pos x="292" y="100"/>
              </a:cxn>
              <a:cxn ang="0">
                <a:pos x="292" y="184"/>
              </a:cxn>
              <a:cxn ang="0">
                <a:pos x="234" y="242"/>
              </a:cxn>
              <a:cxn ang="0">
                <a:pos x="281" y="250"/>
              </a:cxn>
              <a:cxn ang="0">
                <a:pos x="323" y="197"/>
              </a:cxn>
              <a:cxn ang="0">
                <a:pos x="323" y="87"/>
              </a:cxn>
              <a:cxn ang="0">
                <a:pos x="281" y="34"/>
              </a:cxn>
            </a:cxnLst>
            <a:rect l="0" t="0" r="r" b="b"/>
            <a:pathLst>
              <a:path w="510" h="504">
                <a:moveTo>
                  <a:pt x="95" y="314"/>
                </a:moveTo>
                <a:lnTo>
                  <a:pt x="20" y="338"/>
                </a:lnTo>
                <a:lnTo>
                  <a:pt x="0" y="504"/>
                </a:lnTo>
                <a:lnTo>
                  <a:pt x="383" y="504"/>
                </a:lnTo>
                <a:lnTo>
                  <a:pt x="379" y="470"/>
                </a:lnTo>
                <a:lnTo>
                  <a:pt x="38" y="470"/>
                </a:lnTo>
                <a:lnTo>
                  <a:pt x="51" y="364"/>
                </a:lnTo>
                <a:lnTo>
                  <a:pt x="105" y="346"/>
                </a:lnTo>
                <a:lnTo>
                  <a:pt x="95" y="314"/>
                </a:lnTo>
                <a:close/>
                <a:moveTo>
                  <a:pt x="289" y="314"/>
                </a:moveTo>
                <a:lnTo>
                  <a:pt x="279" y="346"/>
                </a:lnTo>
                <a:lnTo>
                  <a:pt x="333" y="364"/>
                </a:lnTo>
                <a:lnTo>
                  <a:pt x="345" y="470"/>
                </a:lnTo>
                <a:lnTo>
                  <a:pt x="379" y="470"/>
                </a:lnTo>
                <a:lnTo>
                  <a:pt x="364" y="338"/>
                </a:lnTo>
                <a:lnTo>
                  <a:pt x="289" y="314"/>
                </a:lnTo>
                <a:close/>
                <a:moveTo>
                  <a:pt x="416" y="313"/>
                </a:moveTo>
                <a:lnTo>
                  <a:pt x="407" y="346"/>
                </a:lnTo>
                <a:lnTo>
                  <a:pt x="459" y="359"/>
                </a:lnTo>
                <a:lnTo>
                  <a:pt x="470" y="439"/>
                </a:lnTo>
                <a:lnTo>
                  <a:pt x="411" y="439"/>
                </a:lnTo>
                <a:lnTo>
                  <a:pt x="411" y="472"/>
                </a:lnTo>
                <a:lnTo>
                  <a:pt x="509" y="472"/>
                </a:lnTo>
                <a:lnTo>
                  <a:pt x="489" y="332"/>
                </a:lnTo>
                <a:lnTo>
                  <a:pt x="416" y="313"/>
                </a:lnTo>
                <a:close/>
                <a:moveTo>
                  <a:pt x="364" y="62"/>
                </a:moveTo>
                <a:lnTo>
                  <a:pt x="364" y="96"/>
                </a:lnTo>
                <a:lnTo>
                  <a:pt x="394" y="102"/>
                </a:lnTo>
                <a:lnTo>
                  <a:pt x="419" y="119"/>
                </a:lnTo>
                <a:lnTo>
                  <a:pt x="435" y="143"/>
                </a:lnTo>
                <a:lnTo>
                  <a:pt x="441" y="173"/>
                </a:lnTo>
                <a:lnTo>
                  <a:pt x="435" y="203"/>
                </a:lnTo>
                <a:lnTo>
                  <a:pt x="419" y="228"/>
                </a:lnTo>
                <a:lnTo>
                  <a:pt x="394" y="244"/>
                </a:lnTo>
                <a:lnTo>
                  <a:pt x="364" y="250"/>
                </a:lnTo>
                <a:lnTo>
                  <a:pt x="364" y="284"/>
                </a:lnTo>
                <a:lnTo>
                  <a:pt x="408" y="276"/>
                </a:lnTo>
                <a:lnTo>
                  <a:pt x="443" y="252"/>
                </a:lnTo>
                <a:lnTo>
                  <a:pt x="467" y="217"/>
                </a:lnTo>
                <a:lnTo>
                  <a:pt x="475" y="173"/>
                </a:lnTo>
                <a:lnTo>
                  <a:pt x="467" y="130"/>
                </a:lnTo>
                <a:lnTo>
                  <a:pt x="443" y="95"/>
                </a:lnTo>
                <a:lnTo>
                  <a:pt x="408" y="71"/>
                </a:lnTo>
                <a:lnTo>
                  <a:pt x="364" y="62"/>
                </a:lnTo>
                <a:close/>
                <a:moveTo>
                  <a:pt x="192" y="0"/>
                </a:moveTo>
                <a:lnTo>
                  <a:pt x="136" y="11"/>
                </a:lnTo>
                <a:lnTo>
                  <a:pt x="91" y="42"/>
                </a:lnTo>
                <a:lnTo>
                  <a:pt x="61" y="87"/>
                </a:lnTo>
                <a:lnTo>
                  <a:pt x="49" y="142"/>
                </a:lnTo>
                <a:lnTo>
                  <a:pt x="61" y="197"/>
                </a:lnTo>
                <a:lnTo>
                  <a:pt x="91" y="243"/>
                </a:lnTo>
                <a:lnTo>
                  <a:pt x="136" y="273"/>
                </a:lnTo>
                <a:lnTo>
                  <a:pt x="192" y="284"/>
                </a:lnTo>
                <a:lnTo>
                  <a:pt x="247" y="273"/>
                </a:lnTo>
                <a:lnTo>
                  <a:pt x="281" y="250"/>
                </a:lnTo>
                <a:lnTo>
                  <a:pt x="192" y="250"/>
                </a:lnTo>
                <a:lnTo>
                  <a:pt x="150" y="242"/>
                </a:lnTo>
                <a:lnTo>
                  <a:pt x="115" y="219"/>
                </a:lnTo>
                <a:lnTo>
                  <a:pt x="92" y="184"/>
                </a:lnTo>
                <a:lnTo>
                  <a:pt x="83" y="142"/>
                </a:lnTo>
                <a:lnTo>
                  <a:pt x="92" y="100"/>
                </a:lnTo>
                <a:lnTo>
                  <a:pt x="115" y="65"/>
                </a:lnTo>
                <a:lnTo>
                  <a:pt x="150" y="42"/>
                </a:lnTo>
                <a:lnTo>
                  <a:pt x="192" y="34"/>
                </a:lnTo>
                <a:lnTo>
                  <a:pt x="281" y="34"/>
                </a:lnTo>
                <a:lnTo>
                  <a:pt x="247" y="11"/>
                </a:lnTo>
                <a:lnTo>
                  <a:pt x="192" y="0"/>
                </a:lnTo>
                <a:close/>
                <a:moveTo>
                  <a:pt x="281" y="34"/>
                </a:moveTo>
                <a:lnTo>
                  <a:pt x="192" y="34"/>
                </a:lnTo>
                <a:lnTo>
                  <a:pt x="234" y="42"/>
                </a:lnTo>
                <a:lnTo>
                  <a:pt x="268" y="65"/>
                </a:lnTo>
                <a:lnTo>
                  <a:pt x="292" y="100"/>
                </a:lnTo>
                <a:lnTo>
                  <a:pt x="300" y="142"/>
                </a:lnTo>
                <a:lnTo>
                  <a:pt x="292" y="184"/>
                </a:lnTo>
                <a:lnTo>
                  <a:pt x="268" y="219"/>
                </a:lnTo>
                <a:lnTo>
                  <a:pt x="234" y="242"/>
                </a:lnTo>
                <a:lnTo>
                  <a:pt x="192" y="250"/>
                </a:lnTo>
                <a:lnTo>
                  <a:pt x="281" y="250"/>
                </a:lnTo>
                <a:lnTo>
                  <a:pt x="293" y="243"/>
                </a:lnTo>
                <a:lnTo>
                  <a:pt x="323" y="197"/>
                </a:lnTo>
                <a:lnTo>
                  <a:pt x="334" y="142"/>
                </a:lnTo>
                <a:lnTo>
                  <a:pt x="323" y="87"/>
                </a:lnTo>
                <a:lnTo>
                  <a:pt x="293" y="42"/>
                </a:lnTo>
                <a:lnTo>
                  <a:pt x="281" y="34"/>
                </a:lnTo>
                <a:close/>
              </a:path>
            </a:pathLst>
          </a:custGeom>
          <a:solidFill>
            <a:srgbClr val="004B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3506"/>
          <a:stretch/>
        </p:blipFill>
        <p:spPr bwMode="auto">
          <a:xfrm>
            <a:off x="1203780" y="3137306"/>
            <a:ext cx="604582" cy="5833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9" y="4155142"/>
            <a:ext cx="510987" cy="51098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842682" y="5086580"/>
            <a:ext cx="2279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Сопровождение на всех </a:t>
            </a:r>
            <a:endParaRPr lang="ru-RU" sz="14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этапах 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работы</a:t>
            </a:r>
          </a:p>
        </p:txBody>
      </p:sp>
      <p:pic>
        <p:nvPicPr>
          <p:cNvPr id="21" name="Рисунок 20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25585" y="3213847"/>
            <a:ext cx="443204" cy="44320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782236" y="315379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Обучающие </a:t>
            </a:r>
            <a:r>
              <a:rPr lang="ru-RU" sz="14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вебинары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</a:t>
            </a:r>
            <a:endParaRPr lang="ru-RU" sz="14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информационная 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 </a:t>
            </a:r>
            <a:endParaRPr lang="ru-RU" sz="14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Маркетинговая поддержка</a:t>
            </a:r>
            <a:endParaRPr lang="ru-RU" sz="14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47" y="4114799"/>
            <a:ext cx="547963" cy="567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77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628898" y="2342396"/>
            <a:ext cx="5288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Roboto" pitchFamily="2" charset="0"/>
                <a:ea typeface="Roboto" pitchFamily="2" charset="0"/>
              </a:rPr>
              <a:t>Определить сотрудника, ответственного за работу по направлению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966314" y="2426606"/>
            <a:ext cx="496499" cy="2663837"/>
            <a:chOff x="914400" y="1970457"/>
            <a:chExt cx="769257" cy="3108636"/>
          </a:xfrm>
          <a:solidFill>
            <a:schemeClr val="bg1"/>
          </a:solidFill>
        </p:grpSpPr>
        <p:sp>
          <p:nvSpPr>
            <p:cNvPr id="9" name="Овал 8"/>
            <p:cNvSpPr/>
            <p:nvPr/>
          </p:nvSpPr>
          <p:spPr>
            <a:xfrm>
              <a:off x="914400" y="1970457"/>
              <a:ext cx="768351" cy="606057"/>
            </a:xfrm>
            <a:prstGeom prst="ellipse">
              <a:avLst/>
            </a:prstGeom>
            <a:grpFill/>
            <a:ln w="22225">
              <a:solidFill>
                <a:srgbClr val="195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952C6"/>
                  </a:solidFill>
                </a:rPr>
                <a:t>1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914400" y="3210898"/>
              <a:ext cx="768349" cy="606057"/>
            </a:xfrm>
            <a:prstGeom prst="ellipse">
              <a:avLst/>
            </a:prstGeom>
            <a:grpFill/>
            <a:ln w="22225">
              <a:solidFill>
                <a:srgbClr val="195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952C6"/>
                  </a:solidFill>
                </a:rPr>
                <a:t>2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915306" y="4473036"/>
              <a:ext cx="768351" cy="606057"/>
            </a:xfrm>
            <a:prstGeom prst="ellipse">
              <a:avLst/>
            </a:prstGeom>
            <a:grpFill/>
            <a:ln w="22225">
              <a:solidFill>
                <a:srgbClr val="195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952C6"/>
                  </a:solidFill>
                </a:rPr>
                <a:t>3</a:t>
              </a:r>
            </a:p>
          </p:txBody>
        </p:sp>
        <p:cxnSp>
          <p:nvCxnSpPr>
            <p:cNvPr id="13" name="Прямая соединительная линия 12"/>
            <p:cNvCxnSpPr>
              <a:stCxn id="9" idx="4"/>
              <a:endCxn id="11" idx="0"/>
            </p:cNvCxnSpPr>
            <p:nvPr/>
          </p:nvCxnSpPr>
          <p:spPr>
            <a:xfrm>
              <a:off x="1298575" y="2576514"/>
              <a:ext cx="0" cy="634385"/>
            </a:xfrm>
            <a:prstGeom prst="line">
              <a:avLst/>
            </a:prstGeom>
            <a:grpFill/>
            <a:ln w="22225">
              <a:solidFill>
                <a:srgbClr val="1952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11" idx="4"/>
              <a:endCxn id="12" idx="0"/>
            </p:cNvCxnSpPr>
            <p:nvPr/>
          </p:nvCxnSpPr>
          <p:spPr>
            <a:xfrm>
              <a:off x="1298575" y="3816955"/>
              <a:ext cx="906" cy="656081"/>
            </a:xfrm>
            <a:prstGeom prst="line">
              <a:avLst/>
            </a:prstGeom>
            <a:grpFill/>
            <a:ln w="22225">
              <a:solidFill>
                <a:srgbClr val="1952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>
            <a:off x="2642345" y="3485119"/>
            <a:ext cx="5288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dirty="0" smtClean="0">
                <a:latin typeface="Roboto" pitchFamily="2" charset="0"/>
                <a:ea typeface="Roboto" pitchFamily="2" charset="0"/>
              </a:rPr>
              <a:t>Отправить Дистрибьютору заявку для получения прав на работу по направлению </a:t>
            </a:r>
            <a:endParaRPr lang="ru-RU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96134" y="4662793"/>
            <a:ext cx="4514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42900" algn="l"/>
              </a:tabLst>
            </a:pPr>
            <a:r>
              <a:rPr lang="ru-RU" dirty="0">
                <a:latin typeface="Roboto" pitchFamily="2" charset="0"/>
                <a:ea typeface="Roboto" pitchFamily="2" charset="0"/>
              </a:rPr>
              <a:t>Начать работу по направлению ОФД!</a:t>
            </a:r>
          </a:p>
        </p:txBody>
      </p:sp>
      <p:pic>
        <p:nvPicPr>
          <p:cNvPr id="16" name="Рисунок 15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656037" y="550333"/>
            <a:ext cx="7831931" cy="718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С чего начать работу?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207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3A3A3A"/>
                </a:solidFill>
                <a:latin typeface="Roboto Light" pitchFamily="2" charset="0"/>
                <a:ea typeface="Roboto Light" pitchFamily="2" charset="0"/>
                <a:cs typeface="Roboto Light" pitchFamily="2" charset="0"/>
              </a:rPr>
              <a:t>Контакты </a:t>
            </a:r>
            <a:r>
              <a:rPr lang="ru-RU" dirty="0" smtClean="0">
                <a:solidFill>
                  <a:srgbClr val="3A3A3A"/>
                </a:solidFill>
                <a:latin typeface="Roboto Light" pitchFamily="2" charset="0"/>
                <a:ea typeface="Roboto Light" pitchFamily="2" charset="0"/>
                <a:cs typeface="Roboto Light" pitchFamily="2" charset="0"/>
              </a:rPr>
              <a:t>проекта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4193" y="4767858"/>
            <a:ext cx="33756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ofd54</a:t>
            </a:r>
            <a:r>
              <a:rPr lang="ru-RU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@</a:t>
            </a:r>
            <a:r>
              <a:rPr lang="ru-RU" sz="2800" dirty="0" err="1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astralnalog.ru</a:t>
            </a:r>
            <a:endParaRPr lang="ru-RU" sz="2800" dirty="0">
              <a:solidFill>
                <a:srgbClr val="1050CC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algn="ctr"/>
            <a:r>
              <a:rPr lang="ru-RU" sz="16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Электронный адрес для Ваших писем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36402" y="2725594"/>
            <a:ext cx="40511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</a:t>
            </a:r>
            <a:r>
              <a:rPr lang="ru-RU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8-800-700-80-86 </a:t>
            </a:r>
            <a:r>
              <a:rPr lang="en-US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</a:t>
            </a:r>
            <a:r>
              <a:rPr lang="ru-RU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доб.54</a:t>
            </a:r>
            <a:r>
              <a:rPr lang="en-US" sz="2800" dirty="0" smtClean="0">
                <a:solidFill>
                  <a:srgbClr val="1050C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)</a:t>
            </a:r>
            <a:endParaRPr lang="en-US" sz="2800" dirty="0">
              <a:solidFill>
                <a:srgbClr val="1050CC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algn="ctr"/>
            <a:r>
              <a:rPr lang="ru-RU" sz="16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Единый федеральный номер </a:t>
            </a:r>
          </a:p>
          <a:p>
            <a:pPr algn="ctr"/>
            <a:r>
              <a:rPr lang="ru-RU" sz="16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 Ваших звонков</a:t>
            </a:r>
          </a:p>
        </p:txBody>
      </p:sp>
      <p:pic>
        <p:nvPicPr>
          <p:cNvPr id="17" name="Рисунок 16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6244" y="5970494"/>
            <a:ext cx="898775" cy="71231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4135" y="6268981"/>
            <a:ext cx="191430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12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12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12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97651" y="1449388"/>
            <a:ext cx="1148699" cy="0"/>
          </a:xfrm>
          <a:prstGeom prst="line">
            <a:avLst/>
          </a:prstGeom>
          <a:ln w="28575">
            <a:solidFill>
              <a:srgbClr val="1050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4804" y="1949823"/>
            <a:ext cx="594300" cy="6151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5689" y="4141694"/>
            <a:ext cx="594300" cy="62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91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479" y="5930153"/>
            <a:ext cx="898775" cy="7661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6559" y="6349663"/>
            <a:ext cx="191430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12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12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12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485900" y="3465515"/>
            <a:ext cx="6172200" cy="863599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3200" dirty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Спасибо за внимание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24313" y="4329820"/>
            <a:ext cx="1095375" cy="0"/>
          </a:xfrm>
          <a:prstGeom prst="line">
            <a:avLst/>
          </a:prstGeom>
          <a:ln w="28575">
            <a:solidFill>
              <a:srgbClr val="105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/>
          <p:nvPr/>
        </p:nvSpPr>
        <p:spPr>
          <a:xfrm>
            <a:off x="3626644" y="4913222"/>
            <a:ext cx="2263168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 smtClean="0"/>
              <a:t>ЗАО </a:t>
            </a:r>
            <a:r>
              <a:rPr lang="ru-RU" sz="1600" dirty="0"/>
              <a:t>«</a:t>
            </a:r>
            <a:r>
              <a:rPr lang="ru-RU" sz="1600" dirty="0" smtClean="0"/>
              <a:t>Калуга  </a:t>
            </a:r>
            <a:r>
              <a:rPr lang="ru-RU" sz="1600" dirty="0" err="1" smtClean="0"/>
              <a:t>Астрал</a:t>
            </a:r>
            <a:r>
              <a:rPr lang="ru-RU" sz="1600" dirty="0"/>
              <a:t>»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dirty="0">
              <a:solidFill>
                <a:srgbClr val="1050CC"/>
              </a:solidFill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028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236725" y="3399261"/>
            <a:ext cx="4335272" cy="1048136"/>
          </a:xfrm>
          <a:prstGeom prst="roundRect">
            <a:avLst>
              <a:gd name="adj" fmla="val 44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037" y="725144"/>
            <a:ext cx="7831931" cy="718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Модель распространения</a:t>
            </a:r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/>
            </a:r>
            <a:b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</a:b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5268517" y="1939122"/>
            <a:ext cx="3333579" cy="669608"/>
            <a:chOff x="1125885" y="2785286"/>
            <a:chExt cx="3020012" cy="669608"/>
          </a:xfrm>
        </p:grpSpPr>
        <p:pic>
          <p:nvPicPr>
            <p:cNvPr id="45" name="Рисунок 44" descr="Лого Калуга Астрал.png"/>
            <p:cNvPicPr>
              <a:picLocks noChangeAspect="1"/>
            </p:cNvPicPr>
            <p:nvPr/>
          </p:nvPicPr>
          <p:blipFill rotWithShape="1">
            <a:blip r:embed="rId2" cstate="print"/>
            <a:srcRect b="34260"/>
            <a:stretch/>
          </p:blipFill>
          <p:spPr>
            <a:xfrm>
              <a:off x="1125885" y="2785286"/>
              <a:ext cx="1038863" cy="669608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122364" y="2897452"/>
              <a:ext cx="2023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Roboto" pitchFamily="2" charset="0"/>
                  <a:ea typeface="Roboto" pitchFamily="2" charset="0"/>
                </a:rPr>
                <a:t>Web-</a:t>
              </a:r>
              <a:r>
                <a:rPr lang="ru-RU" dirty="0" smtClean="0">
                  <a:latin typeface="Roboto" pitchFamily="2" charset="0"/>
                  <a:ea typeface="Roboto" pitchFamily="2" charset="0"/>
                </a:rPr>
                <a:t>регистратор</a:t>
              </a:r>
              <a:endParaRPr lang="ru-RU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48" name="Скругленный прямоугольник 47"/>
          <p:cNvSpPr/>
          <p:nvPr/>
        </p:nvSpPr>
        <p:spPr>
          <a:xfrm>
            <a:off x="236728" y="1957532"/>
            <a:ext cx="4335272" cy="1048136"/>
          </a:xfrm>
          <a:prstGeom prst="roundRect">
            <a:avLst>
              <a:gd name="adj" fmla="val 44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028046" y="1976855"/>
            <a:ext cx="34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" pitchFamily="2" charset="0"/>
                <a:ea typeface="Roboto" pitchFamily="2" charset="0"/>
              </a:rPr>
              <a:t>Генерация кодов активации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31934" y="2320375"/>
            <a:ext cx="4131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Генерация любого количества 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кодов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активации в ПП 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Web-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регистратор.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87206" y="3420159"/>
            <a:ext cx="295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" pitchFamily="2" charset="0"/>
                <a:ea typeface="Roboto" pitchFamily="2" charset="0"/>
              </a:rPr>
              <a:t>Прямые продажи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36725" y="4872683"/>
            <a:ext cx="4335272" cy="1048136"/>
          </a:xfrm>
          <a:prstGeom prst="roundRect">
            <a:avLst>
              <a:gd name="adj" fmla="val 44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005041" y="3784329"/>
            <a:ext cx="4131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Выставление счетов на коды 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активации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осуществляется партнером напрямую.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3759" y="4861557"/>
            <a:ext cx="295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" pitchFamily="2" charset="0"/>
                <a:ea typeface="Roboto" pitchFamily="2" charset="0"/>
              </a:rPr>
              <a:t>Ежемесячная</a:t>
            </a:r>
            <a:r>
              <a:rPr lang="ru-RU" dirty="0" smtClean="0">
                <a:latin typeface="Roboto Lt" pitchFamily="2" charset="0"/>
                <a:ea typeface="Roboto Lt" pitchFamily="2" charset="0"/>
              </a:rPr>
              <a:t> </a:t>
            </a:r>
            <a:r>
              <a:rPr lang="ru-RU" dirty="0">
                <a:latin typeface="Roboto" pitchFamily="2" charset="0"/>
                <a:ea typeface="Roboto" pitchFamily="2" charset="0"/>
              </a:rPr>
              <a:t>сверка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18487" y="5166414"/>
            <a:ext cx="41317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Расчет вознаграждения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рассчитывается</a:t>
            </a:r>
          </a:p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от количества сгенерированных 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кодов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Roboto" pitchFamily="2" charset="0"/>
                <a:ea typeface="Roboto" pitchFamily="2" charset="0"/>
              </a:rPr>
              <a:t>активации.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09651" y="3644534"/>
            <a:ext cx="12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" pitchFamily="2" charset="0"/>
                <a:ea typeface="Roboto" pitchFamily="2" charset="0"/>
              </a:rPr>
              <a:t>Партнер</a:t>
            </a:r>
            <a:endParaRPr lang="ru-RU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09651" y="5158297"/>
            <a:ext cx="123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Roboto" pitchFamily="2" charset="0"/>
                <a:ea typeface="Roboto" pitchFamily="2" charset="0"/>
              </a:rPr>
              <a:t>Клиент</a:t>
            </a:r>
            <a:endParaRPr lang="ru-RU" dirty="0">
              <a:latin typeface="Roboto" pitchFamily="2" charset="0"/>
              <a:ea typeface="Roboto" pitchFamily="2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6994029" y="2724369"/>
            <a:ext cx="0" cy="725895"/>
          </a:xfrm>
          <a:prstGeom prst="straightConnector1">
            <a:avLst/>
          </a:prstGeom>
          <a:ln w="31750">
            <a:solidFill>
              <a:srgbClr val="1952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7662897" y="2684028"/>
            <a:ext cx="0" cy="725895"/>
          </a:xfrm>
          <a:prstGeom prst="straightConnector1">
            <a:avLst/>
          </a:prstGeom>
          <a:ln w="31750">
            <a:solidFill>
              <a:srgbClr val="1952C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7324513" y="4265026"/>
            <a:ext cx="0" cy="725895"/>
          </a:xfrm>
          <a:prstGeom prst="straightConnector1">
            <a:avLst/>
          </a:prstGeom>
          <a:ln w="31750">
            <a:solidFill>
              <a:srgbClr val="1952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20" y="3482934"/>
            <a:ext cx="457053" cy="4570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4896567"/>
            <a:ext cx="425805" cy="4258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07" y="3461233"/>
            <a:ext cx="650296" cy="6502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480" y="4876744"/>
            <a:ext cx="569315" cy="56931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7" y="1949824"/>
            <a:ext cx="510987" cy="5109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67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Тарифная сетка </a:t>
            </a:r>
            <a:r>
              <a:rPr lang="ru-RU" dirty="0" err="1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Астрал.ОФД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51" y="1986493"/>
            <a:ext cx="650296" cy="6502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8104" y="3047091"/>
            <a:ext cx="576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Roboto" pitchFamily="2" charset="0"/>
                <a:ea typeface="Roboto" pitchFamily="2" charset="0"/>
              </a:rPr>
              <a:t>Базовая стоимость кода активации</a:t>
            </a:r>
            <a:endParaRPr lang="ru-RU" sz="2000" dirty="0">
              <a:latin typeface="Roboto" pitchFamily="2" charset="0"/>
              <a:ea typeface="Roboto" pitchFamily="2" charset="0"/>
            </a:endParaRPr>
          </a:p>
          <a:p>
            <a:pPr algn="ctr"/>
            <a:endParaRPr lang="ru-RU" sz="2000" dirty="0" smtClean="0">
              <a:solidFill>
                <a:srgbClr val="1952C6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6 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месяцев   –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1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500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рублей</a:t>
            </a:r>
            <a:endParaRPr lang="ru-RU" sz="2000" dirty="0" smtClean="0">
              <a:solidFill>
                <a:srgbClr val="1952C6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13 </a:t>
            </a:r>
            <a:r>
              <a:rPr lang="ru-RU" sz="2000" dirty="0">
                <a:latin typeface="Roboto" pitchFamily="2" charset="0"/>
                <a:ea typeface="Roboto" pitchFamily="2" charset="0"/>
              </a:rPr>
              <a:t>месяцев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–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 3 000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рублей</a:t>
            </a:r>
          </a:p>
          <a:p>
            <a:pPr algn="ctr"/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15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месяцев –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3 500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рублей</a:t>
            </a:r>
          </a:p>
          <a:p>
            <a:pPr algn="ctr"/>
            <a:r>
              <a:rPr lang="ru-RU" sz="2000" dirty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36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месяцев –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6 500</a:t>
            </a:r>
            <a:r>
              <a:rPr lang="ru-RU" sz="2000" dirty="0" smtClean="0">
                <a:latin typeface="Roboto" pitchFamily="2" charset="0"/>
                <a:ea typeface="Roboto" pitchFamily="2" charset="0"/>
              </a:rPr>
              <a:t> рублей</a:t>
            </a:r>
            <a:endParaRPr lang="ru-RU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96153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</a:rPr>
              <a:t>  </a:t>
            </a:r>
            <a:endParaRPr lang="ru-RU" sz="2000" dirty="0" smtClean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3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Вознаграждение партнера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8765" y="2017056"/>
            <a:ext cx="46930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rgbClr val="105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От </a:t>
            </a:r>
            <a:r>
              <a:rPr lang="ru-RU" altLang="ru-RU" sz="8000" dirty="0" smtClean="0">
                <a:solidFill>
                  <a:srgbClr val="105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80</a:t>
            </a:r>
            <a:r>
              <a:rPr lang="ru-RU" altLang="ru-RU" sz="8000" dirty="0" smtClean="0">
                <a:solidFill>
                  <a:srgbClr val="105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%</a:t>
            </a:r>
            <a:endParaRPr lang="ru-RU" altLang="ru-RU" sz="8000" dirty="0">
              <a:solidFill>
                <a:srgbClr val="1050CC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2553" y="336132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все коды активации тарифной сетки</a:t>
            </a:r>
            <a:endParaRPr lang="ru-RU" altLang="ru-RU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До 30 сентября 2018 года</a:t>
            </a:r>
            <a:endParaRPr lang="ru-RU" alt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2484" y="5459506"/>
            <a:ext cx="7809163" cy="315023"/>
          </a:xfrm>
          <a:prstGeom prst="rect">
            <a:avLst/>
          </a:prstGeom>
          <a:solidFill>
            <a:srgbClr val="F7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Скидка </a:t>
            </a:r>
            <a:r>
              <a:rPr lang="ru-RU" sz="1600" dirty="0" smtClean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не зависит от </a:t>
            </a:r>
            <a:r>
              <a:rPr lang="ru-RU" sz="1600" dirty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количества активированных </a:t>
            </a:r>
            <a:r>
              <a:rPr lang="ru-RU" sz="1600" dirty="0" err="1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ПИН-кодов</a:t>
            </a:r>
            <a:r>
              <a:rPr lang="ru-RU" sz="1600" dirty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 </a:t>
            </a:r>
            <a:r>
              <a:rPr lang="ru-RU" sz="1600" dirty="0" err="1" smtClean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Астрал.ОФД</a:t>
            </a:r>
            <a:r>
              <a:rPr lang="ru-RU" sz="1600" dirty="0" smtClean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 </a:t>
            </a:r>
            <a:r>
              <a:rPr lang="ru-RU" sz="1600" dirty="0" smtClean="0">
                <a:latin typeface="Roboto Condensed" pitchFamily="2" charset="0"/>
                <a:ea typeface="Roboto Condensed" pitchFamily="2" charset="0"/>
              </a:rPr>
              <a:t>за все время</a:t>
            </a:r>
            <a:endParaRPr lang="ru-RU" altLang="ru-RU" sz="1600" dirty="0">
              <a:solidFill>
                <a:schemeClr val="lt1"/>
              </a:solidFill>
              <a:latin typeface="Roboto Condensed" pitchFamily="2" charset="0"/>
              <a:ea typeface="Roboto Condense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2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Вознаграждение партнера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1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20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9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962216"/>
              </p:ext>
            </p:extLst>
          </p:nvPr>
        </p:nvGraphicFramePr>
        <p:xfrm>
          <a:off x="941294" y="1508015"/>
          <a:ext cx="7234518" cy="437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544">
                  <a:extLst>
                    <a:ext uri="{9D8B030D-6E8A-4147-A177-3AD203B41FA5}">
                      <a16:colId xmlns:a16="http://schemas.microsoft.com/office/drawing/2014/main" xmlns="" val="2721046204"/>
                    </a:ext>
                  </a:extLst>
                </a:gridCol>
                <a:gridCol w="3622974">
                  <a:extLst>
                    <a:ext uri="{9D8B030D-6E8A-4147-A177-3AD203B41FA5}">
                      <a16:colId xmlns:a16="http://schemas.microsoft.com/office/drawing/2014/main" xmlns="" val="1563606776"/>
                    </a:ext>
                  </a:extLst>
                </a:gridCol>
              </a:tblGrid>
              <a:tr h="7955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Партнерское</a:t>
                      </a:r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вознаграждение</a:t>
                      </a:r>
                      <a:endParaRPr lang="ru-RU" sz="1600" b="0" kern="1200" dirty="0">
                        <a:solidFill>
                          <a:schemeClr val="bg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rgbClr val="1952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80%</a:t>
                      </a:r>
                      <a:endParaRPr lang="ru-RU" sz="1600" b="0" kern="1200" dirty="0">
                        <a:solidFill>
                          <a:schemeClr val="bg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rgbClr val="195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4631911"/>
                  </a:ext>
                </a:extLst>
              </a:tr>
              <a:tr h="7158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Код активации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2675804"/>
                  </a:ext>
                </a:extLst>
              </a:tr>
              <a:tr h="7158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rgbClr val="1952C6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3 000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р.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(13 мес.)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1435" marR="51435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2 400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194576"/>
                  </a:ext>
                </a:extLst>
              </a:tr>
              <a:tr h="7158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rgbClr val="1952C6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6 500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р. (36 мес.)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1435" marR="51435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5 200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7158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 smtClean="0">
                          <a:solidFill>
                            <a:srgbClr val="1952C6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             1 500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р. (6 мес.) 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1435" marR="51435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1 200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  <a:tr h="7158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rgbClr val="1952C6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3 500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р. (15 мес.)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1435" marR="51435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2 800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64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037" y="118533"/>
            <a:ext cx="7831931" cy="718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Специальное предложение!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1" y="7731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20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9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1315" y="6118411"/>
            <a:ext cx="5101370" cy="255495"/>
          </a:xfrm>
          <a:prstGeom prst="rect">
            <a:avLst/>
          </a:prstGeom>
          <a:solidFill>
            <a:srgbClr val="F7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 smtClean="0">
                <a:solidFill>
                  <a:schemeClr val="lt1"/>
                </a:solidFill>
                <a:latin typeface="Roboto Condensed" pitchFamily="2" charset="0"/>
                <a:ea typeface="Roboto Condensed" pitchFamily="2" charset="0"/>
              </a:rPr>
              <a:t>Специальное предложение  действительно до 31.09.2018 </a:t>
            </a:r>
            <a:endParaRPr lang="ru-RU" altLang="ru-RU" sz="1600" dirty="0">
              <a:solidFill>
                <a:schemeClr val="lt1"/>
              </a:solidFill>
              <a:latin typeface="Roboto Condensed" pitchFamily="2" charset="0"/>
              <a:ea typeface="Roboto Condensed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841" y="1104785"/>
            <a:ext cx="7893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При единовременной генерации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50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-ти</a:t>
            </a:r>
            <a:r>
              <a:rPr lang="ru-RU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 более кодов на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месяцев, 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стоимость  для партнера снижается до </a:t>
            </a:r>
            <a:r>
              <a:rPr lang="ru-RU" sz="2000" dirty="0" smtClean="0">
                <a:solidFill>
                  <a:srgbClr val="1952C6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300 руб.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за 1 код.</a:t>
            </a:r>
            <a:endParaRPr lang="ru-RU" sz="1600" dirty="0"/>
          </a:p>
        </p:txBody>
      </p:sp>
      <p:pic>
        <p:nvPicPr>
          <p:cNvPr id="2052" name="Picture 4" descr="C:\Users\zhilina_eu\Desktop\image_2018-04-06_09-37-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666" y="1981200"/>
            <a:ext cx="3330667" cy="394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364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Web-</a:t>
            </a:r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регистратор. Вкладка «</a:t>
            </a:r>
            <a:r>
              <a:rPr lang="ru-RU" dirty="0" err="1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ОФД.Подключения</a:t>
            </a:r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»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7" y="1718766"/>
            <a:ext cx="8323263" cy="388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302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Roboto Light" pitchFamily="2" charset="0"/>
                <a:ea typeface="Roboto Light" pitchFamily="2" charset="0"/>
                <a:cs typeface="Roboto Light" pitchFamily="2" charset="0"/>
              </a:rPr>
              <a:t>Генерация кода активации</a:t>
            </a:r>
            <a:endParaRPr lang="ru-RU" dirty="0">
              <a:latin typeface="Roboto Light" pitchFamily="2" charset="0"/>
              <a:ea typeface="Roboto Light" pitchFamily="2" charset="0"/>
              <a:cs typeface="Roboto Light" pitchFamily="2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97650" y="1268413"/>
            <a:ext cx="1148699" cy="0"/>
          </a:xfrm>
          <a:prstGeom prst="line">
            <a:avLst/>
          </a:prstGeom>
          <a:ln w="28575">
            <a:solidFill>
              <a:srgbClr val="195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Лого Калуга Астр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8919" y="5956131"/>
            <a:ext cx="898775" cy="783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6728" y="6509033"/>
            <a:ext cx="14814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201</a:t>
            </a:r>
            <a:r>
              <a:rPr lang="ru-RU" sz="9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8, 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ЗАО 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sz="9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Калуга Астрал</a:t>
            </a:r>
            <a:r>
              <a:rPr lang="ru-RU" sz="9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1" y="1781245"/>
            <a:ext cx="8280399" cy="3765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2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614</Words>
  <Application>Microsoft Office PowerPoint</Application>
  <PresentationFormat>Экран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Почему Астрал.ОФД?</vt:lpstr>
      <vt:lpstr>Модель распространения </vt:lpstr>
      <vt:lpstr>Тарифная сетка Астрал.ОФД</vt:lpstr>
      <vt:lpstr>Вознаграждение партнера</vt:lpstr>
      <vt:lpstr>Вознаграждение партнера</vt:lpstr>
      <vt:lpstr>Специальное предложение!</vt:lpstr>
      <vt:lpstr>Web-регистратор. Вкладка «ОФД.Подключения»</vt:lpstr>
      <vt:lpstr>Генерация кода активации</vt:lpstr>
      <vt:lpstr>Вкладка «Заказы»</vt:lpstr>
      <vt:lpstr>Сверка</vt:lpstr>
      <vt:lpstr>Работа с продлениями</vt:lpstr>
      <vt:lpstr>Личный кабинет Астрал.ОФД</vt:lpstr>
      <vt:lpstr>Слайд 14</vt:lpstr>
      <vt:lpstr>Комплексное предложение</vt:lpstr>
      <vt:lpstr>Вкладка «Заказы»</vt:lpstr>
      <vt:lpstr>Заказ комплекта ОФД+ФН</vt:lpstr>
      <vt:lpstr>Заказ комплекта ОФД+ФН</vt:lpstr>
      <vt:lpstr>Заказ комплекта ОФД+ФН</vt:lpstr>
      <vt:lpstr>С чего начать работу?</vt:lpstr>
      <vt:lpstr>Контакты проекта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Сергей Сергеевич</dc:creator>
  <cp:lastModifiedBy>user</cp:lastModifiedBy>
  <cp:revision>151</cp:revision>
  <dcterms:created xsi:type="dcterms:W3CDTF">2017-10-09T11:16:37Z</dcterms:created>
  <dcterms:modified xsi:type="dcterms:W3CDTF">2018-04-06T07:24:57Z</dcterms:modified>
</cp:coreProperties>
</file>