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11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9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7" r:id="rId4"/>
    <p:sldMasterId id="2147483658" r:id="rId5"/>
    <p:sldMasterId id="2147483659" r:id="rId6"/>
    <p:sldMasterId id="2147483660" r:id="rId7"/>
    <p:sldMasterId id="2147483661" r:id="rId8"/>
    <p:sldMasterId id="2147483662" r:id="rId9"/>
    <p:sldMasterId id="2147483663" r:id="rId10"/>
    <p:sldMasterId id="2147483664" r:id="rId11"/>
    <p:sldMasterId id="2147483665" r:id="rId12"/>
    <p:sldMasterId id="2147483666" r:id="rId13"/>
  </p:sldMasterIdLst>
  <p:notesMasterIdLst>
    <p:notesMasterId r:id="rId14"/>
  </p:notes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</p:sldIdLst>
  <p:sldSz cy="5143500" cx="9144000"/>
  <p:notesSz cx="6858000" cy="9144000"/>
  <p:embeddedFontLst>
    <p:embeddedFont>
      <p:font typeface="Century Gothic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6.xml"/><Relationship Id="rId22" Type="http://schemas.openxmlformats.org/officeDocument/2006/relationships/slide" Target="slides/slide8.xml"/><Relationship Id="rId21" Type="http://schemas.openxmlformats.org/officeDocument/2006/relationships/slide" Target="slides/slide7.xml"/><Relationship Id="rId24" Type="http://schemas.openxmlformats.org/officeDocument/2006/relationships/slide" Target="slides/slide10.xml"/><Relationship Id="rId23" Type="http://schemas.openxmlformats.org/officeDocument/2006/relationships/slide" Target="slides/slide9.xml"/><Relationship Id="rId1" Type="http://schemas.openxmlformats.org/officeDocument/2006/relationships/theme" Target="theme/theme1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12.xml"/><Relationship Id="rId25" Type="http://schemas.openxmlformats.org/officeDocument/2006/relationships/slide" Target="slides/slide11.xml"/><Relationship Id="rId28" Type="http://schemas.openxmlformats.org/officeDocument/2006/relationships/slide" Target="slides/slide14.xml"/><Relationship Id="rId27" Type="http://schemas.openxmlformats.org/officeDocument/2006/relationships/slide" Target="slides/slide13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font" Target="fonts/CenturyGothic-regular.fntdata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font" Target="fonts/CenturyGothic-italic.fntdata"/><Relationship Id="rId30" Type="http://schemas.openxmlformats.org/officeDocument/2006/relationships/font" Target="fonts/CenturyGothic-bold.fntdata"/><Relationship Id="rId11" Type="http://schemas.openxmlformats.org/officeDocument/2006/relationships/slideMaster" Target="slideMasters/slideMaster8.xml"/><Relationship Id="rId10" Type="http://schemas.openxmlformats.org/officeDocument/2006/relationships/slideMaster" Target="slideMasters/slideMaster7.xml"/><Relationship Id="rId32" Type="http://schemas.openxmlformats.org/officeDocument/2006/relationships/font" Target="fonts/CenturyGothic-boldItalic.fntdata"/><Relationship Id="rId13" Type="http://schemas.openxmlformats.org/officeDocument/2006/relationships/slideMaster" Target="slideMasters/slideMaster10.xml"/><Relationship Id="rId12" Type="http://schemas.openxmlformats.org/officeDocument/2006/relationships/slideMaster" Target="slideMasters/slideMaster9.xml"/><Relationship Id="rId15" Type="http://schemas.openxmlformats.org/officeDocument/2006/relationships/slide" Target="slides/slide1.xml"/><Relationship Id="rId14" Type="http://schemas.openxmlformats.org/officeDocument/2006/relationships/notesMaster" Target="notesMasters/notesMaster1.xml"/><Relationship Id="rId17" Type="http://schemas.openxmlformats.org/officeDocument/2006/relationships/slide" Target="slides/slide3.xml"/><Relationship Id="rId16" Type="http://schemas.openxmlformats.org/officeDocument/2006/relationships/slide" Target="slides/slide2.xml"/><Relationship Id="rId19" Type="http://schemas.openxmlformats.org/officeDocument/2006/relationships/slide" Target="slides/slide5.xml"/><Relationship Id="rId1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03" name="Google Shape;20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35" name="Google Shape;23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89" name="Google Shape;8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06" name="Google Shape;10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81" name="Google Shape;18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9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лавный слайд">
  <p:cSld name="Заглавный слайд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/>
          <p:nvPr>
            <p:ph type="title"/>
          </p:nvPr>
        </p:nvSpPr>
        <p:spPr>
          <a:xfrm>
            <a:off x="395536" y="1059582"/>
            <a:ext cx="8352928" cy="5940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rgbClr val="F36D2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395287" y="4732337"/>
            <a:ext cx="223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текст">
  <p:cSld name="Заголовок и текст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idx="1" type="body"/>
          </p:nvPr>
        </p:nvSpPr>
        <p:spPr>
          <a:xfrm>
            <a:off x="395536" y="1725656"/>
            <a:ext cx="8352928" cy="26462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800"/>
              </a:spcBef>
              <a:spcAft>
                <a:spcPts val="0"/>
              </a:spcAft>
              <a:buClr>
                <a:srgbClr val="336699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600"/>
              </a:spcBef>
              <a:spcAft>
                <a:spcPts val="0"/>
              </a:spcAft>
              <a:buClr>
                <a:srgbClr val="F4740A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2" name="Google Shape;22;p5"/>
          <p:cNvSpPr txBox="1"/>
          <p:nvPr>
            <p:ph type="title"/>
          </p:nvPr>
        </p:nvSpPr>
        <p:spPr>
          <a:xfrm>
            <a:off x="395536" y="1059582"/>
            <a:ext cx="8352928" cy="5940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rgbClr val="F36D2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Google Shape;23;p5"/>
          <p:cNvSpPr txBox="1"/>
          <p:nvPr>
            <p:ph idx="10" type="dt"/>
          </p:nvPr>
        </p:nvSpPr>
        <p:spPr>
          <a:xfrm>
            <a:off x="395287" y="4732337"/>
            <a:ext cx="223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список">
  <p:cSld name="Заголовок и список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/>
          <p:nvPr>
            <p:ph idx="1" type="body"/>
          </p:nvPr>
        </p:nvSpPr>
        <p:spPr>
          <a:xfrm>
            <a:off x="395536" y="1707654"/>
            <a:ext cx="8352928" cy="26462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55600" lvl="1" marL="914400" marR="0" rtl="0" algn="l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marR="0" rtl="0" algn="l"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spcBef>
                <a:spcPts val="800"/>
              </a:spcBef>
              <a:spcAft>
                <a:spcPts val="0"/>
              </a:spcAft>
              <a:buClr>
                <a:srgbClr val="33669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spcBef>
                <a:spcPts val="600"/>
              </a:spcBef>
              <a:spcAft>
                <a:spcPts val="0"/>
              </a:spcAft>
              <a:buClr>
                <a:srgbClr val="F4740A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9" name="Google Shape;29;p7"/>
          <p:cNvSpPr txBox="1"/>
          <p:nvPr>
            <p:ph type="title"/>
          </p:nvPr>
        </p:nvSpPr>
        <p:spPr>
          <a:xfrm>
            <a:off x="395536" y="1059582"/>
            <a:ext cx="8352928" cy="5940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rgbClr val="F36D2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Google Shape;30;p7"/>
          <p:cNvSpPr txBox="1"/>
          <p:nvPr>
            <p:ph idx="2" type="body"/>
          </p:nvPr>
        </p:nvSpPr>
        <p:spPr>
          <a:xfrm>
            <a:off x="395536" y="87474"/>
            <a:ext cx="8352928" cy="7019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None/>
              <a:defRPr b="1" i="0" sz="2000" u="none" cap="none" strike="noStrike">
                <a:solidFill>
                  <a:srgbClr val="004A8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800"/>
              </a:spcBef>
              <a:spcAft>
                <a:spcPts val="0"/>
              </a:spcAft>
              <a:buClr>
                <a:srgbClr val="336699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600"/>
              </a:spcBef>
              <a:spcAft>
                <a:spcPts val="0"/>
              </a:spcAft>
              <a:buClr>
                <a:srgbClr val="F4740A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1" name="Google Shape;31;p7"/>
          <p:cNvSpPr txBox="1"/>
          <p:nvPr>
            <p:ph idx="10" type="dt"/>
          </p:nvPr>
        </p:nvSpPr>
        <p:spPr>
          <a:xfrm>
            <a:off x="395287" y="4732337"/>
            <a:ext cx="223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широкий справа">
  <p:cSld name="Рисунок широкий справа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/>
          <p:nvPr>
            <p:ph idx="1" type="body"/>
          </p:nvPr>
        </p:nvSpPr>
        <p:spPr>
          <a:xfrm>
            <a:off x="395536" y="1707654"/>
            <a:ext cx="4104456" cy="26462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55600" lvl="1" marL="914400" marR="0" rtl="0" algn="l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marR="0" rtl="0" algn="l"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spcBef>
                <a:spcPts val="800"/>
              </a:spcBef>
              <a:spcAft>
                <a:spcPts val="0"/>
              </a:spcAft>
              <a:buClr>
                <a:srgbClr val="33669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spcBef>
                <a:spcPts val="600"/>
              </a:spcBef>
              <a:spcAft>
                <a:spcPts val="0"/>
              </a:spcAft>
              <a:buClr>
                <a:srgbClr val="F4740A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7" name="Google Shape;37;p9"/>
          <p:cNvSpPr/>
          <p:nvPr>
            <p:ph idx="2" type="pic"/>
          </p:nvPr>
        </p:nvSpPr>
        <p:spPr>
          <a:xfrm>
            <a:off x="4644008" y="1761660"/>
            <a:ext cx="4104456" cy="26462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▪"/>
              <a:defRPr b="0" i="0" sz="3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8" name="Google Shape;38;p9"/>
          <p:cNvSpPr txBox="1"/>
          <p:nvPr>
            <p:ph type="title"/>
          </p:nvPr>
        </p:nvSpPr>
        <p:spPr>
          <a:xfrm>
            <a:off x="395536" y="1059582"/>
            <a:ext cx="8352928" cy="5940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rgbClr val="F36D2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9"/>
          <p:cNvSpPr txBox="1"/>
          <p:nvPr>
            <p:ph idx="3" type="body"/>
          </p:nvPr>
        </p:nvSpPr>
        <p:spPr>
          <a:xfrm>
            <a:off x="395536" y="87474"/>
            <a:ext cx="8352928" cy="7019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None/>
              <a:defRPr b="1" i="0" sz="2000" u="none" cap="none" strike="noStrike">
                <a:solidFill>
                  <a:srgbClr val="004A8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800"/>
              </a:spcBef>
              <a:spcAft>
                <a:spcPts val="0"/>
              </a:spcAft>
              <a:buClr>
                <a:srgbClr val="336699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600"/>
              </a:spcBef>
              <a:spcAft>
                <a:spcPts val="0"/>
              </a:spcAft>
              <a:buClr>
                <a:srgbClr val="F4740A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0" type="dt"/>
          </p:nvPr>
        </p:nvSpPr>
        <p:spPr>
          <a:xfrm>
            <a:off x="395287" y="4732337"/>
            <a:ext cx="223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широкий слева">
  <p:cSld name="Рисунок широкий слева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idx="1" type="body"/>
          </p:nvPr>
        </p:nvSpPr>
        <p:spPr>
          <a:xfrm>
            <a:off x="4644008" y="1707654"/>
            <a:ext cx="4104456" cy="26462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55600" lvl="1" marL="914400" marR="0" rtl="0" algn="l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marR="0" rtl="0" algn="l"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spcBef>
                <a:spcPts val="800"/>
              </a:spcBef>
              <a:spcAft>
                <a:spcPts val="0"/>
              </a:spcAft>
              <a:buClr>
                <a:srgbClr val="33669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spcBef>
                <a:spcPts val="600"/>
              </a:spcBef>
              <a:spcAft>
                <a:spcPts val="0"/>
              </a:spcAft>
              <a:buClr>
                <a:srgbClr val="F4740A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6" name="Google Shape;46;p11"/>
          <p:cNvSpPr/>
          <p:nvPr>
            <p:ph idx="2" type="pic"/>
          </p:nvPr>
        </p:nvSpPr>
        <p:spPr>
          <a:xfrm>
            <a:off x="395536" y="1707654"/>
            <a:ext cx="4104456" cy="26462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▪"/>
              <a:defRPr b="0" i="0" sz="3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7" name="Google Shape;47;p11"/>
          <p:cNvSpPr txBox="1"/>
          <p:nvPr>
            <p:ph type="title"/>
          </p:nvPr>
        </p:nvSpPr>
        <p:spPr>
          <a:xfrm>
            <a:off x="395536" y="1059582"/>
            <a:ext cx="8352928" cy="5940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rgbClr val="F36D2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11"/>
          <p:cNvSpPr txBox="1"/>
          <p:nvPr>
            <p:ph idx="3" type="body"/>
          </p:nvPr>
        </p:nvSpPr>
        <p:spPr>
          <a:xfrm>
            <a:off x="395536" y="87474"/>
            <a:ext cx="8352928" cy="7019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None/>
              <a:defRPr b="1" i="0" sz="2000" u="none" cap="none" strike="noStrike">
                <a:solidFill>
                  <a:srgbClr val="004A8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800"/>
              </a:spcBef>
              <a:spcAft>
                <a:spcPts val="0"/>
              </a:spcAft>
              <a:buClr>
                <a:srgbClr val="336699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600"/>
              </a:spcBef>
              <a:spcAft>
                <a:spcPts val="0"/>
              </a:spcAft>
              <a:buClr>
                <a:srgbClr val="F4740A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9" name="Google Shape;49;p11"/>
          <p:cNvSpPr txBox="1"/>
          <p:nvPr>
            <p:ph idx="10" type="dt"/>
          </p:nvPr>
        </p:nvSpPr>
        <p:spPr>
          <a:xfrm>
            <a:off x="395287" y="4732337"/>
            <a:ext cx="223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узкий справа">
  <p:cSld name="Рисунок узкий справа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395536" y="1707654"/>
            <a:ext cx="5832648" cy="26462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55600" lvl="1" marL="914400" marR="0" rtl="0" algn="l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marR="0" rtl="0" algn="l"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spcBef>
                <a:spcPts val="800"/>
              </a:spcBef>
              <a:spcAft>
                <a:spcPts val="0"/>
              </a:spcAft>
              <a:buClr>
                <a:srgbClr val="33669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spcBef>
                <a:spcPts val="600"/>
              </a:spcBef>
              <a:spcAft>
                <a:spcPts val="0"/>
              </a:spcAft>
              <a:buClr>
                <a:srgbClr val="F4740A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5" name="Google Shape;55;p13"/>
          <p:cNvSpPr/>
          <p:nvPr>
            <p:ph idx="2" type="pic"/>
          </p:nvPr>
        </p:nvSpPr>
        <p:spPr>
          <a:xfrm>
            <a:off x="6444208" y="1707654"/>
            <a:ext cx="2304256" cy="26462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▪"/>
              <a:defRPr b="0" i="0" sz="3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6" name="Google Shape;56;p13"/>
          <p:cNvSpPr txBox="1"/>
          <p:nvPr>
            <p:ph type="title"/>
          </p:nvPr>
        </p:nvSpPr>
        <p:spPr>
          <a:xfrm>
            <a:off x="395536" y="1059582"/>
            <a:ext cx="8352928" cy="5940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rgbClr val="F36D2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13"/>
          <p:cNvSpPr txBox="1"/>
          <p:nvPr>
            <p:ph idx="3" type="body"/>
          </p:nvPr>
        </p:nvSpPr>
        <p:spPr>
          <a:xfrm>
            <a:off x="395536" y="87474"/>
            <a:ext cx="8352928" cy="7019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None/>
              <a:defRPr b="1" i="0" sz="2000" u="none" cap="none" strike="noStrike">
                <a:solidFill>
                  <a:srgbClr val="004A8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800"/>
              </a:spcBef>
              <a:spcAft>
                <a:spcPts val="0"/>
              </a:spcAft>
              <a:buClr>
                <a:srgbClr val="336699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600"/>
              </a:spcBef>
              <a:spcAft>
                <a:spcPts val="0"/>
              </a:spcAft>
              <a:buClr>
                <a:srgbClr val="F4740A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8" name="Google Shape;58;p13"/>
          <p:cNvSpPr txBox="1"/>
          <p:nvPr>
            <p:ph idx="10" type="dt"/>
          </p:nvPr>
        </p:nvSpPr>
        <p:spPr>
          <a:xfrm>
            <a:off x="395287" y="4732337"/>
            <a:ext cx="223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узкий слева">
  <p:cSld name="Рисунок узкий слева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idx="1" type="body"/>
          </p:nvPr>
        </p:nvSpPr>
        <p:spPr>
          <a:xfrm>
            <a:off x="2915816" y="1707654"/>
            <a:ext cx="5832648" cy="26462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55600" lvl="1" marL="914400" marR="0" rtl="0" algn="l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marR="0" rtl="0" algn="l"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spcBef>
                <a:spcPts val="800"/>
              </a:spcBef>
              <a:spcAft>
                <a:spcPts val="0"/>
              </a:spcAft>
              <a:buClr>
                <a:srgbClr val="33669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spcBef>
                <a:spcPts val="600"/>
              </a:spcBef>
              <a:spcAft>
                <a:spcPts val="0"/>
              </a:spcAft>
              <a:buClr>
                <a:srgbClr val="F4740A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4" name="Google Shape;64;p15"/>
          <p:cNvSpPr/>
          <p:nvPr>
            <p:ph idx="2" type="pic"/>
          </p:nvPr>
        </p:nvSpPr>
        <p:spPr>
          <a:xfrm>
            <a:off x="395536" y="1707654"/>
            <a:ext cx="2304256" cy="26462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▪"/>
              <a:defRPr b="0" i="0" sz="3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type="title"/>
          </p:nvPr>
        </p:nvSpPr>
        <p:spPr>
          <a:xfrm>
            <a:off x="395536" y="1059582"/>
            <a:ext cx="8352928" cy="5940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rgbClr val="F36D2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3" type="body"/>
          </p:nvPr>
        </p:nvSpPr>
        <p:spPr>
          <a:xfrm>
            <a:off x="395536" y="87474"/>
            <a:ext cx="8352928" cy="7019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None/>
              <a:defRPr b="1" i="0" sz="2000" u="none" cap="none" strike="noStrike">
                <a:solidFill>
                  <a:srgbClr val="004A8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800"/>
              </a:spcBef>
              <a:spcAft>
                <a:spcPts val="0"/>
              </a:spcAft>
              <a:buClr>
                <a:srgbClr val="336699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600"/>
              </a:spcBef>
              <a:spcAft>
                <a:spcPts val="0"/>
              </a:spcAft>
              <a:buClr>
                <a:srgbClr val="F4740A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0" type="dt"/>
          </p:nvPr>
        </p:nvSpPr>
        <p:spPr>
          <a:xfrm>
            <a:off x="395287" y="4732337"/>
            <a:ext cx="223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писок">
  <p:cSld name="Список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/>
          <p:nvPr>
            <p:ph idx="1" type="body"/>
          </p:nvPr>
        </p:nvSpPr>
        <p:spPr>
          <a:xfrm>
            <a:off x="395536" y="1707654"/>
            <a:ext cx="8352928" cy="26462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55600" lvl="1" marL="914400" marR="0" rtl="0" algn="l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marR="0" rtl="0" algn="l"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spcBef>
                <a:spcPts val="800"/>
              </a:spcBef>
              <a:spcAft>
                <a:spcPts val="0"/>
              </a:spcAft>
              <a:buClr>
                <a:srgbClr val="336699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spcBef>
                <a:spcPts val="600"/>
              </a:spcBef>
              <a:spcAft>
                <a:spcPts val="0"/>
              </a:spcAft>
              <a:buClr>
                <a:srgbClr val="F4740A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3" name="Google Shape;73;p17"/>
          <p:cNvSpPr txBox="1"/>
          <p:nvPr>
            <p:ph type="title"/>
          </p:nvPr>
        </p:nvSpPr>
        <p:spPr>
          <a:xfrm>
            <a:off x="395536" y="1059582"/>
            <a:ext cx="8352928" cy="5940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rgbClr val="F36D2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Google Shape;74;p17"/>
          <p:cNvSpPr txBox="1"/>
          <p:nvPr>
            <p:ph idx="2" type="body"/>
          </p:nvPr>
        </p:nvSpPr>
        <p:spPr>
          <a:xfrm>
            <a:off x="395536" y="87474"/>
            <a:ext cx="8352928" cy="7019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None/>
              <a:defRPr b="1" i="0" sz="2000" u="none" cap="none" strike="noStrike">
                <a:solidFill>
                  <a:srgbClr val="004A8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800"/>
              </a:spcBef>
              <a:spcAft>
                <a:spcPts val="0"/>
              </a:spcAft>
              <a:buClr>
                <a:srgbClr val="336699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600"/>
              </a:spcBef>
              <a:spcAft>
                <a:spcPts val="0"/>
              </a:spcAft>
              <a:buClr>
                <a:srgbClr val="F4740A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395287" y="4732337"/>
            <a:ext cx="223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Пустой слайд" showMasterSp="0">
  <p:cSld name="1_Пустой слайд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1.xml"/></Relationships>
</file>

<file path=ppt/slideMasters/_rels/slideMaster10.xml.rels><?xml version="1.0" encoding="UTF-8" standalone="yes"?>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9.xml"/><Relationship Id="rId3" Type="http://schemas.openxmlformats.org/officeDocument/2006/relationships/theme" Target="../theme/theme9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4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8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theme" Target="../theme/theme10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theme" Target="../theme/theme3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theme" Target="../theme/theme5.xml"/></Relationships>
</file>

<file path=ppt/slideMasters/_rels/slideMaster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/>
        </p:nvSpPr>
        <p:spPr>
          <a:xfrm>
            <a:off x="1258887" y="611187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"/>
          <p:cNvSpPr txBox="1"/>
          <p:nvPr>
            <p:ph idx="10" type="dt"/>
          </p:nvPr>
        </p:nvSpPr>
        <p:spPr>
          <a:xfrm>
            <a:off x="395287" y="4732337"/>
            <a:ext cx="223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6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!Julia\ДРКК\Полиграфия\Переверстать презентацию в ppt (задача №21185)\исходники\лого.png" id="77" name="Google Shape;77;p1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73050" y="155575"/>
            <a:ext cx="1550987" cy="25558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6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/>
        </p:nvSpPr>
        <p:spPr>
          <a:xfrm>
            <a:off x="1258887" y="611187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/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/>
        </p:nvSpPr>
        <p:spPr>
          <a:xfrm>
            <a:off x="1258887" y="611187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4"/>
          <p:cNvSpPr txBox="1"/>
          <p:nvPr>
            <p:ph idx="10" type="dt"/>
          </p:nvPr>
        </p:nvSpPr>
        <p:spPr>
          <a:xfrm>
            <a:off x="395287" y="4732337"/>
            <a:ext cx="223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6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/>
          <p:nvPr/>
        </p:nvSpPr>
        <p:spPr>
          <a:xfrm>
            <a:off x="1258887" y="611187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6"/>
          <p:cNvSpPr txBox="1"/>
          <p:nvPr>
            <p:ph idx="10" type="dt"/>
          </p:nvPr>
        </p:nvSpPr>
        <p:spPr>
          <a:xfrm>
            <a:off x="395287" y="4732337"/>
            <a:ext cx="223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6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0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/>
        </p:nvSpPr>
        <p:spPr>
          <a:xfrm>
            <a:off x="1258887" y="611187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8"/>
          <p:cNvSpPr txBox="1"/>
          <p:nvPr>
            <p:ph idx="10" type="dt"/>
          </p:nvPr>
        </p:nvSpPr>
        <p:spPr>
          <a:xfrm>
            <a:off x="395287" y="4732337"/>
            <a:ext cx="223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6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/>
        </p:nvSpPr>
        <p:spPr>
          <a:xfrm>
            <a:off x="1258887" y="611187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10"/>
          <p:cNvSpPr txBox="1"/>
          <p:nvPr>
            <p:ph idx="10" type="dt"/>
          </p:nvPr>
        </p:nvSpPr>
        <p:spPr>
          <a:xfrm>
            <a:off x="395287" y="4732337"/>
            <a:ext cx="223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6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2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/>
        </p:nvSpPr>
        <p:spPr>
          <a:xfrm>
            <a:off x="1258887" y="611187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2"/>
          <p:cNvSpPr txBox="1"/>
          <p:nvPr>
            <p:ph idx="10" type="dt"/>
          </p:nvPr>
        </p:nvSpPr>
        <p:spPr>
          <a:xfrm>
            <a:off x="395287" y="4732337"/>
            <a:ext cx="223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6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3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1258887" y="611187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4"/>
          <p:cNvSpPr txBox="1"/>
          <p:nvPr>
            <p:ph idx="10" type="dt"/>
          </p:nvPr>
        </p:nvSpPr>
        <p:spPr>
          <a:xfrm>
            <a:off x="395287" y="4732337"/>
            <a:ext cx="223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6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/>
        </p:nvSpPr>
        <p:spPr>
          <a:xfrm>
            <a:off x="1258887" y="611187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6"/>
          <p:cNvSpPr txBox="1"/>
          <p:nvPr>
            <p:ph idx="10" type="dt"/>
          </p:nvPr>
        </p:nvSpPr>
        <p:spPr>
          <a:xfrm>
            <a:off x="395287" y="4732337"/>
            <a:ext cx="223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6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13.png"/><Relationship Id="rId5" Type="http://schemas.openxmlformats.org/officeDocument/2006/relationships/hyperlink" Target="https://rarus.ru/1c-hotel/1c-rarus-upravlenie-otelem-modul-tarifitsiruemye-zony/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13.png"/><Relationship Id="rId5" Type="http://schemas.openxmlformats.org/officeDocument/2006/relationships/hyperlink" Target="https://rarus.ru/1c-hotel/1c-rarus-upravlenie-otelem-modul-razdelnyy-uchet-goszakaza-i-kommercheskoy-deyatelnosti/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hyperlink" Target="http://tab-product-func-link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Relationship Id="rId4" Type="http://schemas.openxmlformats.org/officeDocument/2006/relationships/image" Target="../media/image13.png"/><Relationship Id="rId5" Type="http://schemas.openxmlformats.org/officeDocument/2006/relationships/hyperlink" Target="https://www.youtube.com/c/1c-rarus" TargetMode="External"/><Relationship Id="rId6" Type="http://schemas.openxmlformats.org/officeDocument/2006/relationships/hyperlink" Target="http://tab-release-link" TargetMode="External"/><Relationship Id="rId7" Type="http://schemas.openxmlformats.org/officeDocument/2006/relationships/hyperlink" Target="mailto:hotel@rarus.ru" TargetMode="External"/><Relationship Id="rId8" Type="http://schemas.openxmlformats.org/officeDocument/2006/relationships/hyperlink" Target="https://rarus.ru/1c-hotel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3.png"/><Relationship Id="rId7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hyperlink" Target="https://rarus.ru/1c-hotel/1c-rarus-upravlenie-otelem-osnovnaya-postavka/" TargetMode="External"/><Relationship Id="rId5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hyperlink" Target="https://rarus.ru/1c-hotel/1c-rarus-upravlenie-otelem-modul-integratsiya-s-vneshnimi-sistemami-bronirovaniya/" TargetMode="External"/><Relationship Id="rId5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hyperlink" Target="https://rarus.ru/1c-hotel/1c-rarus-upravlenie-otelem-modul-podgotovka-dannykh-dlya-servisov-peredachi-svedeniy-v-fms/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13.png"/><Relationship Id="rId5" Type="http://schemas.openxmlformats.org/officeDocument/2006/relationships/hyperlink" Target="https://rarus.ru/1c-hotel/1c-rarus-upravlenie-otelem-modul-khauskiping/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hyperlink" Target="https://rarus.ru/1c-hotel/1c-rarus-upravlenie-otelem-modul-putevki/" TargetMode="External"/><Relationship Id="rId5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87"/>
            <a:ext cx="9144000" cy="514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83550" y="179387"/>
            <a:ext cx="835025" cy="1778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20"/>
          <p:cNvSpPr txBox="1"/>
          <p:nvPr/>
        </p:nvSpPr>
        <p:spPr>
          <a:xfrm>
            <a:off x="250825" y="1025525"/>
            <a:ext cx="5689600" cy="15462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alibri"/>
              <a:buNone/>
            </a:pPr>
            <a:r>
              <a:rPr b="1" i="0" lang="en-US" sz="4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1С-Рарус: Управление отелем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9"/>
          <p:cNvSpPr txBox="1"/>
          <p:nvPr/>
        </p:nvSpPr>
        <p:spPr>
          <a:xfrm>
            <a:off x="395287" y="4732337"/>
            <a:ext cx="223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b="1" i="0" lang="en-US" sz="16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</a:t>
            </a:r>
            <a:endParaRPr/>
          </a:p>
        </p:txBody>
      </p:sp>
      <p:pic>
        <p:nvPicPr>
          <p:cNvPr id="195" name="Google Shape;19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810101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9"/>
          <p:cNvSpPr/>
          <p:nvPr/>
        </p:nvSpPr>
        <p:spPr>
          <a:xfrm flipH="1" rot="-5400000">
            <a:off x="3721893" y="-302418"/>
            <a:ext cx="5119687" cy="5724525"/>
          </a:xfrm>
          <a:prstGeom prst="flowChartManualInpu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9"/>
          <p:cNvSpPr txBox="1"/>
          <p:nvPr/>
        </p:nvSpPr>
        <p:spPr>
          <a:xfrm>
            <a:off x="4284662" y="1885950"/>
            <a:ext cx="4746625" cy="1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Модуль предназначен для отелей, где есть зоны с дополнительными услугами, предоставление которых рассчитывается по времени. Зона турникетов может понадобится, если в гостинице есть: аквапарк,  бассейн, SPA или другие тарифицированные зоны.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29"/>
          <p:cNvSpPr txBox="1"/>
          <p:nvPr/>
        </p:nvSpPr>
        <p:spPr>
          <a:xfrm>
            <a:off x="2925762" y="428625"/>
            <a:ext cx="6218237" cy="1350962"/>
          </a:xfrm>
          <a:prstGeom prst="rect">
            <a:avLst/>
          </a:prstGeom>
          <a:solidFill>
            <a:srgbClr val="95B3D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b="1" i="0" lang="en-US" sz="4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Тарифицированные зоны</a:t>
            </a:r>
            <a:endParaRPr/>
          </a:p>
        </p:txBody>
      </p:sp>
      <p:pic>
        <p:nvPicPr>
          <p:cNvPr id="199" name="Google Shape;199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96262" y="147637"/>
            <a:ext cx="835025" cy="17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9"/>
          <p:cNvSpPr txBox="1"/>
          <p:nvPr/>
        </p:nvSpPr>
        <p:spPr>
          <a:xfrm>
            <a:off x="4267200" y="3132137"/>
            <a:ext cx="4827587" cy="18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Функционал (</a:t>
            </a:r>
            <a:r>
              <a:rPr b="0" i="0" lang="en-US" sz="1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подробнее</a:t>
            </a: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):</a:t>
            </a:r>
            <a:endParaRPr/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Создание неограниченного кол-ва зон с возможностью разбивки по подразделениям (сетевые объекты);</a:t>
            </a:r>
            <a:endParaRPr/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Настройка вложенности зон; </a:t>
            </a:r>
            <a:endParaRPr/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Гибкие настройки по времени;</a:t>
            </a:r>
            <a:endParaRPr/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Настройка штрафных минут в разрезе зон;</a:t>
            </a:r>
            <a:endParaRPr/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Возможность автоматической сдачи браслета на определенных турникетах. 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032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0"/>
          <p:cNvSpPr/>
          <p:nvPr/>
        </p:nvSpPr>
        <p:spPr>
          <a:xfrm flipH="1" rot="-5400000">
            <a:off x="3675062" y="-327025"/>
            <a:ext cx="5141912" cy="5795962"/>
          </a:xfrm>
          <a:prstGeom prst="flowChartManualInpu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83550" y="179387"/>
            <a:ext cx="835025" cy="17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0"/>
          <p:cNvSpPr txBox="1"/>
          <p:nvPr/>
        </p:nvSpPr>
        <p:spPr>
          <a:xfrm>
            <a:off x="2925762" y="411162"/>
            <a:ext cx="6218237" cy="1350962"/>
          </a:xfrm>
          <a:prstGeom prst="rect">
            <a:avLst/>
          </a:prstGeom>
          <a:solidFill>
            <a:srgbClr val="95B3D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1" i="0" sz="3600" u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b="1" i="0" lang="en-US" sz="36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Раздельный учет госзаказа и коммерческой деятельности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b="1" i="0" lang="en-US" sz="36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210" name="Google Shape;210;p30"/>
          <p:cNvSpPr txBox="1"/>
          <p:nvPr/>
        </p:nvSpPr>
        <p:spPr>
          <a:xfrm>
            <a:off x="4140200" y="2006600"/>
            <a:ext cx="5003800" cy="2678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Модуль предназначен для ведения раздельного учета </a:t>
            </a:r>
            <a:b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 получения отдельной аналитики по ведомственным </a:t>
            </a:r>
            <a:b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 коммерческим размещениям.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Функционал (</a:t>
            </a:r>
            <a:r>
              <a:rPr b="0" i="0" lang="en-US" sz="1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подробнее</a:t>
            </a: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):</a:t>
            </a:r>
            <a:endParaRPr/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Разделение номерного фонда на госзаказ и коммерческую деятельность;</a:t>
            </a:r>
            <a:endParaRPr/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Установка специализированных фильтров, которые при работе пользователя позволяют просматривать данные в разрезе госзаказа или коммерции;</a:t>
            </a:r>
            <a:endParaRPr/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Формирование отчётов по загрузке, продажам и истории проживания.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87"/>
            <a:ext cx="9144000" cy="5140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1"/>
          <p:cNvSpPr/>
          <p:nvPr/>
        </p:nvSpPr>
        <p:spPr>
          <a:xfrm flipH="1" rot="-5400000">
            <a:off x="3721893" y="-302418"/>
            <a:ext cx="5119687" cy="5724525"/>
          </a:xfrm>
          <a:prstGeom prst="flowChartManualInpu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31"/>
          <p:cNvSpPr txBox="1"/>
          <p:nvPr/>
        </p:nvSpPr>
        <p:spPr>
          <a:xfrm>
            <a:off x="2925762" y="407987"/>
            <a:ext cx="6218237" cy="1350962"/>
          </a:xfrm>
          <a:prstGeom prst="rect">
            <a:avLst/>
          </a:prstGeom>
          <a:solidFill>
            <a:srgbClr val="95B3D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entury Gothic"/>
              <a:buNone/>
            </a:pPr>
            <a:r>
              <a:rPr b="1" i="0" lang="en-US" sz="400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Питание</a:t>
            </a:r>
            <a:endParaRPr/>
          </a:p>
        </p:txBody>
      </p:sp>
      <p:pic>
        <p:nvPicPr>
          <p:cNvPr id="218" name="Google Shape;218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96262" y="147637"/>
            <a:ext cx="835025" cy="17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1"/>
          <p:cNvSpPr txBox="1"/>
          <p:nvPr/>
        </p:nvSpPr>
        <p:spPr>
          <a:xfrm>
            <a:off x="4140200" y="1797050"/>
            <a:ext cx="5106987" cy="3108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«1С:Управление предприятием общепита» – это самостоятельное решение, которое встраивается в </a:t>
            </a:r>
            <a:b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«1С-Рарус:Управление отелем» и предназначенное для полноценной автоматизации процессов управления и учёта деятельности ресторанов, столовых и шведских линий.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Функционал (</a:t>
            </a:r>
            <a:r>
              <a:rPr b="0" i="0" lang="en-US" sz="1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подробнее</a:t>
            </a: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):</a:t>
            </a:r>
            <a:endParaRPr/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Учёт ингредиентов;</a:t>
            </a:r>
            <a:endParaRPr/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Ведение рецептур с описанием технологий приготовления, учётом процент потерь после обработок, брутто, нетто;</a:t>
            </a:r>
            <a:endParaRPr/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Выпуск блюд;</a:t>
            </a:r>
            <a:endParaRPr/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Контроль складских остатков;</a:t>
            </a:r>
            <a:endParaRPr/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Интеграция и обмен данными с «ЕГАИС», «Меркурий» и «Честный знак».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2"/>
          <p:cNvPicPr preferRelativeResize="0"/>
          <p:nvPr/>
        </p:nvPicPr>
        <p:blipFill rotWithShape="1">
          <a:blip r:embed="rId3">
            <a:alphaModFix/>
          </a:blip>
          <a:srcRect b="9376" l="20863" r="7474" t="21984"/>
          <a:stretch/>
        </p:blipFill>
        <p:spPr>
          <a:xfrm>
            <a:off x="-108521" y="771550"/>
            <a:ext cx="7704931" cy="409033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2"/>
          <p:cNvSpPr txBox="1"/>
          <p:nvPr/>
        </p:nvSpPr>
        <p:spPr>
          <a:xfrm>
            <a:off x="827087" y="215900"/>
            <a:ext cx="8461375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None/>
            </a:pPr>
            <a:r>
              <a:rPr b="1" i="0" lang="en-US" sz="24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Что вы получите при внедрении нашей системы</a:t>
            </a:r>
            <a:endParaRPr/>
          </a:p>
        </p:txBody>
      </p:sp>
      <p:sp>
        <p:nvSpPr>
          <p:cNvPr id="226" name="Google Shape;226;p32"/>
          <p:cNvSpPr txBox="1"/>
          <p:nvPr/>
        </p:nvSpPr>
        <p:spPr>
          <a:xfrm>
            <a:off x="2197100" y="1671637"/>
            <a:ext cx="3633787" cy="339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b="1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Сокращение времени на размещение </a:t>
            </a:r>
            <a:endParaRPr/>
          </a:p>
        </p:txBody>
      </p:sp>
      <p:sp>
        <p:nvSpPr>
          <p:cNvPr id="227" name="Google Shape;227;p32"/>
          <p:cNvSpPr txBox="1"/>
          <p:nvPr/>
        </p:nvSpPr>
        <p:spPr>
          <a:xfrm>
            <a:off x="2259012" y="4240212"/>
            <a:ext cx="2889250" cy="338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b="1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Контроль действий персонала</a:t>
            </a:r>
            <a:endParaRPr/>
          </a:p>
        </p:txBody>
      </p:sp>
      <p:sp>
        <p:nvSpPr>
          <p:cNvPr id="228" name="Google Shape;228;p32"/>
          <p:cNvSpPr txBox="1"/>
          <p:nvPr/>
        </p:nvSpPr>
        <p:spPr>
          <a:xfrm>
            <a:off x="2217737" y="2922587"/>
            <a:ext cx="3851275" cy="585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b="1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Комплексная автоматизация в едином решении</a:t>
            </a:r>
            <a:endParaRPr/>
          </a:p>
        </p:txBody>
      </p:sp>
      <p:sp>
        <p:nvSpPr>
          <p:cNvPr id="229" name="Google Shape;229;p32"/>
          <p:cNvSpPr txBox="1"/>
          <p:nvPr/>
        </p:nvSpPr>
        <p:spPr>
          <a:xfrm>
            <a:off x="2249487" y="3632200"/>
            <a:ext cx="3132137" cy="339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b="1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Полноценная аналитика бизнеса</a:t>
            </a:r>
            <a:endParaRPr/>
          </a:p>
        </p:txBody>
      </p:sp>
      <p:sp>
        <p:nvSpPr>
          <p:cNvPr id="230" name="Google Shape;230;p32"/>
          <p:cNvSpPr txBox="1"/>
          <p:nvPr/>
        </p:nvSpPr>
        <p:spPr>
          <a:xfrm>
            <a:off x="2216150" y="2339975"/>
            <a:ext cx="3535362" cy="338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b="1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Работа всей сети отелей в одной базе</a:t>
            </a:r>
            <a:endParaRPr/>
          </a:p>
        </p:txBody>
      </p:sp>
      <p:sp>
        <p:nvSpPr>
          <p:cNvPr id="231" name="Google Shape;231;p32"/>
          <p:cNvSpPr txBox="1"/>
          <p:nvPr/>
        </p:nvSpPr>
        <p:spPr>
          <a:xfrm>
            <a:off x="2195512" y="1058862"/>
            <a:ext cx="5400675" cy="339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b="1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Быстрое и экономичное внедрение</a:t>
            </a:r>
            <a:endParaRPr/>
          </a:p>
        </p:txBody>
      </p:sp>
      <p:pic>
        <p:nvPicPr>
          <p:cNvPr id="232" name="Google Shape;232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96262" y="147637"/>
            <a:ext cx="835025" cy="17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87"/>
            <a:ext cx="9144000" cy="514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83550" y="179387"/>
            <a:ext cx="835025" cy="17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3"/>
          <p:cNvSpPr txBox="1"/>
          <p:nvPr/>
        </p:nvSpPr>
        <p:spPr>
          <a:xfrm>
            <a:off x="517525" y="469900"/>
            <a:ext cx="7983537" cy="72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libri"/>
              <a:buNone/>
            </a:pPr>
            <a:r>
              <a:rPr b="1" i="0" lang="en-US" sz="40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Поддержка</a:t>
            </a:r>
            <a:endParaRPr/>
          </a:p>
        </p:txBody>
      </p:sp>
      <p:sp>
        <p:nvSpPr>
          <p:cNvPr id="241" name="Google Shape;241;p33"/>
          <p:cNvSpPr txBox="1"/>
          <p:nvPr/>
        </p:nvSpPr>
        <p:spPr>
          <a:xfrm>
            <a:off x="123825" y="1555750"/>
            <a:ext cx="4735512" cy="16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368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Noto Sans Symbols"/>
              <a:buChar char="▪"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Регулярные обновления с учётом всех изменений законодательства;</a:t>
            </a:r>
            <a:endParaRPr b="0" i="0" sz="1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368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Noto Sans Symbols"/>
              <a:buChar char="▪"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Контроль качества поддержки</a:t>
            </a:r>
            <a:r>
              <a:rPr b="1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 сроков выхода релизов обновлений;</a:t>
            </a:r>
            <a:endParaRPr b="0" i="0" sz="1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368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Noto Sans Symbols"/>
              <a:buChar char="▪"/>
            </a:pPr>
            <a:r>
              <a:rPr b="0" i="0" lang="en-US" sz="1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Видеообзоры</a:t>
            </a: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решений и вебинары;</a:t>
            </a:r>
            <a:endParaRPr/>
          </a:p>
          <a:p>
            <a:pPr indent="-285750" lvl="0" marL="368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Noto Sans Symbols"/>
              <a:buChar char="▪"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Подробное </a:t>
            </a:r>
            <a:r>
              <a:rPr b="0" i="0" lang="en-US" sz="1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описание релизов</a:t>
            </a: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33"/>
          <p:cNvSpPr txBox="1"/>
          <p:nvPr/>
        </p:nvSpPr>
        <p:spPr>
          <a:xfrm>
            <a:off x="395287" y="3201987"/>
            <a:ext cx="3071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825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825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hotel@rarus.ru</a:t>
            </a:r>
            <a:endParaRPr/>
          </a:p>
          <a:p>
            <a:pPr indent="0" lvl="0" marL="825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8-800-700-7484 (звонок бесплатный)</a:t>
            </a:r>
            <a:endParaRPr/>
          </a:p>
          <a:p>
            <a:pPr indent="0" lvl="0" marL="825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rarus.ru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1"/>
          <p:cNvSpPr txBox="1"/>
          <p:nvPr/>
        </p:nvSpPr>
        <p:spPr>
          <a:xfrm>
            <a:off x="788987" y="357187"/>
            <a:ext cx="780415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libri"/>
              <a:buNone/>
            </a:pPr>
            <a:r>
              <a:rPr b="1" i="0" lang="en-US" sz="2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В чём преимущества именно нашего решения?</a:t>
            </a:r>
            <a:endParaRPr/>
          </a:p>
        </p:txBody>
      </p:sp>
      <p:pic>
        <p:nvPicPr>
          <p:cNvPr descr="Бюджетное владение и простая адаптация под любой тип отеля" id="93" name="Google Shape;9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5447" y="987574"/>
            <a:ext cx="709961" cy="7099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омплексная автоматизация всех подразделений" id="94" name="Google Shape;94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17904" y="867132"/>
            <a:ext cx="726508" cy="7265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Удобный интерфейс для разных групп пользователей" id="95" name="Google Shape;95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40630" y="915566"/>
            <a:ext cx="790202" cy="790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егулярные обновления и релизы" id="96" name="Google Shape;96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74757" y="871889"/>
            <a:ext cx="759860" cy="75986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1"/>
          <p:cNvSpPr txBox="1"/>
          <p:nvPr/>
        </p:nvSpPr>
        <p:spPr>
          <a:xfrm>
            <a:off x="2514600" y="1697037"/>
            <a:ext cx="2100262" cy="3324225"/>
          </a:xfrm>
          <a:prstGeom prst="rect">
            <a:avLst/>
          </a:prstGeom>
          <a:solidFill>
            <a:srgbClr val="DCE6F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Calibri"/>
              <a:buNone/>
            </a:pPr>
            <a:r>
              <a:rPr b="1" i="0" lang="en-US" sz="1400" u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Вы приобретаете только те модули, которые вам нужны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Наша система позволяет приобретать только те функциональные модули, которые необходимы вам на данный момент. В случае расширения бизнеса вы всегда сможете докупить нужный модуль и быстро добавить его в программу.</a:t>
            </a:r>
            <a:endParaRPr/>
          </a:p>
        </p:txBody>
      </p:sp>
      <p:sp>
        <p:nvSpPr>
          <p:cNvPr id="98" name="Google Shape;98;p21"/>
          <p:cNvSpPr txBox="1"/>
          <p:nvPr/>
        </p:nvSpPr>
        <p:spPr>
          <a:xfrm>
            <a:off x="6972300" y="1697037"/>
            <a:ext cx="2100262" cy="3324225"/>
          </a:xfrm>
          <a:prstGeom prst="rect">
            <a:avLst/>
          </a:prstGeom>
          <a:solidFill>
            <a:srgbClr val="DCE6F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Calibri"/>
              <a:buNone/>
            </a:pPr>
            <a:r>
              <a:rPr b="1" i="0" lang="en-US" sz="1400" u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Удобный интерфейс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0" sz="1400" u="none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0" sz="1400" u="none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0" sz="1400" u="none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Благодаря гибким настройкам интерфейса сотрудникам будет удобно работать в программе, а разграничение пользовательских прав позволит им видеть только тот функционал, который необходим.</a:t>
            </a:r>
            <a:br>
              <a:rPr b="0" i="0" lang="en-US" sz="1400" u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pic>
        <p:nvPicPr>
          <p:cNvPr id="99" name="Google Shape;99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83550" y="179387"/>
            <a:ext cx="835025" cy="17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1"/>
          <p:cNvSpPr txBox="1"/>
          <p:nvPr/>
        </p:nvSpPr>
        <p:spPr>
          <a:xfrm>
            <a:off x="146050" y="1708150"/>
            <a:ext cx="2122487" cy="2770187"/>
          </a:xfrm>
          <a:prstGeom prst="rect">
            <a:avLst/>
          </a:prstGeom>
          <a:solidFill>
            <a:srgbClr val="B9CDE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Calibri"/>
              <a:buNone/>
            </a:pPr>
            <a:r>
              <a:rPr b="1" i="0" lang="en-US" sz="1400" u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Бюджетное владение и простая адаптация под любой тип отеля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1" i="0" sz="1200" u="non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1" i="0" sz="1200" u="non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1" i="0" sz="1200" u="non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1" i="0" sz="1200" u="non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1" i="0" sz="1200" u="non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1" i="0" sz="1200" u="non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1" i="0" sz="1200" u="non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1" i="0" sz="1200" u="non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1" i="0" sz="1200" u="non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1" i="0" sz="1200" u="non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200" u="non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1"/>
          <p:cNvSpPr txBox="1"/>
          <p:nvPr/>
        </p:nvSpPr>
        <p:spPr>
          <a:xfrm>
            <a:off x="277812" y="2589212"/>
            <a:ext cx="2122487" cy="2430462"/>
          </a:xfrm>
          <a:prstGeom prst="rect">
            <a:avLst/>
          </a:prstGeom>
          <a:solidFill>
            <a:srgbClr val="DCE6F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Решение даёт возможность вносить собственные изменения в программу с помощью штатных специалистов «1С». Это позволяет адаптировать программное решение конкретно под ваше заведение.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1"/>
          <p:cNvSpPr txBox="1"/>
          <p:nvPr/>
        </p:nvSpPr>
        <p:spPr>
          <a:xfrm>
            <a:off x="4784725" y="1697037"/>
            <a:ext cx="1897062" cy="3108325"/>
          </a:xfrm>
          <a:prstGeom prst="rect">
            <a:avLst/>
          </a:prstGeom>
          <a:solidFill>
            <a:srgbClr val="B9CDE5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Calibri"/>
              <a:buNone/>
            </a:pPr>
            <a:r>
              <a:rPr b="1" i="0" lang="en-US" sz="1400" u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Регулярные обновления и релизы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1"/>
          <p:cNvSpPr txBox="1"/>
          <p:nvPr/>
        </p:nvSpPr>
        <p:spPr>
          <a:xfrm>
            <a:off x="4905375" y="2343150"/>
            <a:ext cx="2016125" cy="2676525"/>
          </a:xfrm>
          <a:prstGeom prst="rect">
            <a:avLst/>
          </a:prstGeom>
          <a:solidFill>
            <a:srgbClr val="DCE6F2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Мы регулярно вносим обновления в продукт, согласно требованиям законодательства, а также работаем над увеличением функциональных возможностей.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4975" y="1039925"/>
            <a:ext cx="5953125" cy="401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83550" y="179387"/>
            <a:ext cx="835025" cy="17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2"/>
          <p:cNvSpPr txBox="1"/>
          <p:nvPr/>
        </p:nvSpPr>
        <p:spPr>
          <a:xfrm>
            <a:off x="243725" y="803625"/>
            <a:ext cx="4432500" cy="10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Для приобретения решения необходимо иметь платформу «1С:УНФ».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 основной поставке «1С-Рарус:Управление отелем»  можно докупать необходимые вам блоки по мере расширения бизнеса. </a:t>
            </a:r>
            <a:endParaRPr/>
          </a:p>
        </p:txBody>
      </p:sp>
      <p:sp>
        <p:nvSpPr>
          <p:cNvPr id="112" name="Google Shape;112;p22"/>
          <p:cNvSpPr txBox="1"/>
          <p:nvPr/>
        </p:nvSpPr>
        <p:spPr>
          <a:xfrm>
            <a:off x="284162" y="128837"/>
            <a:ext cx="4595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libri"/>
              <a:buNone/>
            </a:pPr>
            <a:r>
              <a:rPr b="1" i="0" lang="en-US" sz="2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Модульная система продаж</a:t>
            </a:r>
            <a:endParaRPr/>
          </a:p>
        </p:txBody>
      </p:sp>
      <p:sp>
        <p:nvSpPr>
          <p:cNvPr id="113" name="Google Shape;113;p22"/>
          <p:cNvSpPr txBox="1"/>
          <p:nvPr/>
        </p:nvSpPr>
        <p:spPr>
          <a:xfrm>
            <a:off x="0" y="2291950"/>
            <a:ext cx="3898200" cy="18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Питание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Путёвки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Раздельный учёт госзаказа и коммерческой деятельности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1С-Рарус:Управление отелем. </a:t>
            </a:r>
            <a:b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Основная поставка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2"/>
          <p:cNvSpPr txBox="1"/>
          <p:nvPr/>
        </p:nvSpPr>
        <p:spPr>
          <a:xfrm>
            <a:off x="6498900" y="652025"/>
            <a:ext cx="2645100" cy="18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Хаускипинг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Интеграция с внешними системами бронирования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Подготовка данных для сервисов передачи сведений в ФМС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Тарифицируемые зоны</a:t>
            </a:r>
            <a:endParaRPr/>
          </a:p>
        </p:txBody>
      </p:sp>
      <p:cxnSp>
        <p:nvCxnSpPr>
          <p:cNvPr id="115" name="Google Shape;115;p22"/>
          <p:cNvCxnSpPr/>
          <p:nvPr/>
        </p:nvCxnSpPr>
        <p:spPr>
          <a:xfrm flipH="1">
            <a:off x="2261950" y="3969525"/>
            <a:ext cx="3465300" cy="690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116" name="Google Shape;116;p22"/>
          <p:cNvCxnSpPr/>
          <p:nvPr/>
        </p:nvCxnSpPr>
        <p:spPr>
          <a:xfrm flipH="1">
            <a:off x="4779325" y="3167225"/>
            <a:ext cx="3465300" cy="690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117" name="Google Shape;117;p22"/>
          <p:cNvCxnSpPr/>
          <p:nvPr/>
        </p:nvCxnSpPr>
        <p:spPr>
          <a:xfrm flipH="1" rot="10800000">
            <a:off x="8244625" y="2539025"/>
            <a:ext cx="423000" cy="62820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miter lim="800000"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875"/>
            <a:ext cx="9144000" cy="511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3"/>
          <p:cNvSpPr txBox="1"/>
          <p:nvPr/>
        </p:nvSpPr>
        <p:spPr>
          <a:xfrm>
            <a:off x="227012" y="396875"/>
            <a:ext cx="8726487" cy="1246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libri"/>
              <a:buNone/>
            </a:pPr>
            <a:r>
              <a:rPr b="1" i="0" lang="en-US" sz="28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Что даёт платформа «1С:Управление нашей фирмой»?</a:t>
            </a:r>
            <a:endParaRPr/>
          </a:p>
        </p:txBody>
      </p:sp>
      <p:sp>
        <p:nvSpPr>
          <p:cNvPr id="124" name="Google Shape;124;p23"/>
          <p:cNvSpPr txBox="1"/>
          <p:nvPr/>
        </p:nvSpPr>
        <p:spPr>
          <a:xfrm>
            <a:off x="493712" y="995362"/>
            <a:ext cx="1512887" cy="585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Услуги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Закупки</a:t>
            </a:r>
            <a:endParaRPr/>
          </a:p>
        </p:txBody>
      </p:sp>
      <p:sp>
        <p:nvSpPr>
          <p:cNvPr id="125" name="Google Shape;125;p23"/>
          <p:cNvSpPr txBox="1"/>
          <p:nvPr/>
        </p:nvSpPr>
        <p:spPr>
          <a:xfrm>
            <a:off x="6415087" y="1903412"/>
            <a:ext cx="1858962" cy="585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Торговля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Производство</a:t>
            </a:r>
            <a:endParaRPr/>
          </a:p>
        </p:txBody>
      </p:sp>
      <p:sp>
        <p:nvSpPr>
          <p:cNvPr id="126" name="Google Shape;126;p23"/>
          <p:cNvSpPr txBox="1"/>
          <p:nvPr/>
        </p:nvSpPr>
        <p:spPr>
          <a:xfrm>
            <a:off x="2633662" y="965200"/>
            <a:ext cx="1779587" cy="585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Зарплата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CRM</a:t>
            </a:r>
            <a:endParaRPr/>
          </a:p>
        </p:txBody>
      </p:sp>
      <p:sp>
        <p:nvSpPr>
          <p:cNvPr id="127" name="Google Shape;127;p23"/>
          <p:cNvSpPr txBox="1"/>
          <p:nvPr/>
        </p:nvSpPr>
        <p:spPr>
          <a:xfrm>
            <a:off x="6415087" y="965200"/>
            <a:ext cx="2533650" cy="585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Оптовые продажи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Интеграция с сайтом</a:t>
            </a:r>
            <a:endParaRPr/>
          </a:p>
        </p:txBody>
      </p:sp>
      <p:sp>
        <p:nvSpPr>
          <p:cNvPr id="128" name="Google Shape;128;p23"/>
          <p:cNvSpPr txBox="1"/>
          <p:nvPr/>
        </p:nvSpPr>
        <p:spPr>
          <a:xfrm>
            <a:off x="4614862" y="985837"/>
            <a:ext cx="1439862" cy="585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Склад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Финансы</a:t>
            </a:r>
            <a:endParaRPr/>
          </a:p>
        </p:txBody>
      </p:sp>
      <p:sp>
        <p:nvSpPr>
          <p:cNvPr id="129" name="Google Shape;129;p23"/>
          <p:cNvSpPr txBox="1"/>
          <p:nvPr/>
        </p:nvSpPr>
        <p:spPr>
          <a:xfrm>
            <a:off x="6415087" y="1560512"/>
            <a:ext cx="1752600" cy="338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Бизнес-аналитика</a:t>
            </a:r>
            <a:endParaRPr/>
          </a:p>
        </p:txBody>
      </p:sp>
      <p:cxnSp>
        <p:nvCxnSpPr>
          <p:cNvPr id="130" name="Google Shape;130;p23"/>
          <p:cNvCxnSpPr/>
          <p:nvPr/>
        </p:nvCxnSpPr>
        <p:spPr>
          <a:xfrm rot="10800000">
            <a:off x="3267075" y="1631950"/>
            <a:ext cx="730250" cy="102870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131" name="Google Shape;131;p23"/>
          <p:cNvCxnSpPr/>
          <p:nvPr/>
        </p:nvCxnSpPr>
        <p:spPr>
          <a:xfrm rot="10800000">
            <a:off x="493712" y="1631950"/>
            <a:ext cx="2773362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132" name="Google Shape;132;p23"/>
          <p:cNvCxnSpPr/>
          <p:nvPr/>
        </p:nvCxnSpPr>
        <p:spPr>
          <a:xfrm flipH="1">
            <a:off x="5192712" y="3609975"/>
            <a:ext cx="1027112" cy="20637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133" name="Google Shape;133;p23"/>
          <p:cNvCxnSpPr/>
          <p:nvPr/>
        </p:nvCxnSpPr>
        <p:spPr>
          <a:xfrm flipH="1" rot="10800000">
            <a:off x="6219825" y="2573337"/>
            <a:ext cx="728662" cy="1036637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134" name="Google Shape;134;p23"/>
          <p:cNvSpPr txBox="1"/>
          <p:nvPr/>
        </p:nvSpPr>
        <p:spPr>
          <a:xfrm>
            <a:off x="6948487" y="3840162"/>
            <a:ext cx="3006725" cy="1323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Noto Sans Symbols"/>
              <a:buChar char="▪"/>
            </a:pPr>
            <a:r>
              <a:rPr b="0" i="0" lang="en-US" sz="1600" u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1С:Контрагент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Noto Sans Symbols"/>
              <a:buChar char="▪"/>
            </a:pPr>
            <a:r>
              <a:rPr b="0" i="0" lang="en-US" sz="1600" u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1С:ПАРК Риски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Noto Sans Symbols"/>
              <a:buChar char="▪"/>
            </a:pPr>
            <a:r>
              <a:rPr b="0" i="0" lang="en-US" sz="1600" u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1С:Отчетность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Noto Sans Symbols"/>
              <a:buChar char="▪"/>
            </a:pPr>
            <a:r>
              <a:rPr b="0" i="0" lang="en-US" sz="1600" u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1С:ЭДО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23"/>
          <p:cNvSpPr txBox="1"/>
          <p:nvPr/>
        </p:nvSpPr>
        <p:spPr>
          <a:xfrm>
            <a:off x="390525" y="3792537"/>
            <a:ext cx="4572000" cy="1077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Noto Sans Symbols"/>
              <a:buChar char="▪"/>
            </a:pPr>
            <a:r>
              <a:rPr b="0" i="0" lang="en-US" sz="1600" u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1С:Бизнес-сеть (EDI)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Noto Sans Symbols"/>
              <a:buChar char="▪"/>
            </a:pPr>
            <a:r>
              <a:rPr b="0" i="0" lang="en-US" sz="1600" u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Обновление онлайн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Noto Sans Symbols"/>
              <a:buChar char="▪"/>
            </a:pPr>
            <a:r>
              <a:rPr b="0" i="0" lang="en-US" sz="1600" u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1С:Сверка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Noto Sans Symbols"/>
              <a:buChar char="▪"/>
            </a:pPr>
            <a:r>
              <a:rPr b="0" i="0" lang="en-US" sz="1600" u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1С:Директ-банк</a:t>
            </a:r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417512" y="3141662"/>
            <a:ext cx="2851150" cy="619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None/>
            </a:pPr>
            <a:r>
              <a:rPr b="1" i="0" lang="en-US" sz="24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Сервисы</a:t>
            </a:r>
            <a:endParaRPr/>
          </a:p>
        </p:txBody>
      </p:sp>
      <p:sp>
        <p:nvSpPr>
          <p:cNvPr id="137" name="Google Shape;137;p23"/>
          <p:cNvSpPr txBox="1"/>
          <p:nvPr/>
        </p:nvSpPr>
        <p:spPr>
          <a:xfrm>
            <a:off x="417512" y="2051050"/>
            <a:ext cx="3113087" cy="830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Приобретение платформы также подразумевает получение доступа к сервисам «1С:ИТС»</a:t>
            </a:r>
            <a:endParaRPr/>
          </a:p>
        </p:txBody>
      </p:sp>
      <p:pic>
        <p:nvPicPr>
          <p:cNvPr id="138" name="Google Shape;13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83550" y="179387"/>
            <a:ext cx="835025" cy="17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87"/>
            <a:ext cx="9144000" cy="5140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4"/>
          <p:cNvSpPr/>
          <p:nvPr/>
        </p:nvSpPr>
        <p:spPr>
          <a:xfrm flipH="1" rot="-5400000">
            <a:off x="3709987" y="-290512"/>
            <a:ext cx="5143500" cy="5724525"/>
          </a:xfrm>
          <a:prstGeom prst="flowChartManualInpu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4"/>
          <p:cNvSpPr txBox="1"/>
          <p:nvPr/>
        </p:nvSpPr>
        <p:spPr>
          <a:xfrm>
            <a:off x="4140200" y="2189162"/>
            <a:ext cx="4875212" cy="249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Единая система, обеспечивающая автоматизацию всех служб гостиничного бизнеса в единой базе.</a:t>
            </a:r>
            <a:b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Функционал (</a:t>
            </a:r>
            <a:r>
              <a:rPr b="0" i="0" lang="en-US" sz="1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подробнее</a:t>
            </a: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):</a:t>
            </a:r>
            <a:endParaRPr/>
          </a:p>
          <a:p>
            <a:pPr indent="-8890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Бронирование;</a:t>
            </a:r>
            <a:endParaRPr/>
          </a:p>
          <a:p>
            <a:pPr indent="-8890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Размещение;</a:t>
            </a:r>
            <a:endParaRPr/>
          </a:p>
          <a:p>
            <a:pPr indent="-8890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Взаиморасчеты;</a:t>
            </a:r>
            <a:endParaRPr/>
          </a:p>
          <a:p>
            <a:pPr indent="-8890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Отчётность;</a:t>
            </a:r>
            <a:endParaRPr/>
          </a:p>
          <a:p>
            <a:pPr indent="-8890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Интеграция с «1С:Бухгалтерия».</a:t>
            </a:r>
            <a:endParaRPr/>
          </a:p>
        </p:txBody>
      </p:sp>
      <p:sp>
        <p:nvSpPr>
          <p:cNvPr id="146" name="Google Shape;146;p24"/>
          <p:cNvSpPr txBox="1"/>
          <p:nvPr/>
        </p:nvSpPr>
        <p:spPr>
          <a:xfrm>
            <a:off x="2843212" y="534987"/>
            <a:ext cx="6300787" cy="1350962"/>
          </a:xfrm>
          <a:prstGeom prst="rect">
            <a:avLst/>
          </a:prstGeom>
          <a:solidFill>
            <a:srgbClr val="95B3D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i="0" lang="en-US" sz="3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1С-Рарус: Управление отелем Основная поставка</a:t>
            </a:r>
            <a:endParaRPr/>
          </a:p>
        </p:txBody>
      </p:sp>
      <p:pic>
        <p:nvPicPr>
          <p:cNvPr id="147" name="Google Shape;147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83550" y="179387"/>
            <a:ext cx="835025" cy="17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87"/>
            <a:ext cx="9144000" cy="514032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5"/>
          <p:cNvSpPr/>
          <p:nvPr/>
        </p:nvSpPr>
        <p:spPr>
          <a:xfrm flipH="1" rot="-5400000">
            <a:off x="3709987" y="-290512"/>
            <a:ext cx="5143500" cy="5724525"/>
          </a:xfrm>
          <a:prstGeom prst="flowChartManualInpu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5"/>
          <p:cNvSpPr txBox="1"/>
          <p:nvPr/>
        </p:nvSpPr>
        <p:spPr>
          <a:xfrm>
            <a:off x="2903537" y="500062"/>
            <a:ext cx="6240462" cy="1350962"/>
          </a:xfrm>
          <a:prstGeom prst="rect">
            <a:avLst/>
          </a:prstGeom>
          <a:solidFill>
            <a:srgbClr val="95B3D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b="1" i="0" lang="en-US" sz="36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Интеграции с внешними системами бронирования</a:t>
            </a:r>
            <a:endParaRPr/>
          </a:p>
        </p:txBody>
      </p:sp>
      <p:sp>
        <p:nvSpPr>
          <p:cNvPr id="155" name="Google Shape;155;p25"/>
          <p:cNvSpPr txBox="1"/>
          <p:nvPr/>
        </p:nvSpPr>
        <p:spPr>
          <a:xfrm>
            <a:off x="4364037" y="3000375"/>
            <a:ext cx="4548187" cy="1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Функционал (</a:t>
            </a:r>
            <a:r>
              <a:rPr b="0" i="0" lang="en-US" sz="1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подробнее</a:t>
            </a: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):</a:t>
            </a:r>
            <a:endParaRPr/>
          </a:p>
          <a:p>
            <a:pPr indent="-8890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Осуществление бронирование напрямую через сайт отеля;</a:t>
            </a:r>
            <a:endParaRPr b="0" i="0" sz="1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890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Бронирование с сайтов-агрегаторов с помощью channel manager TravelLine.</a:t>
            </a:r>
            <a:endParaRPr b="0" i="0" sz="1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56" name="Google Shape;156;p25"/>
          <p:cNvSpPr txBox="1"/>
          <p:nvPr/>
        </p:nvSpPr>
        <p:spPr>
          <a:xfrm>
            <a:off x="4364037" y="2139950"/>
            <a:ext cx="4411662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Модуль позволяет автоматически получать заявки на бронирование комнаты из различных источников.</a:t>
            </a:r>
            <a:endParaRPr/>
          </a:p>
        </p:txBody>
      </p:sp>
      <p:pic>
        <p:nvPicPr>
          <p:cNvPr id="157" name="Google Shape;157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83550" y="179387"/>
            <a:ext cx="835025" cy="17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87"/>
            <a:ext cx="9228137" cy="5141912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6"/>
          <p:cNvSpPr txBox="1"/>
          <p:nvPr/>
        </p:nvSpPr>
        <p:spPr>
          <a:xfrm>
            <a:off x="5795962" y="411162"/>
            <a:ext cx="3240087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ФМС</a:t>
            </a:r>
            <a:endParaRPr/>
          </a:p>
        </p:txBody>
      </p:sp>
      <p:sp>
        <p:nvSpPr>
          <p:cNvPr id="164" name="Google Shape;164;p26"/>
          <p:cNvSpPr/>
          <p:nvPr/>
        </p:nvSpPr>
        <p:spPr>
          <a:xfrm flipH="1" rot="-5400000">
            <a:off x="3709987" y="-290512"/>
            <a:ext cx="5143500" cy="5724525"/>
          </a:xfrm>
          <a:prstGeom prst="flowChartManualInpu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6"/>
          <p:cNvSpPr txBox="1"/>
          <p:nvPr/>
        </p:nvSpPr>
        <p:spPr>
          <a:xfrm>
            <a:off x="2925762" y="484187"/>
            <a:ext cx="6218237" cy="1350962"/>
          </a:xfrm>
          <a:prstGeom prst="rect">
            <a:avLst/>
          </a:prstGeom>
          <a:solidFill>
            <a:srgbClr val="95B3D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b="1" i="0" lang="en-US" sz="3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Подготовка данных для сервисов передачи сведений в ФМС</a:t>
            </a:r>
            <a:endParaRPr/>
          </a:p>
        </p:txBody>
      </p:sp>
      <p:pic>
        <p:nvPicPr>
          <p:cNvPr id="166" name="Google Shape;166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83550" y="179387"/>
            <a:ext cx="835025" cy="17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6"/>
          <p:cNvSpPr txBox="1"/>
          <p:nvPr/>
        </p:nvSpPr>
        <p:spPr>
          <a:xfrm>
            <a:off x="4211637" y="2079625"/>
            <a:ext cx="4572000" cy="2678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Модуль автоматизирует процесс сбора и передачи данных о прибывающих гостях через сторонние сервисы в Федеральную миграционную службу (УВМ МВД).</a:t>
            </a:r>
            <a:b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Функционал (</a:t>
            </a:r>
            <a:r>
              <a:rPr b="0" i="0" lang="en-US" sz="1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подробнее</a:t>
            </a: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):</a:t>
            </a:r>
            <a:endParaRPr/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Автоматическое формирование списка постояльцев;</a:t>
            </a:r>
            <a:endParaRPr/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Контроль заполнения обязательных данных для отправки; </a:t>
            </a:r>
            <a:endParaRPr/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Загрузка информации о госте (без повторного заполнения полей), который решил продлить своё проживание и чьи данные ранее уже были отправлены в сервисы.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83550" y="179387"/>
            <a:ext cx="835025" cy="17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7"/>
          <p:cNvSpPr/>
          <p:nvPr/>
        </p:nvSpPr>
        <p:spPr>
          <a:xfrm flipH="1" rot="-5400000">
            <a:off x="3709987" y="-290512"/>
            <a:ext cx="5143500" cy="5724525"/>
          </a:xfrm>
          <a:prstGeom prst="flowChartManualInpu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27"/>
          <p:cNvSpPr txBox="1"/>
          <p:nvPr/>
        </p:nvSpPr>
        <p:spPr>
          <a:xfrm>
            <a:off x="4237037" y="2065337"/>
            <a:ext cx="4906962" cy="2554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Модуль</a:t>
            </a:r>
            <a:r>
              <a:rPr b="1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предназначен для управления службой гостиничного хозяйства, которая отвечает за поддержание чистоты в отелях и санаторно-гостиничных комплексах.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Функционал (</a:t>
            </a:r>
            <a:r>
              <a:rPr b="0" i="0" lang="en-US" sz="1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подробнее</a:t>
            </a: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):</a:t>
            </a:r>
            <a:endParaRPr/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Контроль и управление статусами уборок номеров;</a:t>
            </a:r>
            <a:endParaRPr/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Автоматическое фиксирование необходимости незапланированной уборки;</a:t>
            </a:r>
            <a:endParaRPr/>
          </a:p>
          <a:p>
            <a:pPr indent="-8890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Распределение номеров между горничными;</a:t>
            </a:r>
            <a:endParaRPr/>
          </a:p>
          <a:p>
            <a:pPr indent="-8890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Формирование отчётов и печатных форм.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7"/>
          <p:cNvSpPr txBox="1"/>
          <p:nvPr/>
        </p:nvSpPr>
        <p:spPr>
          <a:xfrm>
            <a:off x="2925762" y="484187"/>
            <a:ext cx="6218237" cy="1350962"/>
          </a:xfrm>
          <a:prstGeom prst="rect">
            <a:avLst/>
          </a:prstGeom>
          <a:solidFill>
            <a:srgbClr val="95B3D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7"/>
          <p:cNvSpPr txBox="1"/>
          <p:nvPr/>
        </p:nvSpPr>
        <p:spPr>
          <a:xfrm>
            <a:off x="4556125" y="679450"/>
            <a:ext cx="3527425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i="0" lang="en-US" sz="4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Хаускипинг</a:t>
            </a:r>
            <a:endParaRPr/>
          </a:p>
        </p:txBody>
      </p:sp>
      <p:pic>
        <p:nvPicPr>
          <p:cNvPr id="178" name="Google Shape;178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96262" y="147637"/>
            <a:ext cx="835025" cy="17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762"/>
            <a:ext cx="9144000" cy="5133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8"/>
          <p:cNvSpPr/>
          <p:nvPr/>
        </p:nvSpPr>
        <p:spPr>
          <a:xfrm flipH="1" rot="-5400000">
            <a:off x="3709987" y="-285750"/>
            <a:ext cx="5143500" cy="5724525"/>
          </a:xfrm>
          <a:prstGeom prst="flowChartManualInpu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8"/>
          <p:cNvSpPr txBox="1"/>
          <p:nvPr/>
        </p:nvSpPr>
        <p:spPr>
          <a:xfrm>
            <a:off x="4445000" y="2894012"/>
            <a:ext cx="4375150" cy="1477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Функционал (</a:t>
            </a:r>
            <a:r>
              <a:rPr b="0" i="0" lang="en-US" sz="1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подробнее</a:t>
            </a: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):</a:t>
            </a:r>
            <a:endParaRPr/>
          </a:p>
          <a:p>
            <a:pPr indent="-8890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Генерация путёвок по сериям;</a:t>
            </a:r>
            <a:endParaRPr/>
          </a:p>
          <a:p>
            <a:pPr indent="-8890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Указание путёвки в размещении; </a:t>
            </a:r>
            <a:endParaRPr/>
          </a:p>
          <a:p>
            <a:pPr indent="-8890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Изменение суммы и добавление услуг; </a:t>
            </a:r>
            <a:endParaRPr/>
          </a:p>
          <a:p>
            <a:pPr indent="-8890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Формирование отчёта по путёвкам.</a:t>
            </a:r>
            <a:endParaRPr/>
          </a:p>
        </p:txBody>
      </p:sp>
      <p:sp>
        <p:nvSpPr>
          <p:cNvPr id="187" name="Google Shape;187;p28"/>
          <p:cNvSpPr txBox="1"/>
          <p:nvPr/>
        </p:nvSpPr>
        <p:spPr>
          <a:xfrm>
            <a:off x="2925762" y="500062"/>
            <a:ext cx="6218237" cy="1350962"/>
          </a:xfrm>
          <a:prstGeom prst="rect">
            <a:avLst/>
          </a:prstGeom>
          <a:solidFill>
            <a:srgbClr val="95B3D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b="1" i="0" lang="en-US" sz="44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Путёвки</a:t>
            </a:r>
            <a:endParaRPr/>
          </a:p>
        </p:txBody>
      </p:sp>
      <p:pic>
        <p:nvPicPr>
          <p:cNvPr id="188" name="Google Shape;188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96262" y="147637"/>
            <a:ext cx="835025" cy="17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8"/>
          <p:cNvSpPr txBox="1"/>
          <p:nvPr/>
        </p:nvSpPr>
        <p:spPr>
          <a:xfrm>
            <a:off x="4445000" y="1976437"/>
            <a:ext cx="4375150" cy="739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en-US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Модуль предназначен для гостиниц или санаторно-курортных комплексов, которые используют бланки строгой отчётности «Путёвки».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3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8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4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6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7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5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2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9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