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9"/>
  </p:notesMasterIdLst>
  <p:handoutMasterIdLst>
    <p:handoutMasterId r:id="rId50"/>
  </p:handoutMasterIdLst>
  <p:sldIdLst>
    <p:sldId id="273" r:id="rId2"/>
    <p:sldId id="348" r:id="rId3"/>
    <p:sldId id="347" r:id="rId4"/>
    <p:sldId id="349" r:id="rId5"/>
    <p:sldId id="350" r:id="rId6"/>
    <p:sldId id="389" r:id="rId7"/>
    <p:sldId id="351" r:id="rId8"/>
    <p:sldId id="354" r:id="rId9"/>
    <p:sldId id="353" r:id="rId10"/>
    <p:sldId id="357" r:id="rId11"/>
    <p:sldId id="355" r:id="rId12"/>
    <p:sldId id="361" r:id="rId13"/>
    <p:sldId id="358" r:id="rId14"/>
    <p:sldId id="356" r:id="rId15"/>
    <p:sldId id="365" r:id="rId16"/>
    <p:sldId id="363" r:id="rId17"/>
    <p:sldId id="368" r:id="rId18"/>
    <p:sldId id="369" r:id="rId19"/>
    <p:sldId id="370" r:id="rId20"/>
    <p:sldId id="371" r:id="rId21"/>
    <p:sldId id="374" r:id="rId22"/>
    <p:sldId id="382" r:id="rId23"/>
    <p:sldId id="375" r:id="rId24"/>
    <p:sldId id="377" r:id="rId25"/>
    <p:sldId id="378" r:id="rId26"/>
    <p:sldId id="379" r:id="rId27"/>
    <p:sldId id="380" r:id="rId28"/>
    <p:sldId id="381" r:id="rId29"/>
    <p:sldId id="372" r:id="rId30"/>
    <p:sldId id="384" r:id="rId31"/>
    <p:sldId id="373" r:id="rId32"/>
    <p:sldId id="383" r:id="rId33"/>
    <p:sldId id="385" r:id="rId34"/>
    <p:sldId id="386" r:id="rId35"/>
    <p:sldId id="388" r:id="rId36"/>
    <p:sldId id="320" r:id="rId37"/>
    <p:sldId id="321" r:id="rId38"/>
    <p:sldId id="324" r:id="rId39"/>
    <p:sldId id="305" r:id="rId40"/>
    <p:sldId id="322" r:id="rId41"/>
    <p:sldId id="342" r:id="rId42"/>
    <p:sldId id="325" r:id="rId43"/>
    <p:sldId id="326" r:id="rId44"/>
    <p:sldId id="327" r:id="rId45"/>
    <p:sldId id="390" r:id="rId46"/>
    <p:sldId id="391" r:id="rId47"/>
    <p:sldId id="392" r:id="rId48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110">
          <p15:clr>
            <a:srgbClr val="A4A3A4"/>
          </p15:clr>
        </p15:guide>
        <p15:guide id="2" pos="2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0"/>
    <a:srgbClr val="FEEE8C"/>
    <a:srgbClr val="EAEAEA"/>
    <a:srgbClr val="DDDDDD"/>
    <a:srgbClr val="FFCC66"/>
    <a:srgbClr val="FFFF00"/>
    <a:srgbClr val="FEE227"/>
    <a:srgbClr val="FFD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725" y="53"/>
      </p:cViewPr>
      <p:guideLst>
        <p:guide orient="horz" pos="4110"/>
        <p:guide pos="21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826BEE1-DF90-47D1-A17C-90DEDDB84D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0498321-601D-491A-8A9E-89E4B45AC0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700C9D6-EC6A-4F26-9B27-3A27A59DF24E}" type="datetimeFigureOut">
              <a:rPr lang="ru-RU"/>
              <a:pPr>
                <a:defRPr/>
              </a:pPr>
              <a:t>18.02.2026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7F2F7C3-1425-4753-AD79-80AF107948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E932AE8-C4EF-491D-A2BA-CB1F24800D9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0F0B6B9-2CFF-45A0-B042-4107E093392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4E811-16C7-4A8B-9DB4-1664D7496E84}" type="datetimeFigureOut">
              <a:rPr lang="ru-RU" smtClean="0"/>
              <a:t>18.02.2026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F0C4F-4FBD-4BD2-B741-24799D59A6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50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7F0C4F-4FBD-4BD2-B741-24799D59A64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535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7F0C4F-4FBD-4BD2-B741-24799D59A64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372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B7F0C4F-4FBD-4BD2-B741-24799D59A647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732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5440" y="1988841"/>
            <a:ext cx="9697077" cy="492443"/>
          </a:xfrm>
        </p:spPr>
        <p:txBody>
          <a:bodyPr anchor="t"/>
          <a:lstStyle>
            <a:lvl1pPr algn="l"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55440" y="4869160"/>
            <a:ext cx="9697077" cy="523220"/>
          </a:xfrm>
        </p:spPr>
        <p:txBody>
          <a:bodyPr>
            <a:sp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64515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0000" y="576264"/>
            <a:ext cx="10082047" cy="39687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058061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34434" y="1988840"/>
            <a:ext cx="11523133" cy="453578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00000" y="576001"/>
            <a:ext cx="1008204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49600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988841"/>
            <a:ext cx="5520000" cy="461665"/>
          </a:xfrm>
        </p:spPr>
        <p:txBody>
          <a:bodyPr>
            <a:sp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34435" y="2708921"/>
            <a:ext cx="5520000" cy="360039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39172" y="1988841"/>
            <a:ext cx="5520000" cy="461665"/>
          </a:xfrm>
        </p:spPr>
        <p:txBody>
          <a:bodyPr>
            <a:sp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39173" y="2708920"/>
            <a:ext cx="5520000" cy="360039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00000" y="576001"/>
            <a:ext cx="1008204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74730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0000" y="576264"/>
            <a:ext cx="10082047" cy="396875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52668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037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979077D-36A2-47BA-8ADC-8374142991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800225" y="576263"/>
            <a:ext cx="9601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54000" tIns="0" rIns="5400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7">
            <a:extLst>
              <a:ext uri="{FF2B5EF4-FFF2-40B4-BE49-F238E27FC236}">
                <a16:creationId xmlns:a16="http://schemas.microsoft.com/office/drawing/2014/main" id="{051EA817-6A89-481E-AC6E-C03FA8DCFF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34963" y="1989138"/>
            <a:ext cx="11522075" cy="448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</p:txBody>
      </p:sp>
      <p:pic>
        <p:nvPicPr>
          <p:cNvPr id="1028" name="Рисунок 2">
            <a:extLst>
              <a:ext uri="{FF2B5EF4-FFF2-40B4-BE49-F238E27FC236}">
                <a16:creationId xmlns:a16="http://schemas.microsoft.com/office/drawing/2014/main" id="{AC8A418B-B41B-4B98-B833-DF5015E69BF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323850"/>
            <a:ext cx="1223962" cy="95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D71920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D71920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D71920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D71920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182563" indent="-182563" algn="l" rtl="0" eaLnBrk="0" fontAlgn="base" hangingPunct="0">
        <a:spcBef>
          <a:spcPct val="35000"/>
        </a:spcBef>
        <a:spcAft>
          <a:spcPct val="0"/>
        </a:spcAft>
        <a:buClr>
          <a:srgbClr val="D71920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39750" indent="-177800" algn="l" rtl="0" eaLnBrk="0" fontAlgn="base" hangingPunct="0">
        <a:spcBef>
          <a:spcPct val="35000"/>
        </a:spcBef>
        <a:spcAft>
          <a:spcPct val="0"/>
        </a:spcAft>
        <a:buClr>
          <a:srgbClr val="D71920"/>
        </a:buClr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-179388" algn="l" rtl="0" eaLnBrk="0" fontAlgn="base" hangingPunct="0">
        <a:spcBef>
          <a:spcPct val="35000"/>
        </a:spcBef>
        <a:spcAft>
          <a:spcPct val="0"/>
        </a:spcAft>
        <a:buClr>
          <a:schemeClr val="bg2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38300" indent="-228600" algn="l" rtl="0" eaLnBrk="0" fontAlgn="base" hangingPunct="0">
        <a:spcBef>
          <a:spcPct val="35000"/>
        </a:spcBef>
        <a:spcAft>
          <a:spcPct val="0"/>
        </a:spcAft>
        <a:buClr>
          <a:schemeClr val="bg2"/>
        </a:buClr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35000"/>
        </a:spcBef>
        <a:spcAft>
          <a:spcPct val="0"/>
        </a:spcAft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9">
            <a:extLst>
              <a:ext uri="{FF2B5EF4-FFF2-40B4-BE49-F238E27FC236}">
                <a16:creationId xmlns:a16="http://schemas.microsoft.com/office/drawing/2014/main" id="{DF7874F6-801D-4851-A91C-7DAEED41A6E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63552" y="2780928"/>
            <a:ext cx="7488361" cy="984885"/>
          </a:xfrm>
        </p:spPr>
        <p:txBody>
          <a:bodyPr/>
          <a:lstStyle/>
          <a:p>
            <a:pPr algn="ctr" eaLnBrk="1" hangingPunct="1"/>
            <a:r>
              <a:rPr lang="ru-RU" altLang="ru-RU" dirty="0"/>
              <a:t>Интеграция с </a:t>
            </a:r>
            <a:r>
              <a:rPr lang="en-US" altLang="ru-RU" dirty="0"/>
              <a:t>Ozon </a:t>
            </a:r>
            <a:r>
              <a:rPr lang="ru-RU" altLang="ru-RU" dirty="0"/>
              <a:t>и Яндекс Маркет в типовых решениях </a:t>
            </a:r>
            <a:r>
              <a:rPr lang="en-US" altLang="ru-RU" dirty="0"/>
              <a:t>ERP / </a:t>
            </a:r>
            <a:r>
              <a:rPr lang="ru-RU" altLang="ru-RU" dirty="0"/>
              <a:t>КА / УТ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0828C0-D296-416F-AC4F-15A8F46A3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51F3CB-D557-4151-9D93-B34F13E79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56792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/>
              <a:t>Обмен данными с магазином</a:t>
            </a:r>
            <a:br>
              <a:rPr lang="ru-RU" altLang="ru-RU" dirty="0"/>
            </a:br>
            <a:r>
              <a:rPr lang="ru-RU" altLang="ru-RU" dirty="0"/>
              <a:t>должен быть включен.</a:t>
            </a:r>
          </a:p>
          <a:p>
            <a:endParaRPr lang="ru-RU" dirty="0"/>
          </a:p>
        </p:txBody>
      </p:sp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FDA4930F-536C-494C-A32F-C7D7080FD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352" y="1565082"/>
            <a:ext cx="7140695" cy="460924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D40F48-736B-4EF7-91CB-9E204DEB2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255136"/>
            <a:ext cx="4010719" cy="2919194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AC3C5A83-7E44-4FF6-B569-8C6E20D072E5}"/>
              </a:ext>
            </a:extLst>
          </p:cNvPr>
          <p:cNvCxnSpPr>
            <a:cxnSpLocks/>
          </p:cNvCxnSpPr>
          <p:nvPr/>
        </p:nvCxnSpPr>
        <p:spPr>
          <a:xfrm>
            <a:off x="10992544" y="2060848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2A97B0FF-51D8-4877-9268-838D1D0C12CA}"/>
              </a:ext>
            </a:extLst>
          </p:cNvPr>
          <p:cNvCxnSpPr>
            <a:cxnSpLocks/>
          </p:cNvCxnSpPr>
          <p:nvPr/>
        </p:nvCxnSpPr>
        <p:spPr>
          <a:xfrm>
            <a:off x="2412727" y="3869706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9EA176F-2025-462C-B2AC-01898544F1F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>
            <a:extLst>
              <a:ext uri="{FF2B5EF4-FFF2-40B4-BE49-F238E27FC236}">
                <a16:creationId xmlns:a16="http://schemas.microsoft.com/office/drawing/2014/main" id="{148B6CA6-671A-4F3E-B776-954AAB2FCF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2951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5EF5A-7EDC-4D03-8FBD-3F3D94C1E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grpSp>
        <p:nvGrpSpPr>
          <p:cNvPr id="4" name="Группа 64">
            <a:extLst>
              <a:ext uri="{FF2B5EF4-FFF2-40B4-BE49-F238E27FC236}">
                <a16:creationId xmlns:a16="http://schemas.microsoft.com/office/drawing/2014/main" id="{FD46F90C-5301-40E7-A994-8BEAA5F327B0}"/>
              </a:ext>
            </a:extLst>
          </p:cNvPr>
          <p:cNvGrpSpPr>
            <a:grpSpLocks/>
          </p:cNvGrpSpPr>
          <p:nvPr/>
        </p:nvGrpSpPr>
        <p:grpSpPr bwMode="auto">
          <a:xfrm>
            <a:off x="862013" y="1989138"/>
            <a:ext cx="10274300" cy="4276725"/>
            <a:chOff x="862028" y="1484784"/>
            <a:chExt cx="10346540" cy="4780373"/>
          </a:xfrm>
        </p:grpSpPr>
        <p:sp>
          <p:nvSpPr>
            <p:cNvPr id="5" name="AutoShape 2">
              <a:extLst>
                <a:ext uri="{FF2B5EF4-FFF2-40B4-BE49-F238E27FC236}">
                  <a16:creationId xmlns:a16="http://schemas.microsoft.com/office/drawing/2014/main" id="{2FB177A4-1235-447B-83C7-5D981CF0A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703" y="1484809"/>
              <a:ext cx="7776865" cy="4780348"/>
            </a:xfrm>
            <a:prstGeom prst="roundRect">
              <a:avLst>
                <a:gd name="adj" fmla="val 37"/>
              </a:avLst>
            </a:prstGeom>
            <a:solidFill>
              <a:srgbClr val="FFFEB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Учетная система 1С</a:t>
              </a:r>
            </a:p>
          </p:txBody>
        </p:sp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D019CA5A-8F70-4894-8289-CFEE7AE67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28" y="1484784"/>
              <a:ext cx="2394984" cy="4780348"/>
            </a:xfrm>
            <a:prstGeom prst="roundRect">
              <a:avLst>
                <a:gd name="adj" fmla="val 46"/>
              </a:avLst>
            </a:prstGeom>
            <a:solidFill>
              <a:srgbClr val="D6EBF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13316" tIns="40308" rIns="85294" bIns="40308" anchorCtr="1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Торговая площадка</a:t>
              </a:r>
            </a:p>
          </p:txBody>
        </p:sp>
        <p:sp>
          <p:nvSpPr>
            <p:cNvPr id="7" name="AutoShape 2">
              <a:extLst>
                <a:ext uri="{FF2B5EF4-FFF2-40B4-BE49-F238E27FC236}">
                  <a16:creationId xmlns:a16="http://schemas.microsoft.com/office/drawing/2014/main" id="{FEE629E8-032A-4A3A-AC85-2B19C7F61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431" y="1776533"/>
              <a:ext cx="2155283" cy="856013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 dirty="0"/>
                <a:t>Регистрация в Яндекс Маркет, заполнение настроек кабинета, создание и настройка магазинов, создание ключа API</a:t>
              </a:r>
              <a:endParaRPr lang="ru-RU" altLang="ru-RU" sz="1000" dirty="0"/>
            </a:p>
          </p:txBody>
        </p:sp>
        <p:sp>
          <p:nvSpPr>
            <p:cNvPr id="8" name="AutoShape 2">
              <a:extLst>
                <a:ext uri="{FF2B5EF4-FFF2-40B4-BE49-F238E27FC236}">
                  <a16:creationId xmlns:a16="http://schemas.microsoft.com/office/drawing/2014/main" id="{7DE2760D-0C59-4F2D-A21E-6B04CBBB1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1776530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Включение интеграции с Яндекс Маркет</a:t>
              </a:r>
              <a:endParaRPr lang="ru-RU" altLang="ru-RU" sz="1100" b="1"/>
            </a:p>
          </p:txBody>
        </p:sp>
        <p:sp>
          <p:nvSpPr>
            <p:cNvPr id="9" name="AutoShape 2">
              <a:extLst>
                <a:ext uri="{FF2B5EF4-FFF2-40B4-BE49-F238E27FC236}">
                  <a16:creationId xmlns:a16="http://schemas.microsoft.com/office/drawing/2014/main" id="{50451CD9-A718-4618-81E8-F7A46C1C9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1776528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Авторизация из 1С в Яндекс Маркет, получение списка магазинов</a:t>
              </a:r>
            </a:p>
          </p:txBody>
        </p:sp>
        <p:sp>
          <p:nvSpPr>
            <p:cNvPr id="10" name="AutoShape 2">
              <a:extLst>
                <a:ext uri="{FF2B5EF4-FFF2-40B4-BE49-F238E27FC236}">
                  <a16:creationId xmlns:a16="http://schemas.microsoft.com/office/drawing/2014/main" id="{8BEF50AE-E69F-42F5-B708-110972374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150" y="1772815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Настройки обмена для каждого магазина</a:t>
              </a:r>
            </a:p>
          </p:txBody>
        </p:sp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id="{B040559B-9B88-4B92-B7F7-983C2B971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2928655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Данные магазина</a:t>
              </a:r>
            </a:p>
          </p:txBody>
        </p:sp>
        <p:sp>
          <p:nvSpPr>
            <p:cNvPr id="12" name="AutoShape 2">
              <a:extLst>
                <a:ext uri="{FF2B5EF4-FFF2-40B4-BE49-F238E27FC236}">
                  <a16:creationId xmlns:a16="http://schemas.microsoft.com/office/drawing/2014/main" id="{96FDA16D-2E71-4BEF-8A9E-512A7D605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3767426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Выбор источника категории товара</a:t>
              </a:r>
            </a:p>
          </p:txBody>
        </p:sp>
        <p:sp>
          <p:nvSpPr>
            <p:cNvPr id="13" name="AutoShape 2">
              <a:extLst>
                <a:ext uri="{FF2B5EF4-FFF2-40B4-BE49-F238E27FC236}">
                  <a16:creationId xmlns:a16="http://schemas.microsoft.com/office/drawing/2014/main" id="{DA4CB245-E968-461D-A03D-2082DB9368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020" y="3858996"/>
              <a:ext cx="2155283" cy="683999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 dirty="0"/>
                <a:t>Регистрация в Яндекс</a:t>
              </a:r>
            </a:p>
          </p:txBody>
        </p:sp>
        <p:sp>
          <p:nvSpPr>
            <p:cNvPr id="14" name="AutoShape 2">
              <a:extLst>
                <a:ext uri="{FF2B5EF4-FFF2-40B4-BE49-F238E27FC236}">
                  <a16:creationId xmlns:a16="http://schemas.microsoft.com/office/drawing/2014/main" id="{D8387A28-4170-4BAA-B7B2-7C77A853B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5457205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Авторизация из 1С в сервисе Яндекс Диск для публикации изображений</a:t>
              </a:r>
            </a:p>
          </p:txBody>
        </p:sp>
        <p:sp>
          <p:nvSpPr>
            <p:cNvPr id="15" name="AutoShape 2">
              <a:extLst>
                <a:ext uri="{FF2B5EF4-FFF2-40B4-BE49-F238E27FC236}">
                  <a16:creationId xmlns:a16="http://schemas.microsoft.com/office/drawing/2014/main" id="{3D6567AD-6318-4535-AC8F-8068F7F28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4620918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расписаний обновления товарного каталога</a:t>
              </a:r>
              <a:endParaRPr lang="ru-RU" altLang="ru-RU"/>
            </a:p>
          </p:txBody>
        </p:sp>
        <p:sp>
          <p:nvSpPr>
            <p:cNvPr id="16" name="AutoShape 2">
              <a:extLst>
                <a:ext uri="{FF2B5EF4-FFF2-40B4-BE49-F238E27FC236}">
                  <a16:creationId xmlns:a16="http://schemas.microsoft.com/office/drawing/2014/main" id="{07BFAB33-CB12-483F-A219-FEC22CEE6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2928655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Определение цены продажи</a:t>
              </a:r>
            </a:p>
          </p:txBody>
        </p:sp>
        <p:sp>
          <p:nvSpPr>
            <p:cNvPr id="17" name="AutoShape 2">
              <a:extLst>
                <a:ext uri="{FF2B5EF4-FFF2-40B4-BE49-F238E27FC236}">
                  <a16:creationId xmlns:a16="http://schemas.microsoft.com/office/drawing/2014/main" id="{884BD895-801A-41AA-B70D-011E511FE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3776348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Определение загружаемых видов цен</a:t>
              </a:r>
            </a:p>
          </p:txBody>
        </p:sp>
        <p:sp>
          <p:nvSpPr>
            <p:cNvPr id="18" name="AutoShape 2">
              <a:extLst>
                <a:ext uri="{FF2B5EF4-FFF2-40B4-BE49-F238E27FC236}">
                  <a16:creationId xmlns:a16="http://schemas.microsoft.com/office/drawing/2014/main" id="{43402694-2603-45AC-BC6A-35F8DAE35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4620918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расписаний обновления цен</a:t>
              </a:r>
            </a:p>
          </p:txBody>
        </p:sp>
        <p:sp>
          <p:nvSpPr>
            <p:cNvPr id="19" name="AutoShape 2">
              <a:extLst>
                <a:ext uri="{FF2B5EF4-FFF2-40B4-BE49-F238E27FC236}">
                  <a16:creationId xmlns:a16="http://schemas.microsoft.com/office/drawing/2014/main" id="{CF256C98-65F0-4E57-A8F7-165486B9D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150" y="3770837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расписания выгрузки остатков (FBS, </a:t>
              </a:r>
              <a:r>
                <a:rPr lang="en-US" altLang="ru-RU" sz="1000" b="1"/>
                <a:t>Express</a:t>
              </a:r>
              <a:r>
                <a:rPr lang="ru-RU" altLang="ru-RU" sz="1000" b="1"/>
                <a:t>)</a:t>
              </a:r>
            </a:p>
          </p:txBody>
        </p:sp>
        <p:sp>
          <p:nvSpPr>
            <p:cNvPr id="20" name="AutoShape 2">
              <a:extLst>
                <a:ext uri="{FF2B5EF4-FFF2-40B4-BE49-F238E27FC236}">
                  <a16:creationId xmlns:a16="http://schemas.microsoft.com/office/drawing/2014/main" id="{1CA4A666-2B4E-4B59-8D13-185285699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335" y="2928655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соответствия склада (FBS, </a:t>
              </a:r>
              <a:r>
                <a:rPr lang="en-US" altLang="ru-RU" sz="1000" b="1"/>
                <a:t>Express</a:t>
              </a:r>
              <a:r>
                <a:rPr lang="ru-RU" altLang="ru-RU" sz="1000" b="1"/>
                <a:t>)</a:t>
              </a:r>
            </a:p>
          </p:txBody>
        </p:sp>
        <p:cxnSp>
          <p:nvCxnSpPr>
            <p:cNvPr id="21" name="Прямая со стрелкой 21">
              <a:extLst>
                <a:ext uri="{FF2B5EF4-FFF2-40B4-BE49-F238E27FC236}">
                  <a16:creationId xmlns:a16="http://schemas.microsoft.com/office/drawing/2014/main" id="{876C3B89-A44B-4BE9-BEA7-0F97A8C607BC}"/>
                </a:ext>
              </a:extLst>
            </p:cNvPr>
            <p:cNvCxnSpPr>
              <a:cxnSpLocks/>
              <a:stCxn id="8" idx="3"/>
              <a:endCxn id="9" idx="1"/>
            </p:cNvCxnSpPr>
            <p:nvPr/>
          </p:nvCxnSpPr>
          <p:spPr bwMode="auto">
            <a:xfrm flipV="1">
              <a:off x="5195720" y="2118528"/>
              <a:ext cx="324401" cy="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Прямая со стрелкой 22">
              <a:extLst>
                <a:ext uri="{FF2B5EF4-FFF2-40B4-BE49-F238E27FC236}">
                  <a16:creationId xmlns:a16="http://schemas.microsoft.com/office/drawing/2014/main" id="{4943001C-9233-4554-8B3F-6BA19EDC96C7}"/>
                </a:ext>
              </a:extLst>
            </p:cNvPr>
            <p:cNvCxnSpPr>
              <a:cxnSpLocks/>
              <a:stCxn id="9" idx="3"/>
              <a:endCxn id="10" idx="1"/>
            </p:cNvCxnSpPr>
            <p:nvPr/>
          </p:nvCxnSpPr>
          <p:spPr bwMode="auto">
            <a:xfrm flipV="1">
              <a:off x="7140118" y="2114815"/>
              <a:ext cx="324030" cy="371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Прямая со стрелкой 23">
              <a:extLst>
                <a:ext uri="{FF2B5EF4-FFF2-40B4-BE49-F238E27FC236}">
                  <a16:creationId xmlns:a16="http://schemas.microsoft.com/office/drawing/2014/main" id="{44E7EC1C-1165-405A-97D6-545E1E43A63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138714" y="2132853"/>
              <a:ext cx="437006" cy="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Прямая со стрелкой 24">
              <a:extLst>
                <a:ext uri="{FF2B5EF4-FFF2-40B4-BE49-F238E27FC236}">
                  <a16:creationId xmlns:a16="http://schemas.microsoft.com/office/drawing/2014/main" id="{44D4D35B-DDEA-4E10-A2EE-4364FEE56F2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507101" y="2756477"/>
              <a:ext cx="7747450" cy="2197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Прямая со стрелкой 25">
              <a:extLst>
                <a:ext uri="{FF2B5EF4-FFF2-40B4-BE49-F238E27FC236}">
                  <a16:creationId xmlns:a16="http://schemas.microsoft.com/office/drawing/2014/main" id="{ACBD14F1-F8C9-4D3A-8B54-D5E1D4E3F8D9}"/>
                </a:ext>
              </a:extLst>
            </p:cNvPr>
            <p:cNvCxnSpPr>
              <a:cxnSpLocks/>
              <a:endCxn id="11" idx="0"/>
            </p:cNvCxnSpPr>
            <p:nvPr/>
          </p:nvCxnSpPr>
          <p:spPr bwMode="auto">
            <a:xfrm flipH="1">
              <a:off x="4385720" y="2748656"/>
              <a:ext cx="1" cy="18000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Прямая со стрелкой 26">
              <a:extLst>
                <a:ext uri="{FF2B5EF4-FFF2-40B4-BE49-F238E27FC236}">
                  <a16:creationId xmlns:a16="http://schemas.microsoft.com/office/drawing/2014/main" id="{F5F01975-98C8-40A7-B0D1-AE656D86AACD}"/>
                </a:ext>
              </a:extLst>
            </p:cNvPr>
            <p:cNvCxnSpPr>
              <a:cxnSpLocks/>
              <a:endCxn id="16" idx="0"/>
            </p:cNvCxnSpPr>
            <p:nvPr/>
          </p:nvCxnSpPr>
          <p:spPr bwMode="auto">
            <a:xfrm>
              <a:off x="6329935" y="2756476"/>
              <a:ext cx="185" cy="172178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Прямая со стрелкой 27">
              <a:extLst>
                <a:ext uri="{FF2B5EF4-FFF2-40B4-BE49-F238E27FC236}">
                  <a16:creationId xmlns:a16="http://schemas.microsoft.com/office/drawing/2014/main" id="{3BFA87B8-94CA-4969-8ADD-14BF35C29C14}"/>
                </a:ext>
              </a:extLst>
            </p:cNvPr>
            <p:cNvCxnSpPr>
              <a:cxnSpLocks/>
              <a:stCxn id="10" idx="2"/>
            </p:cNvCxnSpPr>
            <p:nvPr/>
          </p:nvCxnSpPr>
          <p:spPr bwMode="auto">
            <a:xfrm>
              <a:off x="8274150" y="2456814"/>
              <a:ext cx="0" cy="29266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Прямая со стрелкой 28">
              <a:extLst>
                <a:ext uri="{FF2B5EF4-FFF2-40B4-BE49-F238E27FC236}">
                  <a16:creationId xmlns:a16="http://schemas.microsoft.com/office/drawing/2014/main" id="{EBBB4E5D-28A0-4A0E-BFDC-CCAEFD72B4F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507101" y="2771576"/>
              <a:ext cx="9989" cy="108742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Прямая со стрелкой 29">
              <a:extLst>
                <a:ext uri="{FF2B5EF4-FFF2-40B4-BE49-F238E27FC236}">
                  <a16:creationId xmlns:a16="http://schemas.microsoft.com/office/drawing/2014/main" id="{90B26AA4-E51B-4912-8B1D-C14192415A95}"/>
                </a:ext>
              </a:extLst>
            </p:cNvPr>
            <p:cNvCxnSpPr>
              <a:cxnSpLocks/>
              <a:endCxn id="14" idx="1"/>
            </p:cNvCxnSpPr>
            <p:nvPr/>
          </p:nvCxnSpPr>
          <p:spPr bwMode="auto">
            <a:xfrm>
              <a:off x="2501314" y="5799204"/>
              <a:ext cx="1074407" cy="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Прямая со стрелкой 30">
              <a:extLst>
                <a:ext uri="{FF2B5EF4-FFF2-40B4-BE49-F238E27FC236}">
                  <a16:creationId xmlns:a16="http://schemas.microsoft.com/office/drawing/2014/main" id="{9C733800-A4F4-41A0-B12F-F6B7B7AC8319}"/>
                </a:ext>
              </a:extLst>
            </p:cNvPr>
            <p:cNvCxnSpPr>
              <a:cxnSpLocks/>
              <a:stCxn id="11" idx="2"/>
              <a:endCxn id="12" idx="0"/>
            </p:cNvCxnSpPr>
            <p:nvPr/>
          </p:nvCxnSpPr>
          <p:spPr bwMode="auto">
            <a:xfrm>
              <a:off x="4385720" y="3612655"/>
              <a:ext cx="0" cy="15477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Прямая со стрелкой 31">
              <a:extLst>
                <a:ext uri="{FF2B5EF4-FFF2-40B4-BE49-F238E27FC236}">
                  <a16:creationId xmlns:a16="http://schemas.microsoft.com/office/drawing/2014/main" id="{1507C35D-D369-4838-92CB-44A8A47E2101}"/>
                </a:ext>
              </a:extLst>
            </p:cNvPr>
            <p:cNvCxnSpPr>
              <a:cxnSpLocks/>
              <a:stCxn id="12" idx="2"/>
              <a:endCxn id="15" idx="0"/>
            </p:cNvCxnSpPr>
            <p:nvPr/>
          </p:nvCxnSpPr>
          <p:spPr bwMode="auto">
            <a:xfrm>
              <a:off x="4385720" y="4451425"/>
              <a:ext cx="0" cy="16949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Прямая со стрелкой 32">
              <a:extLst>
                <a:ext uri="{FF2B5EF4-FFF2-40B4-BE49-F238E27FC236}">
                  <a16:creationId xmlns:a16="http://schemas.microsoft.com/office/drawing/2014/main" id="{2F56484E-0104-46E3-B883-98F9975273FF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 bwMode="auto">
            <a:xfrm>
              <a:off x="6330120" y="3612655"/>
              <a:ext cx="0" cy="16369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Прямая со стрелкой 33">
              <a:extLst>
                <a:ext uri="{FF2B5EF4-FFF2-40B4-BE49-F238E27FC236}">
                  <a16:creationId xmlns:a16="http://schemas.microsoft.com/office/drawing/2014/main" id="{33D1EC2F-0305-499E-95EA-DE9F09692C47}"/>
                </a:ext>
              </a:extLst>
            </p:cNvPr>
            <p:cNvCxnSpPr>
              <a:cxnSpLocks/>
              <a:stCxn id="20" idx="2"/>
              <a:endCxn id="19" idx="0"/>
            </p:cNvCxnSpPr>
            <p:nvPr/>
          </p:nvCxnSpPr>
          <p:spPr bwMode="auto">
            <a:xfrm flipH="1">
              <a:off x="8274150" y="3612654"/>
              <a:ext cx="185" cy="15818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Прямая со стрелкой 34">
              <a:extLst>
                <a:ext uri="{FF2B5EF4-FFF2-40B4-BE49-F238E27FC236}">
                  <a16:creationId xmlns:a16="http://schemas.microsoft.com/office/drawing/2014/main" id="{E6D4A300-8C8C-4858-A16E-40308D05A085}"/>
                </a:ext>
              </a:extLst>
            </p:cNvPr>
            <p:cNvCxnSpPr>
              <a:cxnSpLocks/>
              <a:stCxn id="17" idx="2"/>
              <a:endCxn id="18" idx="0"/>
            </p:cNvCxnSpPr>
            <p:nvPr/>
          </p:nvCxnSpPr>
          <p:spPr bwMode="auto">
            <a:xfrm>
              <a:off x="6330120" y="4460347"/>
              <a:ext cx="0" cy="16057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5" name="AutoShape 2">
              <a:extLst>
                <a:ext uri="{FF2B5EF4-FFF2-40B4-BE49-F238E27FC236}">
                  <a16:creationId xmlns:a16="http://schemas.microsoft.com/office/drawing/2014/main" id="{E3ECC884-5267-4216-9DF1-41BC5AD4F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2928657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Вариант отражения продаж в учете (</a:t>
              </a:r>
              <a:r>
                <a:rPr lang="en-US" altLang="ru-RU" sz="1000" b="1"/>
                <a:t>FBY</a:t>
              </a:r>
              <a:r>
                <a:rPr lang="ru-RU" altLang="ru-RU" sz="1000" b="1"/>
                <a:t>)</a:t>
              </a:r>
            </a:p>
          </p:txBody>
        </p:sp>
        <p:cxnSp>
          <p:nvCxnSpPr>
            <p:cNvPr id="36" name="Прямая со стрелкой 37">
              <a:extLst>
                <a:ext uri="{FF2B5EF4-FFF2-40B4-BE49-F238E27FC236}">
                  <a16:creationId xmlns:a16="http://schemas.microsoft.com/office/drawing/2014/main" id="{20B389A7-C305-4B56-9ECF-D18FCB521D5D}"/>
                </a:ext>
              </a:extLst>
            </p:cNvPr>
            <p:cNvCxnSpPr>
              <a:cxnSpLocks/>
              <a:endCxn id="35" idx="0"/>
            </p:cNvCxnSpPr>
            <p:nvPr/>
          </p:nvCxnSpPr>
          <p:spPr bwMode="auto">
            <a:xfrm>
              <a:off x="10254552" y="2748656"/>
              <a:ext cx="0" cy="18000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7" name="AutoShape 2">
              <a:extLst>
                <a:ext uri="{FF2B5EF4-FFF2-40B4-BE49-F238E27FC236}">
                  <a16:creationId xmlns:a16="http://schemas.microsoft.com/office/drawing/2014/main" id="{77E44AAD-A31C-4C8D-9ADE-46871F46C3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3767426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Сведения о юридическом лице торговой площадки</a:t>
              </a:r>
            </a:p>
          </p:txBody>
        </p:sp>
        <p:sp>
          <p:nvSpPr>
            <p:cNvPr id="38" name="AutoShape 2">
              <a:extLst>
                <a:ext uri="{FF2B5EF4-FFF2-40B4-BE49-F238E27FC236}">
                  <a16:creationId xmlns:a16="http://schemas.microsoft.com/office/drawing/2014/main" id="{55519592-3D1E-4AE8-B74D-7DD5E769E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5468756"/>
              <a:ext cx="1620000" cy="683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 dirty="0"/>
                <a:t>Настройка расписания загрузки отчета о реализации (</a:t>
              </a:r>
              <a:r>
                <a:rPr lang="en-US" altLang="ru-RU" sz="1000" b="1" dirty="0"/>
                <a:t>FBY</a:t>
              </a:r>
              <a:r>
                <a:rPr lang="ru-RU" altLang="ru-RU" sz="1000" b="1" dirty="0"/>
                <a:t>)</a:t>
              </a:r>
            </a:p>
          </p:txBody>
        </p:sp>
        <p:cxnSp>
          <p:nvCxnSpPr>
            <p:cNvPr id="39" name="Прямая со стрелкой 41">
              <a:extLst>
                <a:ext uri="{FF2B5EF4-FFF2-40B4-BE49-F238E27FC236}">
                  <a16:creationId xmlns:a16="http://schemas.microsoft.com/office/drawing/2014/main" id="{ABA834C9-B78A-40F8-8C6A-E5DE23B7710C}"/>
                </a:ext>
              </a:extLst>
            </p:cNvPr>
            <p:cNvCxnSpPr>
              <a:cxnSpLocks/>
              <a:stCxn id="35" idx="2"/>
              <a:endCxn id="37" idx="0"/>
            </p:cNvCxnSpPr>
            <p:nvPr/>
          </p:nvCxnSpPr>
          <p:spPr bwMode="auto">
            <a:xfrm>
              <a:off x="10254552" y="3612657"/>
              <a:ext cx="0" cy="154769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Прямая со стрелкой 42">
              <a:extLst>
                <a:ext uri="{FF2B5EF4-FFF2-40B4-BE49-F238E27FC236}">
                  <a16:creationId xmlns:a16="http://schemas.microsoft.com/office/drawing/2014/main" id="{E1189C48-47A8-41CE-B28D-49975FA36D5C}"/>
                </a:ext>
              </a:extLst>
            </p:cNvPr>
            <p:cNvCxnSpPr>
              <a:cxnSpLocks/>
              <a:stCxn id="37" idx="2"/>
              <a:endCxn id="44" idx="0"/>
            </p:cNvCxnSpPr>
            <p:nvPr/>
          </p:nvCxnSpPr>
          <p:spPr bwMode="auto">
            <a:xfrm>
              <a:off x="10254552" y="4451426"/>
              <a:ext cx="0" cy="172058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41" name="Рисунок 5">
            <a:extLst>
              <a:ext uri="{FF2B5EF4-FFF2-40B4-BE49-F238E27FC236}">
                <a16:creationId xmlns:a16="http://schemas.microsoft.com/office/drawing/2014/main" id="{B2817B58-E034-4EAD-8DE8-5BE04529E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788" y="2027974"/>
            <a:ext cx="12795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AutoShape 2">
            <a:extLst>
              <a:ext uri="{FF2B5EF4-FFF2-40B4-BE49-F238E27FC236}">
                <a16:creationId xmlns:a16="http://schemas.microsoft.com/office/drawing/2014/main" id="{FA62BF78-169F-44B3-984F-7FA47DA91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84613" y="4797152"/>
            <a:ext cx="1608689" cy="611935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9050" algn="ctr">
            <a:solidFill>
              <a:srgbClr val="CC3300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ru-RU" altLang="ru-RU" sz="1000" b="1" dirty="0"/>
              <a:t>Настройки обработки заказов </a:t>
            </a:r>
            <a:r>
              <a:rPr lang="en-US" altLang="ru-RU" sz="1000" b="1" dirty="0"/>
              <a:t>FBS</a:t>
            </a:r>
            <a:endParaRPr lang="ru-RU" altLang="ru-RU" sz="1000" b="1" dirty="0"/>
          </a:p>
        </p:txBody>
      </p:sp>
      <p:cxnSp>
        <p:nvCxnSpPr>
          <p:cNvPr id="46" name="Прямая со стрелкой 42">
            <a:extLst>
              <a:ext uri="{FF2B5EF4-FFF2-40B4-BE49-F238E27FC236}">
                <a16:creationId xmlns:a16="http://schemas.microsoft.com/office/drawing/2014/main" id="{2CA2C526-6718-465D-9187-FE501F205AA5}"/>
              </a:ext>
            </a:extLst>
          </p:cNvPr>
          <p:cNvCxnSpPr>
            <a:cxnSpLocks/>
            <a:stCxn id="44" idx="2"/>
            <a:endCxn id="38" idx="0"/>
          </p:cNvCxnSpPr>
          <p:nvPr/>
        </p:nvCxnSpPr>
        <p:spPr bwMode="auto">
          <a:xfrm>
            <a:off x="10188958" y="5409087"/>
            <a:ext cx="0" cy="144282"/>
          </a:xfrm>
          <a:prstGeom prst="straightConnector1">
            <a:avLst/>
          </a:prstGeom>
          <a:noFill/>
          <a:ln w="25400" algn="ctr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Прямая со стрелкой 28">
            <a:extLst>
              <a:ext uri="{FF2B5EF4-FFF2-40B4-BE49-F238E27FC236}">
                <a16:creationId xmlns:a16="http://schemas.microsoft.com/office/drawing/2014/main" id="{BAEF5177-B294-49B6-8643-6999CF0E531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43472" y="3015975"/>
            <a:ext cx="0" cy="1097234"/>
          </a:xfrm>
          <a:prstGeom prst="straightConnector1">
            <a:avLst/>
          </a:prstGeom>
          <a:noFill/>
          <a:ln w="25400" algn="ctr">
            <a:solidFill>
              <a:srgbClr val="CC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Прямая со стрелкой 28">
            <a:extLst>
              <a:ext uri="{FF2B5EF4-FFF2-40B4-BE49-F238E27FC236}">
                <a16:creationId xmlns:a16="http://schemas.microsoft.com/office/drawing/2014/main" id="{1BC7A050-02C1-4001-AEC5-14DC937E6A96}"/>
              </a:ext>
            </a:extLst>
          </p:cNvPr>
          <p:cNvCxnSpPr>
            <a:cxnSpLocks/>
          </p:cNvCxnSpPr>
          <p:nvPr/>
        </p:nvCxnSpPr>
        <p:spPr bwMode="auto">
          <a:xfrm>
            <a:off x="2489853" y="4719039"/>
            <a:ext cx="10706" cy="1129963"/>
          </a:xfrm>
          <a:prstGeom prst="straightConnector1">
            <a:avLst/>
          </a:prstGeom>
          <a:noFill/>
          <a:ln w="25400" algn="ctr">
            <a:solidFill>
              <a:srgbClr val="CC3300"/>
            </a:solidFill>
            <a:round/>
            <a:headEnd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2" name="Рисунок 5">
            <a:extLst>
              <a:ext uri="{FF2B5EF4-FFF2-40B4-BE49-F238E27FC236}">
                <a16:creationId xmlns:a16="http://schemas.microsoft.com/office/drawing/2014/main" id="{0F8D482B-BE1D-4F2A-98B9-9DC54AF2C2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623888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8547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4505F7-7D1F-4A87-A780-79BE7FEE1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AB7D4E-A202-4568-AF1A-74D002CC0D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84784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Состав настроек зависит от:</a:t>
            </a:r>
          </a:p>
          <a:p>
            <a:pPr lvl="1" eaLnBrk="1" hangingPunct="1"/>
            <a:r>
              <a:rPr lang="ru-RU" altLang="ru-RU" dirty="0"/>
              <a:t>схемы работы магазина;</a:t>
            </a:r>
          </a:p>
          <a:p>
            <a:pPr lvl="1" eaLnBrk="1" hangingPunct="1"/>
            <a:r>
              <a:rPr lang="ru-RU" altLang="ru-RU" dirty="0"/>
              <a:t>набора автоматизированных</a:t>
            </a:r>
            <a:br>
              <a:rPr lang="ru-RU" altLang="ru-RU" dirty="0"/>
            </a:br>
            <a:r>
              <a:rPr lang="ru-RU" altLang="ru-RU" dirty="0"/>
              <a:t>функций.</a:t>
            </a:r>
          </a:p>
          <a:p>
            <a:pPr marL="0" indent="0" eaLnBrk="1" hangingPunct="1">
              <a:buNone/>
            </a:pPr>
            <a:r>
              <a:rPr lang="ru-RU" altLang="ru-RU" dirty="0"/>
              <a:t>При заполнении настроек нужно:</a:t>
            </a:r>
          </a:p>
          <a:p>
            <a:pPr lvl="1" eaLnBrk="1" hangingPunct="1"/>
            <a:r>
              <a:rPr lang="ru-RU" dirty="0"/>
              <a:t>придерживаться подсказок</a:t>
            </a:r>
            <a:br>
              <a:rPr lang="ru-RU" dirty="0"/>
            </a:br>
            <a:r>
              <a:rPr lang="ru-RU" dirty="0"/>
              <a:t>в каждом шаге настроек;</a:t>
            </a:r>
          </a:p>
          <a:p>
            <a:pPr lvl="1" eaLnBrk="1" hangingPunct="1"/>
            <a:r>
              <a:rPr lang="ru-RU" altLang="ru-RU" dirty="0"/>
              <a:t>некоторые данные взять из</a:t>
            </a:r>
            <a:br>
              <a:rPr lang="ru-RU" altLang="ru-RU" dirty="0"/>
            </a:br>
            <a:r>
              <a:rPr lang="ru-RU" altLang="ru-RU" dirty="0"/>
              <a:t>личного кабинета Яндекс Маркет;</a:t>
            </a:r>
          </a:p>
          <a:p>
            <a:pPr lvl="1" eaLnBrk="1" hangingPunct="1"/>
            <a:r>
              <a:rPr lang="ru-RU" altLang="ru-RU" dirty="0"/>
              <a:t>для публикации карточек</a:t>
            </a:r>
            <a:br>
              <a:rPr lang="ru-RU" altLang="ru-RU" dirty="0"/>
            </a:br>
            <a:r>
              <a:rPr lang="ru-RU" altLang="ru-RU" dirty="0"/>
              <a:t>товаров выбрать источник</a:t>
            </a:r>
            <a:br>
              <a:rPr lang="ru-RU" altLang="ru-RU" dirty="0"/>
            </a:br>
            <a:r>
              <a:rPr lang="ru-RU" altLang="ru-RU" dirty="0"/>
              <a:t>категории и авторизоваться</a:t>
            </a:r>
            <a:br>
              <a:rPr lang="ru-RU" altLang="ru-RU" dirty="0"/>
            </a:br>
            <a:r>
              <a:rPr lang="ru-RU" altLang="ru-RU" dirty="0"/>
              <a:t>в сервисе Яндекс Диск;</a:t>
            </a:r>
          </a:p>
          <a:p>
            <a:pPr lvl="1" eaLnBrk="1" hangingPunct="1"/>
            <a:r>
              <a:rPr lang="ru-RU" altLang="ru-RU" dirty="0"/>
              <a:t>включить регламентные задания</a:t>
            </a:r>
            <a:br>
              <a:rPr lang="ru-RU" altLang="ru-RU" dirty="0"/>
            </a:br>
            <a:r>
              <a:rPr lang="ru-RU" altLang="ru-RU" dirty="0"/>
              <a:t>и настроить для них расписания.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BCA0E8-2787-4F3F-B24C-8E6B7C69D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648" y="1512000"/>
            <a:ext cx="7344000" cy="4731068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2" name="Рисунок 5">
            <a:extLst>
              <a:ext uri="{FF2B5EF4-FFF2-40B4-BE49-F238E27FC236}">
                <a16:creationId xmlns:a16="http://schemas.microsoft.com/office/drawing/2014/main" id="{081BBC62-4E16-4C31-ADCC-132033A603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623888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9B9098-F057-495F-A409-B417E0F38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9772" y="1140069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30631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5B221AF-BCC4-4BC4-B8CD-B0026F18F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648" y="1512000"/>
            <a:ext cx="7344000" cy="4744159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9D2317-B817-49F4-AECF-3240F34FC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12998E-BDE0-4B57-A527-AB0B5B39C4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84784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Для отражения продаж (</a:t>
            </a:r>
            <a:r>
              <a:rPr lang="en-US" altLang="ru-RU" dirty="0"/>
              <a:t>FBY</a:t>
            </a:r>
            <a:r>
              <a:rPr lang="ru-RU" altLang="ru-RU" dirty="0"/>
              <a:t>,</a:t>
            </a:r>
            <a:r>
              <a:rPr lang="en-US" altLang="ru-RU" dirty="0"/>
              <a:t> FBS</a:t>
            </a:r>
            <a:r>
              <a:rPr lang="ru-RU" altLang="ru-RU" dirty="0"/>
              <a:t>):</a:t>
            </a:r>
          </a:p>
          <a:p>
            <a:pPr lvl="1" eaLnBrk="1" hangingPunct="1"/>
            <a:r>
              <a:rPr lang="ru-RU" altLang="ru-RU" dirty="0"/>
              <a:t>Выбрать способ отражения:</a:t>
            </a:r>
          </a:p>
          <a:p>
            <a:pPr lvl="2" eaLnBrk="1" hangingPunct="1"/>
            <a:r>
              <a:rPr lang="ru-RU" altLang="ru-RU" dirty="0"/>
              <a:t>реализация с отложенным</a:t>
            </a:r>
            <a:br>
              <a:rPr lang="ru-RU" altLang="ru-RU" dirty="0"/>
            </a:br>
            <a:r>
              <a:rPr lang="ru-RU" altLang="ru-RU" dirty="0"/>
              <a:t>переходом права собственности;</a:t>
            </a:r>
          </a:p>
          <a:p>
            <a:pPr lvl="2" eaLnBrk="1" hangingPunct="1"/>
            <a:r>
              <a:rPr lang="ru-RU" altLang="ru-RU" dirty="0"/>
              <a:t>комиссионная схема 2.5.</a:t>
            </a:r>
          </a:p>
          <a:p>
            <a:pPr lvl="1" eaLnBrk="1" hangingPunct="1"/>
            <a:r>
              <a:rPr lang="ru-RU" altLang="ru-RU" dirty="0"/>
              <a:t>Для реализации с отложенным</a:t>
            </a:r>
            <a:br>
              <a:rPr lang="ru-RU" altLang="ru-RU" dirty="0"/>
            </a:br>
            <a:r>
              <a:rPr lang="ru-RU" altLang="ru-RU" dirty="0"/>
              <a:t>переходом права собственности:</a:t>
            </a:r>
          </a:p>
          <a:p>
            <a:pPr lvl="2" eaLnBrk="1" hangingPunct="1"/>
            <a:r>
              <a:rPr lang="ru-RU" altLang="ru-RU" dirty="0"/>
              <a:t>заполнить сведения о</a:t>
            </a:r>
            <a:br>
              <a:rPr lang="ru-RU" altLang="ru-RU" dirty="0"/>
            </a:br>
            <a:r>
              <a:rPr lang="ru-RU" altLang="ru-RU" dirty="0"/>
              <a:t>розничном покупателе.</a:t>
            </a:r>
          </a:p>
          <a:p>
            <a:pPr lvl="1" eaLnBrk="1" hangingPunct="1"/>
            <a:r>
              <a:rPr lang="ru-RU" altLang="ru-RU" dirty="0"/>
              <a:t>Заполнить сведения о</a:t>
            </a:r>
            <a:br>
              <a:rPr lang="ru-RU" altLang="ru-RU" dirty="0"/>
            </a:br>
            <a:r>
              <a:rPr lang="ru-RU" altLang="ru-RU" dirty="0"/>
              <a:t>юридическом лице площадки.</a:t>
            </a:r>
          </a:p>
          <a:p>
            <a:pPr lvl="1" eaLnBrk="1" hangingPunct="1"/>
            <a:r>
              <a:rPr lang="ru-RU" altLang="ru-RU" dirty="0"/>
              <a:t>Доступен тестовый режим</a:t>
            </a:r>
            <a:br>
              <a:rPr lang="ru-RU" altLang="ru-RU" dirty="0"/>
            </a:br>
            <a:r>
              <a:rPr lang="ru-RU" altLang="ru-RU" dirty="0"/>
              <a:t>для ознакомления с процессом</a:t>
            </a:r>
            <a:br>
              <a:rPr lang="ru-RU" altLang="ru-RU" dirty="0"/>
            </a:br>
            <a:r>
              <a:rPr lang="ru-RU" altLang="ru-RU" dirty="0"/>
              <a:t>обработки заказов.</a:t>
            </a:r>
          </a:p>
          <a:p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936881D-CA16-40EC-BC35-50CEB5C946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9772" y="1140069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2BEF07-C15A-4CCF-9D86-B7C659D3C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623888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63412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5EF5A-7EDC-4D03-8FBD-3F3D94C1E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grpSp>
        <p:nvGrpSpPr>
          <p:cNvPr id="4" name="Группа 7213">
            <a:extLst>
              <a:ext uri="{FF2B5EF4-FFF2-40B4-BE49-F238E27FC236}">
                <a16:creationId xmlns:a16="http://schemas.microsoft.com/office/drawing/2014/main" id="{B7A61E7F-0875-48AF-9BAC-CE9E9AF66C34}"/>
              </a:ext>
            </a:extLst>
          </p:cNvPr>
          <p:cNvGrpSpPr>
            <a:grpSpLocks/>
          </p:cNvGrpSpPr>
          <p:nvPr/>
        </p:nvGrpSpPr>
        <p:grpSpPr bwMode="auto">
          <a:xfrm>
            <a:off x="862013" y="1989138"/>
            <a:ext cx="10274300" cy="4276725"/>
            <a:chOff x="862028" y="1484784"/>
            <a:chExt cx="10346540" cy="4780373"/>
          </a:xfrm>
        </p:grpSpPr>
        <p:sp>
          <p:nvSpPr>
            <p:cNvPr id="5" name="AutoShape 2">
              <a:extLst>
                <a:ext uri="{FF2B5EF4-FFF2-40B4-BE49-F238E27FC236}">
                  <a16:creationId xmlns:a16="http://schemas.microsoft.com/office/drawing/2014/main" id="{BDE33410-252E-4D5E-97F3-9EC5B1256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703" y="1484809"/>
              <a:ext cx="7776865" cy="4780348"/>
            </a:xfrm>
            <a:prstGeom prst="roundRect">
              <a:avLst>
                <a:gd name="adj" fmla="val 37"/>
              </a:avLst>
            </a:prstGeom>
            <a:solidFill>
              <a:srgbClr val="FFFEB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Учетная система 1С</a:t>
              </a:r>
            </a:p>
          </p:txBody>
        </p:sp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ADC11722-3378-4E63-AAA6-1FA9FBAF8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28" y="1484784"/>
              <a:ext cx="2394984" cy="4780348"/>
            </a:xfrm>
            <a:prstGeom prst="roundRect">
              <a:avLst>
                <a:gd name="adj" fmla="val 46"/>
              </a:avLst>
            </a:prstGeom>
            <a:solidFill>
              <a:srgbClr val="D6EBF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13316" tIns="40308" rIns="85294" bIns="40308" anchorCtr="1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Торговая площадка</a:t>
              </a:r>
            </a:p>
          </p:txBody>
        </p:sp>
        <p:sp>
          <p:nvSpPr>
            <p:cNvPr id="7" name="AutoShape 2">
              <a:extLst>
                <a:ext uri="{FF2B5EF4-FFF2-40B4-BE49-F238E27FC236}">
                  <a16:creationId xmlns:a16="http://schemas.microsoft.com/office/drawing/2014/main" id="{76B3A27B-940C-4BF7-896D-9A72FCD6E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431" y="1776533"/>
              <a:ext cx="2155283" cy="815042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Регистрация в Ozon, заполнение настроек аккаунта, создание и настройка складов, создание ключа API</a:t>
              </a:r>
              <a:endParaRPr lang="ru-RU" altLang="ru-RU" sz="1000"/>
            </a:p>
          </p:txBody>
        </p:sp>
        <p:sp>
          <p:nvSpPr>
            <p:cNvPr id="8" name="AutoShape 2">
              <a:extLst>
                <a:ext uri="{FF2B5EF4-FFF2-40B4-BE49-F238E27FC236}">
                  <a16:creationId xmlns:a16="http://schemas.microsoft.com/office/drawing/2014/main" id="{9509250C-699E-41DC-A687-ADB6A80C1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1776530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Включение интеграции с Ozon</a:t>
              </a:r>
              <a:endParaRPr lang="ru-RU" altLang="ru-RU" sz="1100" b="1"/>
            </a:p>
          </p:txBody>
        </p:sp>
        <p:sp>
          <p:nvSpPr>
            <p:cNvPr id="9" name="AutoShape 2">
              <a:extLst>
                <a:ext uri="{FF2B5EF4-FFF2-40B4-BE49-F238E27FC236}">
                  <a16:creationId xmlns:a16="http://schemas.microsoft.com/office/drawing/2014/main" id="{75D1FFEB-3F7D-4A91-BDF0-F43D1F841E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1776528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Авторизация из 1С в Ozon</a:t>
              </a:r>
            </a:p>
          </p:txBody>
        </p:sp>
        <p:sp>
          <p:nvSpPr>
            <p:cNvPr id="10" name="AutoShape 2">
              <a:extLst>
                <a:ext uri="{FF2B5EF4-FFF2-40B4-BE49-F238E27FC236}">
                  <a16:creationId xmlns:a16="http://schemas.microsoft.com/office/drawing/2014/main" id="{EF3858D4-E1CC-45E7-97A3-917F31CA7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335" y="1776529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Настройки обмена</a:t>
              </a:r>
            </a:p>
          </p:txBody>
        </p:sp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id="{7C102CCE-C83C-4CAF-A2AC-EFA9348E4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2928656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Выбор источника категории товара</a:t>
              </a:r>
            </a:p>
          </p:txBody>
        </p:sp>
        <p:sp>
          <p:nvSpPr>
            <p:cNvPr id="12" name="AutoShape 2">
              <a:extLst>
                <a:ext uri="{FF2B5EF4-FFF2-40B4-BE49-F238E27FC236}">
                  <a16:creationId xmlns:a16="http://schemas.microsoft.com/office/drawing/2014/main" id="{C94D8C51-23C4-434C-B0E3-E744AA317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3767426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 dirty="0"/>
                <a:t>Настройка соответствия категорий, атрибутов и их характеристик</a:t>
              </a:r>
            </a:p>
          </p:txBody>
        </p:sp>
        <p:sp>
          <p:nvSpPr>
            <p:cNvPr id="13" name="AutoShape 2">
              <a:extLst>
                <a:ext uri="{FF2B5EF4-FFF2-40B4-BE49-F238E27FC236}">
                  <a16:creationId xmlns:a16="http://schemas.microsoft.com/office/drawing/2014/main" id="{3289B759-3014-4706-8DF0-4A4A9E3CF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431" y="5457204"/>
              <a:ext cx="2155283" cy="6840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Регистрация в Яндекс</a:t>
              </a:r>
            </a:p>
          </p:txBody>
        </p:sp>
        <p:sp>
          <p:nvSpPr>
            <p:cNvPr id="14" name="AutoShape 2">
              <a:extLst>
                <a:ext uri="{FF2B5EF4-FFF2-40B4-BE49-F238E27FC236}">
                  <a16:creationId xmlns:a16="http://schemas.microsoft.com/office/drawing/2014/main" id="{337C8FAE-BBD4-4878-B3CB-A99A6A892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5457205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Авторизация из 1С в сервисе Яндекс Диск для публикации изображений</a:t>
              </a:r>
            </a:p>
          </p:txBody>
        </p:sp>
        <p:sp>
          <p:nvSpPr>
            <p:cNvPr id="15" name="AutoShape 2">
              <a:extLst>
                <a:ext uri="{FF2B5EF4-FFF2-40B4-BE49-F238E27FC236}">
                  <a16:creationId xmlns:a16="http://schemas.microsoft.com/office/drawing/2014/main" id="{9FE27B7E-06F7-4198-BB42-A94C9EB1E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4620919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расписания обновления товарного каталога</a:t>
              </a:r>
              <a:endParaRPr lang="ru-RU" altLang="ru-RU"/>
            </a:p>
          </p:txBody>
        </p:sp>
        <p:sp>
          <p:nvSpPr>
            <p:cNvPr id="16" name="AutoShape 2">
              <a:extLst>
                <a:ext uri="{FF2B5EF4-FFF2-40B4-BE49-F238E27FC236}">
                  <a16:creationId xmlns:a16="http://schemas.microsoft.com/office/drawing/2014/main" id="{AB5F3C89-5478-4380-96A3-131DDD288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2928656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Определение выгружаемых видов цен</a:t>
              </a:r>
            </a:p>
          </p:txBody>
        </p:sp>
        <p:sp>
          <p:nvSpPr>
            <p:cNvPr id="17" name="AutoShape 2">
              <a:extLst>
                <a:ext uri="{FF2B5EF4-FFF2-40B4-BE49-F238E27FC236}">
                  <a16:creationId xmlns:a16="http://schemas.microsoft.com/office/drawing/2014/main" id="{913FD894-FC34-4132-8AA6-B2B140791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3776349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Определение загружаемых видов цен</a:t>
              </a:r>
            </a:p>
          </p:txBody>
        </p:sp>
        <p:sp>
          <p:nvSpPr>
            <p:cNvPr id="18" name="AutoShape 2">
              <a:extLst>
                <a:ext uri="{FF2B5EF4-FFF2-40B4-BE49-F238E27FC236}">
                  <a16:creationId xmlns:a16="http://schemas.microsoft.com/office/drawing/2014/main" id="{000DA1B9-E30F-4B4D-B6BB-68E83ECFC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0119" y="4620919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расписаний обновления цен</a:t>
              </a:r>
            </a:p>
          </p:txBody>
        </p:sp>
        <p:sp>
          <p:nvSpPr>
            <p:cNvPr id="19" name="AutoShape 2">
              <a:extLst>
                <a:ext uri="{FF2B5EF4-FFF2-40B4-BE49-F238E27FC236}">
                  <a16:creationId xmlns:a16="http://schemas.microsoft.com/office/drawing/2014/main" id="{657B7A9A-A8D2-4AD3-B4E0-62A6C1DAB2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335" y="4620919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расписаний обновления остатков (FBO, FBS)</a:t>
              </a:r>
            </a:p>
          </p:txBody>
        </p:sp>
        <p:sp>
          <p:nvSpPr>
            <p:cNvPr id="20" name="AutoShape 2">
              <a:extLst>
                <a:ext uri="{FF2B5EF4-FFF2-40B4-BE49-F238E27FC236}">
                  <a16:creationId xmlns:a16="http://schemas.microsoft.com/office/drawing/2014/main" id="{89A1595A-F336-4E64-A1E2-14B5F91B1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335" y="2928656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соответствия складов (FBS)</a:t>
              </a:r>
            </a:p>
          </p:txBody>
        </p:sp>
        <p:sp>
          <p:nvSpPr>
            <p:cNvPr id="21" name="AutoShape 2">
              <a:extLst>
                <a:ext uri="{FF2B5EF4-FFF2-40B4-BE49-F238E27FC236}">
                  <a16:creationId xmlns:a16="http://schemas.microsoft.com/office/drawing/2014/main" id="{835905A7-05CB-4AEF-B5E8-AADE76800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4335" y="3776347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Настройка ограничения выгрузки остатков (FBS)</a:t>
              </a:r>
              <a:endParaRPr lang="ru-RU" altLang="ru-RU" sz="1000"/>
            </a:p>
          </p:txBody>
        </p:sp>
        <p:cxnSp>
          <p:nvCxnSpPr>
            <p:cNvPr id="22" name="Прямая со стрелкой 22">
              <a:extLst>
                <a:ext uri="{FF2B5EF4-FFF2-40B4-BE49-F238E27FC236}">
                  <a16:creationId xmlns:a16="http://schemas.microsoft.com/office/drawing/2014/main" id="{C0418929-77D2-4ADD-8243-612453BBDB94}"/>
                </a:ext>
              </a:extLst>
            </p:cNvPr>
            <p:cNvCxnSpPr>
              <a:cxnSpLocks/>
              <a:stCxn id="8" idx="3"/>
              <a:endCxn id="9" idx="1"/>
            </p:cNvCxnSpPr>
            <p:nvPr/>
          </p:nvCxnSpPr>
          <p:spPr bwMode="auto">
            <a:xfrm flipV="1">
              <a:off x="5195720" y="2118528"/>
              <a:ext cx="324401" cy="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Прямая со стрелкой 23">
              <a:extLst>
                <a:ext uri="{FF2B5EF4-FFF2-40B4-BE49-F238E27FC236}">
                  <a16:creationId xmlns:a16="http://schemas.microsoft.com/office/drawing/2014/main" id="{178DCC7B-1093-45C9-B976-F7B675303968}"/>
                </a:ext>
              </a:extLst>
            </p:cNvPr>
            <p:cNvCxnSpPr>
              <a:cxnSpLocks/>
              <a:stCxn id="9" idx="3"/>
              <a:endCxn id="10" idx="1"/>
            </p:cNvCxnSpPr>
            <p:nvPr/>
          </p:nvCxnSpPr>
          <p:spPr bwMode="auto">
            <a:xfrm>
              <a:off x="7140120" y="2118528"/>
              <a:ext cx="324216" cy="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Прямая со стрелкой 24">
              <a:extLst>
                <a:ext uri="{FF2B5EF4-FFF2-40B4-BE49-F238E27FC236}">
                  <a16:creationId xmlns:a16="http://schemas.microsoft.com/office/drawing/2014/main" id="{98E7254A-61B9-4FCB-B61F-39C0198A994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3138714" y="2132854"/>
              <a:ext cx="437006" cy="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Прямая со стрелкой 26">
              <a:extLst>
                <a:ext uri="{FF2B5EF4-FFF2-40B4-BE49-F238E27FC236}">
                  <a16:creationId xmlns:a16="http://schemas.microsoft.com/office/drawing/2014/main" id="{D41491E8-DCD7-4E31-9B03-213AC002B23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2066071" y="2756476"/>
              <a:ext cx="8188480" cy="728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Прямая со стрелкой 27">
              <a:extLst>
                <a:ext uri="{FF2B5EF4-FFF2-40B4-BE49-F238E27FC236}">
                  <a16:creationId xmlns:a16="http://schemas.microsoft.com/office/drawing/2014/main" id="{1ABD8311-F444-4FB2-864E-0422BFE0EAD9}"/>
                </a:ext>
              </a:extLst>
            </p:cNvPr>
            <p:cNvCxnSpPr>
              <a:cxnSpLocks/>
              <a:endCxn id="11" idx="0"/>
            </p:cNvCxnSpPr>
            <p:nvPr/>
          </p:nvCxnSpPr>
          <p:spPr bwMode="auto">
            <a:xfrm flipH="1">
              <a:off x="4385720" y="2748656"/>
              <a:ext cx="1" cy="18000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Прямая со стрелкой 28">
              <a:extLst>
                <a:ext uri="{FF2B5EF4-FFF2-40B4-BE49-F238E27FC236}">
                  <a16:creationId xmlns:a16="http://schemas.microsoft.com/office/drawing/2014/main" id="{1C4C1D6E-C2D2-4FCC-8E2F-868573628B4E}"/>
                </a:ext>
              </a:extLst>
            </p:cNvPr>
            <p:cNvCxnSpPr>
              <a:cxnSpLocks/>
              <a:endCxn id="16" idx="0"/>
            </p:cNvCxnSpPr>
            <p:nvPr/>
          </p:nvCxnSpPr>
          <p:spPr bwMode="auto">
            <a:xfrm>
              <a:off x="6329935" y="2756476"/>
              <a:ext cx="185" cy="172178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Прямая со стрелкой 29">
              <a:extLst>
                <a:ext uri="{FF2B5EF4-FFF2-40B4-BE49-F238E27FC236}">
                  <a16:creationId xmlns:a16="http://schemas.microsoft.com/office/drawing/2014/main" id="{06DF8E49-5C01-4C0A-8109-450D25615A76}"/>
                </a:ext>
              </a:extLst>
            </p:cNvPr>
            <p:cNvCxnSpPr>
              <a:cxnSpLocks/>
              <a:stCxn id="10" idx="2"/>
              <a:endCxn id="20" idx="0"/>
            </p:cNvCxnSpPr>
            <p:nvPr/>
          </p:nvCxnSpPr>
          <p:spPr bwMode="auto">
            <a:xfrm>
              <a:off x="8274335" y="2460529"/>
              <a:ext cx="0" cy="468127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Прямая со стрелкой 30">
              <a:extLst>
                <a:ext uri="{FF2B5EF4-FFF2-40B4-BE49-F238E27FC236}">
                  <a16:creationId xmlns:a16="http://schemas.microsoft.com/office/drawing/2014/main" id="{26B09A68-9CAD-4932-8954-E75E004FFDCE}"/>
                </a:ext>
              </a:extLst>
            </p:cNvPr>
            <p:cNvCxnSpPr>
              <a:cxnSpLocks/>
              <a:endCxn id="13" idx="0"/>
            </p:cNvCxnSpPr>
            <p:nvPr/>
          </p:nvCxnSpPr>
          <p:spPr bwMode="auto">
            <a:xfrm flipH="1">
              <a:off x="2061073" y="2763754"/>
              <a:ext cx="4997" cy="269345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Прямая со стрелкой 31">
              <a:extLst>
                <a:ext uri="{FF2B5EF4-FFF2-40B4-BE49-F238E27FC236}">
                  <a16:creationId xmlns:a16="http://schemas.microsoft.com/office/drawing/2014/main" id="{B9EB819F-3EF9-4E0E-8EE4-0A549F1F795D}"/>
                </a:ext>
              </a:extLst>
            </p:cNvPr>
            <p:cNvCxnSpPr>
              <a:cxnSpLocks/>
              <a:stCxn id="13" idx="3"/>
              <a:endCxn id="14" idx="1"/>
            </p:cNvCxnSpPr>
            <p:nvPr/>
          </p:nvCxnSpPr>
          <p:spPr bwMode="auto">
            <a:xfrm>
              <a:off x="3138714" y="5799205"/>
              <a:ext cx="437006" cy="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Прямая со стрелкой 32">
              <a:extLst>
                <a:ext uri="{FF2B5EF4-FFF2-40B4-BE49-F238E27FC236}">
                  <a16:creationId xmlns:a16="http://schemas.microsoft.com/office/drawing/2014/main" id="{76D10F7E-53D3-4F08-8ED6-D89A6B139DE2}"/>
                </a:ext>
              </a:extLst>
            </p:cNvPr>
            <p:cNvCxnSpPr>
              <a:cxnSpLocks/>
              <a:stCxn id="11" idx="2"/>
              <a:endCxn id="12" idx="0"/>
            </p:cNvCxnSpPr>
            <p:nvPr/>
          </p:nvCxnSpPr>
          <p:spPr bwMode="auto">
            <a:xfrm>
              <a:off x="4385720" y="3612655"/>
              <a:ext cx="0" cy="15477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Прямая со стрелкой 33">
              <a:extLst>
                <a:ext uri="{FF2B5EF4-FFF2-40B4-BE49-F238E27FC236}">
                  <a16:creationId xmlns:a16="http://schemas.microsoft.com/office/drawing/2014/main" id="{752C25B4-0EEC-49C3-B0A0-609E3638D9FB}"/>
                </a:ext>
              </a:extLst>
            </p:cNvPr>
            <p:cNvCxnSpPr>
              <a:cxnSpLocks/>
              <a:stCxn id="12" idx="2"/>
              <a:endCxn id="15" idx="0"/>
            </p:cNvCxnSpPr>
            <p:nvPr/>
          </p:nvCxnSpPr>
          <p:spPr bwMode="auto">
            <a:xfrm>
              <a:off x="4385720" y="4451426"/>
              <a:ext cx="0" cy="16949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Прямая со стрелкой 34">
              <a:extLst>
                <a:ext uri="{FF2B5EF4-FFF2-40B4-BE49-F238E27FC236}">
                  <a16:creationId xmlns:a16="http://schemas.microsoft.com/office/drawing/2014/main" id="{EC562E07-CCAA-44E3-B7E0-33F35735A60C}"/>
                </a:ext>
              </a:extLst>
            </p:cNvPr>
            <p:cNvCxnSpPr>
              <a:cxnSpLocks/>
              <a:stCxn id="16" idx="2"/>
              <a:endCxn id="17" idx="0"/>
            </p:cNvCxnSpPr>
            <p:nvPr/>
          </p:nvCxnSpPr>
          <p:spPr bwMode="auto">
            <a:xfrm>
              <a:off x="6330120" y="3612655"/>
              <a:ext cx="0" cy="16369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Прямая со стрелкой 35">
              <a:extLst>
                <a:ext uri="{FF2B5EF4-FFF2-40B4-BE49-F238E27FC236}">
                  <a16:creationId xmlns:a16="http://schemas.microsoft.com/office/drawing/2014/main" id="{1B2AB154-37F2-493A-991D-D6232FE2D2BD}"/>
                </a:ext>
              </a:extLst>
            </p:cNvPr>
            <p:cNvCxnSpPr>
              <a:cxnSpLocks/>
              <a:stCxn id="20" idx="2"/>
              <a:endCxn id="21" idx="0"/>
            </p:cNvCxnSpPr>
            <p:nvPr/>
          </p:nvCxnSpPr>
          <p:spPr bwMode="auto">
            <a:xfrm>
              <a:off x="8274335" y="3612655"/>
              <a:ext cx="0" cy="16369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Прямая со стрелкой 36">
              <a:extLst>
                <a:ext uri="{FF2B5EF4-FFF2-40B4-BE49-F238E27FC236}">
                  <a16:creationId xmlns:a16="http://schemas.microsoft.com/office/drawing/2014/main" id="{590DC2E1-5716-461F-A81E-8731A2B536BF}"/>
                </a:ext>
              </a:extLst>
            </p:cNvPr>
            <p:cNvCxnSpPr>
              <a:cxnSpLocks/>
              <a:stCxn id="17" idx="2"/>
              <a:endCxn id="18" idx="0"/>
            </p:cNvCxnSpPr>
            <p:nvPr/>
          </p:nvCxnSpPr>
          <p:spPr bwMode="auto">
            <a:xfrm>
              <a:off x="6330120" y="4460348"/>
              <a:ext cx="0" cy="16057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Прямая со стрелкой 37">
              <a:extLst>
                <a:ext uri="{FF2B5EF4-FFF2-40B4-BE49-F238E27FC236}">
                  <a16:creationId xmlns:a16="http://schemas.microsoft.com/office/drawing/2014/main" id="{7B7D426F-2DAF-472A-86AA-0E522D03B2C8}"/>
                </a:ext>
              </a:extLst>
            </p:cNvPr>
            <p:cNvCxnSpPr>
              <a:cxnSpLocks/>
              <a:stCxn id="21" idx="2"/>
              <a:endCxn id="19" idx="0"/>
            </p:cNvCxnSpPr>
            <p:nvPr/>
          </p:nvCxnSpPr>
          <p:spPr bwMode="auto">
            <a:xfrm>
              <a:off x="8274335" y="4460347"/>
              <a:ext cx="0" cy="16057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7" name="AutoShape 2">
              <a:extLst>
                <a:ext uri="{FF2B5EF4-FFF2-40B4-BE49-F238E27FC236}">
                  <a16:creationId xmlns:a16="http://schemas.microsoft.com/office/drawing/2014/main" id="{3C9BBB95-6148-4955-80C5-13695D275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2928657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Вариант отражения продаж в учете</a:t>
              </a:r>
            </a:p>
          </p:txBody>
        </p:sp>
        <p:cxnSp>
          <p:nvCxnSpPr>
            <p:cNvPr id="38" name="Прямая со стрелкой 82">
              <a:extLst>
                <a:ext uri="{FF2B5EF4-FFF2-40B4-BE49-F238E27FC236}">
                  <a16:creationId xmlns:a16="http://schemas.microsoft.com/office/drawing/2014/main" id="{6153A31B-D611-4A5B-AA50-C8D486E5276E}"/>
                </a:ext>
              </a:extLst>
            </p:cNvPr>
            <p:cNvCxnSpPr>
              <a:cxnSpLocks/>
              <a:endCxn id="37" idx="0"/>
            </p:cNvCxnSpPr>
            <p:nvPr/>
          </p:nvCxnSpPr>
          <p:spPr bwMode="auto">
            <a:xfrm>
              <a:off x="10254552" y="2748656"/>
              <a:ext cx="0" cy="18000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9" name="AutoShape 2">
              <a:extLst>
                <a:ext uri="{FF2B5EF4-FFF2-40B4-BE49-F238E27FC236}">
                  <a16:creationId xmlns:a16="http://schemas.microsoft.com/office/drawing/2014/main" id="{D84A1EEB-C3F4-46CE-BDDA-C586CE6EEB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3767426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Сведения о юридическом лице торговой площадки</a:t>
              </a:r>
            </a:p>
          </p:txBody>
        </p:sp>
        <p:sp>
          <p:nvSpPr>
            <p:cNvPr id="40" name="AutoShape 2">
              <a:extLst>
                <a:ext uri="{FF2B5EF4-FFF2-40B4-BE49-F238E27FC236}">
                  <a16:creationId xmlns:a16="http://schemas.microsoft.com/office/drawing/2014/main" id="{0C74CDC4-1E60-4AB4-A6E5-F1894D71B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4620919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 dirty="0"/>
                <a:t>Настройки обработки заказов </a:t>
              </a:r>
              <a:r>
                <a:rPr lang="en-US" altLang="ru-RU" sz="1000" b="1" dirty="0"/>
                <a:t>FBS</a:t>
              </a:r>
              <a:endParaRPr lang="ru-RU" altLang="ru-RU" sz="1000" b="1" dirty="0"/>
            </a:p>
          </p:txBody>
        </p:sp>
        <p:sp>
          <p:nvSpPr>
            <p:cNvPr id="41" name="AutoShape 2">
              <a:extLst>
                <a:ext uri="{FF2B5EF4-FFF2-40B4-BE49-F238E27FC236}">
                  <a16:creationId xmlns:a16="http://schemas.microsoft.com/office/drawing/2014/main" id="{E2485829-555D-4898-B4CB-6F9A4348D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4552" y="5457204"/>
              <a:ext cx="1620000" cy="684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Настройки для планирования поставок </a:t>
              </a:r>
              <a:r>
                <a:rPr lang="en-US" altLang="ru-RU" sz="1000" b="1"/>
                <a:t>FBO</a:t>
              </a:r>
              <a:endParaRPr lang="ru-RU" altLang="ru-RU" sz="1000" b="1"/>
            </a:p>
          </p:txBody>
        </p:sp>
        <p:cxnSp>
          <p:nvCxnSpPr>
            <p:cNvPr id="42" name="Прямая со стрелкой 107">
              <a:extLst>
                <a:ext uri="{FF2B5EF4-FFF2-40B4-BE49-F238E27FC236}">
                  <a16:creationId xmlns:a16="http://schemas.microsoft.com/office/drawing/2014/main" id="{D818D097-CB94-42F8-B1C2-BD737AC16C29}"/>
                </a:ext>
              </a:extLst>
            </p:cNvPr>
            <p:cNvCxnSpPr>
              <a:cxnSpLocks/>
              <a:stCxn id="37" idx="2"/>
              <a:endCxn id="39" idx="0"/>
            </p:cNvCxnSpPr>
            <p:nvPr/>
          </p:nvCxnSpPr>
          <p:spPr bwMode="auto">
            <a:xfrm>
              <a:off x="10254552" y="3612657"/>
              <a:ext cx="0" cy="154769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Прямая со стрелкой 110">
              <a:extLst>
                <a:ext uri="{FF2B5EF4-FFF2-40B4-BE49-F238E27FC236}">
                  <a16:creationId xmlns:a16="http://schemas.microsoft.com/office/drawing/2014/main" id="{DF7568A1-B63B-4FFC-811F-7AF82CF01858}"/>
                </a:ext>
              </a:extLst>
            </p:cNvPr>
            <p:cNvCxnSpPr>
              <a:cxnSpLocks/>
              <a:stCxn id="39" idx="2"/>
              <a:endCxn id="40" idx="0"/>
            </p:cNvCxnSpPr>
            <p:nvPr/>
          </p:nvCxnSpPr>
          <p:spPr bwMode="auto">
            <a:xfrm>
              <a:off x="10254552" y="4451426"/>
              <a:ext cx="0" cy="16949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Прямая со стрелкой 113">
              <a:extLst>
                <a:ext uri="{FF2B5EF4-FFF2-40B4-BE49-F238E27FC236}">
                  <a16:creationId xmlns:a16="http://schemas.microsoft.com/office/drawing/2014/main" id="{CB9AE078-7492-460F-97BE-8C0536CEFC9A}"/>
                </a:ext>
              </a:extLst>
            </p:cNvPr>
            <p:cNvCxnSpPr>
              <a:cxnSpLocks/>
              <a:stCxn id="40" idx="2"/>
              <a:endCxn id="41" idx="0"/>
            </p:cNvCxnSpPr>
            <p:nvPr/>
          </p:nvCxnSpPr>
          <p:spPr bwMode="auto">
            <a:xfrm>
              <a:off x="10254552" y="5304919"/>
              <a:ext cx="0" cy="152285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45" name="Рисунок 5">
            <a:extLst>
              <a:ext uri="{FF2B5EF4-FFF2-40B4-BE49-F238E27FC236}">
                <a16:creationId xmlns:a16="http://schemas.microsoft.com/office/drawing/2014/main" id="{0D01D73E-1ED2-4C4E-98F3-44013BDCD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0382" y="1944131"/>
            <a:ext cx="128905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Рисунок 5">
            <a:extLst>
              <a:ext uri="{FF2B5EF4-FFF2-40B4-BE49-F238E27FC236}">
                <a16:creationId xmlns:a16="http://schemas.microsoft.com/office/drawing/2014/main" id="{E2618CC8-B362-4A7B-907D-057B1F508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3232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0C671-C83F-40B0-B628-A01800A289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CE0F68-D663-45A0-A522-CFB052F06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84784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Состав настроек одинаковый</a:t>
            </a:r>
            <a:br>
              <a:rPr lang="ru-RU" altLang="ru-RU" dirty="0"/>
            </a:br>
            <a:r>
              <a:rPr lang="ru-RU" altLang="ru-RU" dirty="0"/>
              <a:t>для всех магазинов.</a:t>
            </a:r>
          </a:p>
          <a:p>
            <a:pPr marL="0" indent="0" eaLnBrk="1" hangingPunct="1">
              <a:buNone/>
            </a:pPr>
            <a:r>
              <a:rPr lang="ru-RU" altLang="ru-RU" dirty="0"/>
              <a:t>При заполнении настроек нужно:</a:t>
            </a:r>
          </a:p>
          <a:p>
            <a:pPr lvl="1" eaLnBrk="1" hangingPunct="1"/>
            <a:r>
              <a:rPr lang="ru-RU" dirty="0"/>
              <a:t>придерживаться подсказок</a:t>
            </a:r>
            <a:br>
              <a:rPr lang="ru-RU" dirty="0"/>
            </a:br>
            <a:r>
              <a:rPr lang="ru-RU" dirty="0"/>
              <a:t>в каждом шаге настроек;</a:t>
            </a:r>
            <a:endParaRPr lang="ru-RU" altLang="ru-RU" dirty="0"/>
          </a:p>
          <a:p>
            <a:pPr lvl="1" eaLnBrk="1" hangingPunct="1"/>
            <a:r>
              <a:rPr lang="ru-RU" altLang="ru-RU" dirty="0"/>
              <a:t>для публикации карточек</a:t>
            </a:r>
            <a:br>
              <a:rPr lang="ru-RU" altLang="ru-RU" dirty="0"/>
            </a:br>
            <a:r>
              <a:rPr lang="ru-RU" altLang="ru-RU" dirty="0"/>
              <a:t>товаров выбрать источник</a:t>
            </a:r>
            <a:br>
              <a:rPr lang="ru-RU" altLang="ru-RU" dirty="0"/>
            </a:br>
            <a:r>
              <a:rPr lang="ru-RU" altLang="ru-RU" dirty="0"/>
              <a:t>категории, заполнить</a:t>
            </a:r>
            <a:br>
              <a:rPr lang="ru-RU" altLang="ru-RU" dirty="0"/>
            </a:br>
            <a:r>
              <a:rPr lang="ru-RU" altLang="ru-RU" dirty="0"/>
              <a:t>сопоставление категорий и</a:t>
            </a:r>
            <a:br>
              <a:rPr lang="ru-RU" altLang="ru-RU" dirty="0"/>
            </a:br>
            <a:r>
              <a:rPr lang="ru-RU" altLang="ru-RU" dirty="0"/>
              <a:t>авторизоваться в сервисе</a:t>
            </a:r>
            <a:br>
              <a:rPr lang="ru-RU" altLang="ru-RU" dirty="0"/>
            </a:br>
            <a:r>
              <a:rPr lang="ru-RU" altLang="ru-RU" dirty="0"/>
              <a:t>Яндекс Диск;</a:t>
            </a:r>
          </a:p>
          <a:p>
            <a:pPr lvl="1" eaLnBrk="1" hangingPunct="1"/>
            <a:r>
              <a:rPr lang="ru-RU" altLang="ru-RU" dirty="0"/>
              <a:t>включить регламентные задания</a:t>
            </a:r>
            <a:br>
              <a:rPr lang="ru-RU" altLang="ru-RU" dirty="0"/>
            </a:br>
            <a:r>
              <a:rPr lang="ru-RU" altLang="ru-RU" dirty="0"/>
              <a:t>и настроить для них расписания.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A5F1FF-53B9-498B-B1EB-D2422EA1F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8648" y="1512000"/>
            <a:ext cx="7380000" cy="475859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1DC3CEC6-A216-410E-921A-9B065B2BE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6108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D52F0D-68E9-4F26-87C6-F7540C0098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179CF2-0D9C-42B7-AFB6-E054223C84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84784"/>
            <a:ext cx="11522075" cy="472885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При сопоставлении категорий:</a:t>
            </a:r>
          </a:p>
          <a:p>
            <a:pPr lvl="1" eaLnBrk="1" hangingPunct="1"/>
            <a:r>
              <a:rPr lang="ru-RU" altLang="ru-RU" dirty="0"/>
              <a:t>Доступно указание категории</a:t>
            </a:r>
            <a:br>
              <a:rPr lang="ru-RU" altLang="ru-RU" dirty="0"/>
            </a:br>
            <a:r>
              <a:rPr lang="en-US" altLang="ru-RU" dirty="0"/>
              <a:t>Ozon</a:t>
            </a:r>
            <a:r>
              <a:rPr lang="ru-RU" altLang="ru-RU" dirty="0"/>
              <a:t> для элементов источника</a:t>
            </a:r>
            <a:br>
              <a:rPr lang="ru-RU" altLang="ru-RU" dirty="0"/>
            </a:br>
            <a:r>
              <a:rPr lang="ru-RU" altLang="ru-RU" dirty="0"/>
              <a:t>категории учетной системы</a:t>
            </a:r>
            <a:br>
              <a:rPr lang="ru-RU" altLang="ru-RU" dirty="0"/>
            </a:br>
            <a:r>
              <a:rPr lang="ru-RU" altLang="ru-RU" dirty="0"/>
              <a:t>или групп. При этом настройки</a:t>
            </a:r>
            <a:br>
              <a:rPr lang="ru-RU" altLang="ru-RU" dirty="0"/>
            </a:br>
            <a:r>
              <a:rPr lang="ru-RU" altLang="ru-RU" dirty="0"/>
              <a:t>наследуются для всех</a:t>
            </a:r>
            <a:br>
              <a:rPr lang="ru-RU" altLang="ru-RU" dirty="0"/>
            </a:br>
            <a:r>
              <a:rPr lang="ru-RU" altLang="ru-RU" dirty="0"/>
              <a:t>вхождений в группу.</a:t>
            </a:r>
          </a:p>
          <a:p>
            <a:pPr lvl="1" eaLnBrk="1" hangingPunct="1"/>
            <a:r>
              <a:rPr lang="ru-RU" altLang="ru-RU" dirty="0"/>
              <a:t>Из дерева категорий </a:t>
            </a:r>
            <a:r>
              <a:rPr lang="en-US" altLang="ru-RU" dirty="0"/>
              <a:t>Ozon</a:t>
            </a:r>
            <a:br>
              <a:rPr lang="ru-RU" altLang="ru-RU" dirty="0"/>
            </a:br>
            <a:r>
              <a:rPr lang="ru-RU" altLang="ru-RU" dirty="0"/>
              <a:t>доступен выбор самого</a:t>
            </a:r>
            <a:br>
              <a:rPr lang="ru-RU" altLang="ru-RU" dirty="0"/>
            </a:br>
            <a:r>
              <a:rPr lang="ru-RU" altLang="ru-RU" dirty="0"/>
              <a:t>нижнего уровня.</a:t>
            </a:r>
          </a:p>
          <a:p>
            <a:pPr lvl="1" eaLnBrk="1" hangingPunct="1"/>
            <a:r>
              <a:rPr lang="ru-RU" altLang="ru-RU" dirty="0"/>
              <a:t>Для массового создания</a:t>
            </a:r>
            <a:br>
              <a:rPr lang="ru-RU" altLang="ru-RU" dirty="0"/>
            </a:br>
            <a:r>
              <a:rPr lang="ru-RU" altLang="ru-RU" dirty="0"/>
              <a:t>карточек товаров в категории</a:t>
            </a:r>
            <a:br>
              <a:rPr lang="ru-RU" altLang="ru-RU" dirty="0"/>
            </a:br>
            <a:r>
              <a:rPr lang="ru-RU" altLang="ru-RU" dirty="0"/>
              <a:t>можно настроить правила</a:t>
            </a:r>
            <a:br>
              <a:rPr lang="ru-RU" altLang="ru-RU" dirty="0"/>
            </a:br>
            <a:r>
              <a:rPr lang="ru-RU" altLang="ru-RU" dirty="0"/>
              <a:t>заполнения атрибутов.</a:t>
            </a:r>
            <a:br>
              <a:rPr lang="ru-RU" altLang="ru-RU" dirty="0"/>
            </a:br>
            <a:br>
              <a:rPr lang="ru-RU" altLang="ru-RU" sz="1000" dirty="0"/>
            </a:br>
            <a:r>
              <a:rPr lang="ru-RU" altLang="ru-RU" sz="1400" i="1" dirty="0"/>
              <a:t>(Правила заполнения атрибутов также</a:t>
            </a:r>
            <a:br>
              <a:rPr lang="ru-RU" altLang="ru-RU" sz="1400" i="1" dirty="0"/>
            </a:br>
            <a:r>
              <a:rPr lang="ru-RU" altLang="ru-RU" sz="1400" i="1" dirty="0"/>
              <a:t>используются для заполнения</a:t>
            </a:r>
            <a:br>
              <a:rPr lang="ru-RU" altLang="ru-RU" sz="1400" i="1" dirty="0"/>
            </a:br>
            <a:r>
              <a:rPr lang="ru-RU" altLang="ru-RU" sz="1400" i="1" dirty="0"/>
              <a:t>реквизитов создаваемой номенклатуры при импорте товарного каталога.)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4A3DAA-8468-4D77-9E75-7E39E42AE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48" y="1512000"/>
            <a:ext cx="7380000" cy="472885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61BDB76-C31C-439F-AA19-410409E660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804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E7537-6FCE-43DB-8864-97B7FD0FA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CC7837-8D8A-4F71-B280-68730612A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84784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При сопоставлении складов:</a:t>
            </a:r>
          </a:p>
          <a:p>
            <a:pPr lvl="1" eaLnBrk="1" hangingPunct="1"/>
            <a:r>
              <a:rPr lang="ru-RU" altLang="ru-RU" dirty="0"/>
              <a:t>Возможен выбор склада</a:t>
            </a:r>
            <a:br>
              <a:rPr lang="ru-RU" altLang="ru-RU" dirty="0"/>
            </a:br>
            <a:r>
              <a:rPr lang="ru-RU" altLang="ru-RU" dirty="0"/>
              <a:t>или группы складов</a:t>
            </a:r>
            <a:br>
              <a:rPr lang="ru-RU" altLang="ru-RU" dirty="0"/>
            </a:br>
            <a:r>
              <a:rPr lang="ru-RU" altLang="ru-RU" dirty="0"/>
              <a:t>учетной системы.</a:t>
            </a:r>
          </a:p>
          <a:p>
            <a:pPr lvl="1" eaLnBrk="1" hangingPunct="1"/>
            <a:r>
              <a:rPr lang="ru-RU" altLang="ru-RU" dirty="0"/>
              <a:t>Можно указать настройки</a:t>
            </a:r>
            <a:br>
              <a:rPr lang="ru-RU" altLang="ru-RU" dirty="0"/>
            </a:br>
            <a:r>
              <a:rPr lang="ru-RU" altLang="ru-RU" dirty="0"/>
              <a:t>доставки для заполнения</a:t>
            </a:r>
            <a:br>
              <a:rPr lang="ru-RU" altLang="ru-RU" dirty="0"/>
            </a:br>
            <a:r>
              <a:rPr lang="ru-RU" altLang="ru-RU" dirty="0"/>
              <a:t>в документах учетной</a:t>
            </a:r>
            <a:br>
              <a:rPr lang="ru-RU" altLang="ru-RU" dirty="0"/>
            </a:br>
            <a:r>
              <a:rPr lang="ru-RU" altLang="ru-RU" dirty="0"/>
              <a:t>системы.</a:t>
            </a:r>
            <a:endParaRPr lang="ru-RU" dirty="0"/>
          </a:p>
        </p:txBody>
      </p:sp>
      <p:pic>
        <p:nvPicPr>
          <p:cNvPr id="5" name="Рисунок 2">
            <a:extLst>
              <a:ext uri="{FF2B5EF4-FFF2-40B4-BE49-F238E27FC236}">
                <a16:creationId xmlns:a16="http://schemas.microsoft.com/office/drawing/2014/main" id="{6FAA0135-63B8-4A3B-9D1E-19C3210FD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00" y="1512000"/>
            <a:ext cx="7380000" cy="475958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3D0E2224-8AAE-4FE5-9426-64B0DCAED6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073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0BAC5-DA40-4AB1-8D2F-0BDD098A16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084DEC-CD88-4ADC-B4DB-600162B17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84784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Ограничение выгрузки остатков:</a:t>
            </a:r>
          </a:p>
          <a:p>
            <a:pPr lvl="1" eaLnBrk="1" hangingPunct="1"/>
            <a:r>
              <a:rPr lang="ru-RU" altLang="ru-RU" dirty="0"/>
              <a:t>Можно задавать для:</a:t>
            </a:r>
          </a:p>
          <a:p>
            <a:pPr lvl="2" eaLnBrk="1" hangingPunct="1"/>
            <a:r>
              <a:rPr lang="ru-RU" altLang="ru-RU" dirty="0"/>
              <a:t>номенклатурной группы;</a:t>
            </a:r>
          </a:p>
          <a:p>
            <a:pPr lvl="2" eaLnBrk="1" hangingPunct="1"/>
            <a:r>
              <a:rPr lang="ru-RU" altLang="ru-RU" dirty="0"/>
              <a:t>номенклатуры;</a:t>
            </a:r>
          </a:p>
          <a:p>
            <a:pPr lvl="2" eaLnBrk="1" hangingPunct="1"/>
            <a:r>
              <a:rPr lang="ru-RU" altLang="ru-RU" dirty="0"/>
              <a:t>товарной категории.</a:t>
            </a:r>
          </a:p>
          <a:p>
            <a:pPr lvl="1" eaLnBrk="1" hangingPunct="1"/>
            <a:r>
              <a:rPr lang="ru-RU" altLang="ru-RU" dirty="0"/>
              <a:t>Можно указать:</a:t>
            </a:r>
          </a:p>
          <a:p>
            <a:pPr lvl="2" eaLnBrk="1" hangingPunct="1"/>
            <a:r>
              <a:rPr lang="ru-RU" altLang="ru-RU" dirty="0"/>
              <a:t>процент выгрузки остатка;</a:t>
            </a:r>
          </a:p>
          <a:p>
            <a:pPr lvl="2" eaLnBrk="1" hangingPunct="1"/>
            <a:r>
              <a:rPr lang="ru-RU" altLang="ru-RU" dirty="0"/>
              <a:t>страховой запас;</a:t>
            </a:r>
          </a:p>
          <a:p>
            <a:pPr lvl="2" eaLnBrk="1" hangingPunct="1"/>
            <a:r>
              <a:rPr lang="ru-RU" altLang="ru-RU" dirty="0"/>
              <a:t>исключить выгрузку остатка.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008C7EE-960A-4FB1-B61C-C0763EB40C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00" y="1512000"/>
            <a:ext cx="7380000" cy="476268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15C1970F-FBFB-486F-A810-EE74B78EC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94844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6F94BB-49C5-4653-87F0-5942C3C7B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Заполнение настроек</a:t>
            </a:r>
            <a:endParaRPr lang="ru-RU" dirty="0"/>
          </a:p>
        </p:txBody>
      </p:sp>
      <p:pic>
        <p:nvPicPr>
          <p:cNvPr id="4" name="Рисунок 2">
            <a:extLst>
              <a:ext uri="{FF2B5EF4-FFF2-40B4-BE49-F238E27FC236}">
                <a16:creationId xmlns:a16="http://schemas.microsoft.com/office/drawing/2014/main" id="{AA004408-7F81-4523-82CD-3A91761B45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00" y="1512000"/>
            <a:ext cx="7380000" cy="4761129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166575EE-410D-4D4A-83D8-E1C7EDDDC777}"/>
              </a:ext>
            </a:extLst>
          </p:cNvPr>
          <p:cNvSpPr txBox="1">
            <a:spLocks/>
          </p:cNvSpPr>
          <p:nvPr/>
        </p:nvSpPr>
        <p:spPr bwMode="auto">
          <a:xfrm>
            <a:off x="334963" y="1484784"/>
            <a:ext cx="11522075" cy="448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D71920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7800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D71920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79388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bg2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8300" indent="-228600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bg2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</a:pPr>
            <a:r>
              <a:rPr lang="ru-RU" altLang="ru-RU" dirty="0"/>
              <a:t>Для отражения продаж:</a:t>
            </a:r>
          </a:p>
          <a:p>
            <a:pPr lvl="1" eaLnBrk="1" hangingPunct="1"/>
            <a:r>
              <a:rPr lang="ru-RU" altLang="ru-RU" dirty="0"/>
              <a:t>Выбрать способ отражения:</a:t>
            </a:r>
          </a:p>
          <a:p>
            <a:pPr lvl="2" eaLnBrk="1" hangingPunct="1"/>
            <a:r>
              <a:rPr lang="ru-RU" altLang="ru-RU" dirty="0"/>
              <a:t>комиссионная схема 2.5;</a:t>
            </a:r>
          </a:p>
          <a:p>
            <a:pPr lvl="2" eaLnBrk="1" hangingPunct="1"/>
            <a:r>
              <a:rPr lang="ru-RU" altLang="ru-RU" dirty="0"/>
              <a:t>реализация с отложенным</a:t>
            </a:r>
            <a:br>
              <a:rPr lang="ru-RU" altLang="ru-RU" dirty="0"/>
            </a:br>
            <a:r>
              <a:rPr lang="ru-RU" altLang="ru-RU" dirty="0"/>
              <a:t>переходом права</a:t>
            </a:r>
            <a:br>
              <a:rPr lang="ru-RU" altLang="ru-RU" dirty="0"/>
            </a:br>
            <a:r>
              <a:rPr lang="ru-RU" altLang="ru-RU" dirty="0"/>
              <a:t>собственности.</a:t>
            </a:r>
          </a:p>
          <a:p>
            <a:pPr lvl="1" eaLnBrk="1" hangingPunct="1"/>
            <a:r>
              <a:rPr lang="ru-RU" altLang="ru-RU" dirty="0"/>
              <a:t>Заполнить сведения о</a:t>
            </a:r>
            <a:br>
              <a:rPr lang="ru-RU" altLang="ru-RU" dirty="0"/>
            </a:br>
            <a:r>
              <a:rPr lang="ru-RU" altLang="ru-RU" dirty="0"/>
              <a:t>юридическом лице площадки.</a:t>
            </a:r>
          </a:p>
          <a:p>
            <a:pPr lvl="1" eaLnBrk="1" hangingPunct="1"/>
            <a:r>
              <a:rPr lang="ru-RU" altLang="ru-RU" dirty="0"/>
              <a:t>Ознакомиться с вариантами</a:t>
            </a:r>
            <a:br>
              <a:rPr lang="ru-RU" altLang="ru-RU" dirty="0"/>
            </a:br>
            <a:r>
              <a:rPr lang="ru-RU" altLang="ru-RU" dirty="0"/>
              <a:t>загрузки отчета о реализации</a:t>
            </a:r>
            <a:br>
              <a:rPr lang="ru-RU" altLang="ru-RU" dirty="0"/>
            </a:br>
            <a:r>
              <a:rPr lang="ru-RU" altLang="ru-RU" sz="1400" i="1" dirty="0"/>
              <a:t>(расширен в 2.5.25 для раздельного</a:t>
            </a:r>
            <a:br>
              <a:rPr lang="ru-RU" altLang="ru-RU" sz="1400" i="1" dirty="0"/>
            </a:br>
            <a:r>
              <a:rPr lang="ru-RU" altLang="ru-RU" sz="1400" i="1" dirty="0"/>
              <a:t>учета </a:t>
            </a:r>
            <a:r>
              <a:rPr lang="en-US" altLang="ru-RU" sz="1400" i="1" dirty="0"/>
              <a:t>FBO </a:t>
            </a:r>
            <a:r>
              <a:rPr lang="ru-RU" altLang="ru-RU" sz="1400" i="1" dirty="0"/>
              <a:t>и </a:t>
            </a:r>
            <a:r>
              <a:rPr lang="en-US" altLang="ru-RU" sz="1400" i="1" dirty="0"/>
              <a:t>FBS/</a:t>
            </a:r>
            <a:r>
              <a:rPr lang="en-US" altLang="ru-RU" sz="1400" i="1" dirty="0" err="1"/>
              <a:t>RealFBS</a:t>
            </a:r>
            <a:r>
              <a:rPr lang="ru-RU" altLang="ru-RU" sz="1400" i="1" dirty="0"/>
              <a:t>)</a:t>
            </a:r>
            <a:r>
              <a:rPr lang="ru-RU" altLang="ru-RU" i="1" dirty="0"/>
              <a:t>.</a:t>
            </a:r>
          </a:p>
          <a:p>
            <a:pPr lvl="1" eaLnBrk="1" hangingPunct="1"/>
            <a:r>
              <a:rPr lang="ru-RU" altLang="ru-RU" dirty="0"/>
              <a:t>Заполнить настройки для</a:t>
            </a:r>
            <a:br>
              <a:rPr lang="ru-RU" altLang="ru-RU" dirty="0"/>
            </a:br>
            <a:r>
              <a:rPr lang="ru-RU" altLang="ru-RU" dirty="0"/>
              <a:t>планирования поставок</a:t>
            </a:r>
            <a:br>
              <a:rPr lang="ru-RU" altLang="ru-RU" dirty="0"/>
            </a:br>
            <a:r>
              <a:rPr lang="ru-RU" altLang="ru-RU" dirty="0"/>
              <a:t>на склады </a:t>
            </a:r>
            <a:r>
              <a:rPr lang="en-US" altLang="ru-RU" dirty="0"/>
              <a:t>Ozon</a:t>
            </a:r>
            <a:r>
              <a:rPr lang="ru-RU" altLang="ru-RU" dirty="0"/>
              <a:t> (</a:t>
            </a:r>
            <a:r>
              <a:rPr lang="en-US" altLang="ru-RU" dirty="0"/>
              <a:t>FBO</a:t>
            </a:r>
            <a:r>
              <a:rPr lang="ru-RU" altLang="ru-RU" dirty="0"/>
              <a:t>).</a:t>
            </a:r>
            <a:endParaRPr lang="ru-RU" dirty="0"/>
          </a:p>
        </p:txBody>
      </p:sp>
      <p:pic>
        <p:nvPicPr>
          <p:cNvPr id="8" name="Рисунок 5">
            <a:extLst>
              <a:ext uri="{FF2B5EF4-FFF2-40B4-BE49-F238E27FC236}">
                <a16:creationId xmlns:a16="http://schemas.microsoft.com/office/drawing/2014/main" id="{368060F0-A2D9-42B0-836F-4C9CAEFD5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0443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BDF26-0E42-403B-80A5-75249E714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E301AD-55A7-4BFD-ACC9-78A7879CB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844824"/>
            <a:ext cx="11522075" cy="4487862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dirty="0"/>
              <a:t>Типовая интеграция может стать полезным инструментом для продавцов, уже работающих на торговых площадках, а также для тех, кто только планирует начать деятельность.</a:t>
            </a:r>
          </a:p>
          <a:p>
            <a:pPr marL="0" indent="0" algn="l">
              <a:spcBef>
                <a:spcPts val="1200"/>
              </a:spcBef>
              <a:buNone/>
            </a:pPr>
            <a:r>
              <a:rPr lang="ru-RU" dirty="0"/>
              <a:t>Без интеграции продавец самостоятельно: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управляет данными в личном кабинете торговой площадки;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актуализирует цены и остатки;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осуществляет мониторинг поступления новых заказов и контролирует товарные запасы для их обеспечения;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учитывает продажи при заполнении регламентированной отчетности, расчете и уплате налогов.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15646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C4EE7D-4A0F-478C-A6BC-0F63513E7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Рабочее место управления продажами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4ACBC0-EF0A-4651-81E3-25103634FE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6679" y="1661009"/>
            <a:ext cx="3312766" cy="1512168"/>
          </a:xfrm>
        </p:spPr>
        <p:txBody>
          <a:bodyPr/>
          <a:lstStyle/>
          <a:p>
            <a:pPr marL="0" indent="0">
              <a:buNone/>
            </a:pPr>
            <a:r>
              <a:rPr lang="ru-RU" altLang="ru-RU" dirty="0"/>
              <a:t>Вид рабочего места</a:t>
            </a:r>
            <a:br>
              <a:rPr lang="ru-RU" altLang="ru-RU" dirty="0"/>
            </a:br>
            <a:r>
              <a:rPr lang="ru-RU" altLang="ru-RU" dirty="0"/>
              <a:t>и доступность команд</a:t>
            </a:r>
            <a:br>
              <a:rPr lang="ru-RU" altLang="ru-RU" dirty="0"/>
            </a:br>
            <a:r>
              <a:rPr lang="ru-RU" altLang="ru-RU" dirty="0"/>
              <a:t>зависит от настроек</a:t>
            </a:r>
            <a:br>
              <a:rPr lang="ru-RU" altLang="ru-RU" dirty="0"/>
            </a:br>
            <a:r>
              <a:rPr lang="ru-RU" altLang="ru-RU" dirty="0"/>
              <a:t>обмена.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23FB9E-C925-4D54-B568-F0374F8CF7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74" y="1300672"/>
            <a:ext cx="7056784" cy="425665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48F8F4-C881-4C33-A3BC-0DA68F525B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6679" y="3861048"/>
            <a:ext cx="7380000" cy="2824720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9EA727B-7E47-4936-9227-ADD2EE9ACA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>
            <a:extLst>
              <a:ext uri="{FF2B5EF4-FFF2-40B4-BE49-F238E27FC236}">
                <a16:creationId xmlns:a16="http://schemas.microsoft.com/office/drawing/2014/main" id="{D2F366E5-2AD7-4390-B611-15CD7EE3FC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73129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901BCD-D12E-4949-AE19-94FA4AA58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0BCBAE-118F-42C3-A358-BA080A268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700808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Сценарии:</a:t>
            </a:r>
          </a:p>
          <a:p>
            <a:r>
              <a:rPr lang="ru-RU" dirty="0"/>
              <a:t>Начало работы после подключения интеграции для действующего продавца - потребуется разовый импорт и сопоставление данным учетной системы.</a:t>
            </a:r>
          </a:p>
          <a:p>
            <a:r>
              <a:rPr lang="ru-RU" dirty="0"/>
              <a:t>Товарный каталог заполняется только в личном кабинете площадки – потребуется периодический импорт и сопоставление данным учетной системы.</a:t>
            </a:r>
          </a:p>
          <a:p>
            <a:r>
              <a:rPr lang="ru-RU" dirty="0"/>
              <a:t>Заполнение товарного каталога из учетной системы – требуется заполнение данных публикуемой карточки товара, ее отправка на модерацию и ожидание результата прохождения модерации.</a:t>
            </a:r>
          </a:p>
          <a:p>
            <a:r>
              <a:rPr lang="ru-RU" dirty="0"/>
              <a:t>Для товаров требуется периодическая актуализация цен продажи.</a:t>
            </a:r>
          </a:p>
          <a:p>
            <a:r>
              <a:rPr lang="ru-RU" dirty="0"/>
              <a:t>Для товаров без ошибок требуется периодическая актуализация остатков.</a:t>
            </a:r>
            <a:br>
              <a:rPr lang="ru-RU" dirty="0"/>
            </a:br>
            <a:r>
              <a:rPr lang="ru-RU" dirty="0"/>
              <a:t>(</a:t>
            </a:r>
            <a:r>
              <a:rPr lang="ru-RU" sz="1600" i="1" dirty="0"/>
              <a:t>Для </a:t>
            </a:r>
            <a:r>
              <a:rPr lang="en-US" sz="1600" i="1" dirty="0"/>
              <a:t>Ozon</a:t>
            </a:r>
            <a:r>
              <a:rPr lang="ru-RU" sz="1600" i="1" dirty="0"/>
              <a:t> можно указать ограничение выгрузки остатков, а также настроить схемы работы в карточках товаров, чтобы исключить выгрузку остатков для товаров, которые не планируется отгружать с собственных складов.)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42038DE-D094-4B4A-97D1-20F3B5DDC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1">
            <a:extLst>
              <a:ext uri="{FF2B5EF4-FFF2-40B4-BE49-F238E27FC236}">
                <a16:creationId xmlns:a16="http://schemas.microsoft.com/office/drawing/2014/main" id="{16DA5BAB-01CE-4DF8-B779-DE21C70E5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585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33D41E-4878-4929-BB78-A59D934F2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78BDFB-4295-45F3-9D7A-73EBFA26B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В списке публикаций доступны:</a:t>
            </a:r>
          </a:p>
          <a:p>
            <a:pPr lvl="1" eaLnBrk="1" hangingPunct="1"/>
            <a:r>
              <a:rPr lang="ru-RU" altLang="ru-RU" dirty="0"/>
              <a:t>импорт карточек товаров</a:t>
            </a:r>
            <a:br>
              <a:rPr lang="ru-RU" altLang="ru-RU" dirty="0"/>
            </a:br>
            <a:r>
              <a:rPr lang="ru-RU" altLang="ru-RU" dirty="0"/>
              <a:t>с торговой площадки;</a:t>
            </a:r>
          </a:p>
          <a:p>
            <a:pPr lvl="1" eaLnBrk="1" hangingPunct="1"/>
            <a:r>
              <a:rPr lang="ru-RU" altLang="ru-RU" dirty="0"/>
              <a:t>добавление новых карточек</a:t>
            </a:r>
            <a:br>
              <a:rPr lang="ru-RU" altLang="ru-RU" dirty="0"/>
            </a:br>
            <a:r>
              <a:rPr lang="ru-RU" altLang="ru-RU" dirty="0"/>
              <a:t>товаров и просмотр имеющихся:</a:t>
            </a:r>
          </a:p>
          <a:p>
            <a:pPr lvl="2" eaLnBrk="1" hangingPunct="1"/>
            <a:r>
              <a:rPr lang="ru-RU" altLang="ru-RU" dirty="0"/>
              <a:t>созданных из учетной системы;</a:t>
            </a:r>
          </a:p>
          <a:p>
            <a:pPr lvl="2" eaLnBrk="1" hangingPunct="1"/>
            <a:r>
              <a:rPr lang="ru-RU" altLang="ru-RU" dirty="0"/>
              <a:t>импортированных из личного</a:t>
            </a:r>
            <a:br>
              <a:rPr lang="ru-RU" altLang="ru-RU" dirty="0"/>
            </a:br>
            <a:r>
              <a:rPr lang="ru-RU" altLang="ru-RU" dirty="0"/>
              <a:t>кабинета;</a:t>
            </a:r>
          </a:p>
          <a:p>
            <a:pPr lvl="1" eaLnBrk="1" hangingPunct="1"/>
            <a:r>
              <a:rPr lang="ru-RU" altLang="ru-RU" dirty="0"/>
              <a:t>исправление ошибок;</a:t>
            </a:r>
          </a:p>
          <a:p>
            <a:pPr lvl="1" eaLnBrk="1" hangingPunct="1"/>
            <a:r>
              <a:rPr lang="ru-RU" altLang="ru-RU" dirty="0"/>
              <a:t>выгрузка цен и остатков;</a:t>
            </a:r>
          </a:p>
          <a:p>
            <a:pPr lvl="1" eaLnBrk="1" hangingPunct="1"/>
            <a:r>
              <a:rPr lang="ru-RU" altLang="ru-RU" dirty="0"/>
              <a:t>просмотр актуальных цен</a:t>
            </a:r>
            <a:br>
              <a:rPr lang="ru-RU" altLang="ru-RU" dirty="0"/>
            </a:br>
            <a:r>
              <a:rPr lang="ru-RU" altLang="ru-RU" dirty="0"/>
              <a:t>для Яндекс Маркет;</a:t>
            </a:r>
          </a:p>
          <a:p>
            <a:pPr lvl="1" eaLnBrk="1" hangingPunct="1"/>
            <a:r>
              <a:rPr lang="ru-RU" altLang="ru-RU" dirty="0"/>
              <a:t>настраиваемый просмотр</a:t>
            </a:r>
            <a:br>
              <a:rPr lang="ru-RU" altLang="ru-RU" dirty="0"/>
            </a:br>
            <a:r>
              <a:rPr lang="ru-RU" altLang="ru-RU" dirty="0"/>
              <a:t>информации по ценам</a:t>
            </a:r>
            <a:br>
              <a:rPr lang="ru-RU" altLang="ru-RU" dirty="0"/>
            </a:br>
            <a:r>
              <a:rPr lang="ru-RU" altLang="ru-RU" dirty="0"/>
              <a:t>и остаткам для </a:t>
            </a:r>
            <a:r>
              <a:rPr lang="en-US" altLang="ru-RU" dirty="0"/>
              <a:t>Ozon</a:t>
            </a:r>
            <a:r>
              <a:rPr lang="ru-RU" altLang="ru-RU" dirty="0"/>
              <a:t>.</a:t>
            </a:r>
          </a:p>
          <a:p>
            <a:pPr lvl="1" eaLnBrk="1" hangingPunct="1"/>
            <a:endParaRPr lang="ru-RU" altLang="ru-RU" dirty="0"/>
          </a:p>
          <a:p>
            <a:endParaRPr lang="ru-RU" dirty="0"/>
          </a:p>
        </p:txBody>
      </p:sp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D2EF6B3F-3CC2-4E02-BA28-81D760876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512000"/>
            <a:ext cx="7380000" cy="4790724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548908C-A6EA-431B-A559-7FD276719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1">
            <a:extLst>
              <a:ext uri="{FF2B5EF4-FFF2-40B4-BE49-F238E27FC236}">
                <a16:creationId xmlns:a16="http://schemas.microsoft.com/office/drawing/2014/main" id="{817D9938-A911-40BB-B491-E215009077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00864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5F6BEB-E4A3-45D1-9621-E8DB30E93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5DC9E7-5462-41CE-A8A2-68CC765FC5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Импорт выполняется</a:t>
            </a:r>
            <a:br>
              <a:rPr lang="ru-RU" altLang="ru-RU" dirty="0"/>
            </a:br>
            <a:r>
              <a:rPr lang="ru-RU" altLang="ru-RU" dirty="0"/>
              <a:t>последовательно:</a:t>
            </a:r>
          </a:p>
          <a:p>
            <a:pPr lvl="1" eaLnBrk="1" hangingPunct="1"/>
            <a:r>
              <a:rPr lang="ru-RU" altLang="ru-RU" dirty="0"/>
              <a:t>получение товаров из сервиса;</a:t>
            </a:r>
          </a:p>
          <a:p>
            <a:pPr lvl="1" eaLnBrk="1" hangingPunct="1"/>
            <a:r>
              <a:rPr lang="ru-RU" altLang="ru-RU" dirty="0"/>
              <a:t>сопоставление товаров</a:t>
            </a:r>
            <a:br>
              <a:rPr lang="ru-RU" altLang="ru-RU" dirty="0"/>
            </a:br>
            <a:r>
              <a:rPr lang="ru-RU" altLang="ru-RU" dirty="0"/>
              <a:t>данным учетной системы;</a:t>
            </a:r>
          </a:p>
          <a:p>
            <a:pPr lvl="1" eaLnBrk="1" hangingPunct="1"/>
            <a:r>
              <a:rPr lang="ru-RU" altLang="ru-RU" dirty="0"/>
              <a:t>запись товаров в список</a:t>
            </a:r>
            <a:br>
              <a:rPr lang="ru-RU" altLang="ru-RU" dirty="0"/>
            </a:br>
            <a:r>
              <a:rPr lang="ru-RU" altLang="ru-RU" dirty="0"/>
              <a:t>публикаций.</a:t>
            </a:r>
          </a:p>
          <a:p>
            <a:endParaRPr lang="ru-RU" dirty="0"/>
          </a:p>
        </p:txBody>
      </p:sp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6EC23B45-FC0F-4C4D-B3FB-D22D88EFC7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512000"/>
            <a:ext cx="7305675" cy="47259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0593D6B-D256-4973-9BB6-34F2ACFD56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1">
            <a:extLst>
              <a:ext uri="{FF2B5EF4-FFF2-40B4-BE49-F238E27FC236}">
                <a16:creationId xmlns:a16="http://schemas.microsoft.com/office/drawing/2014/main" id="{DCF03792-E4FC-45E4-8829-AAD7EF5FEC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731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CBF28-B2E7-4BAA-8C4E-DE8F18EDA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7D9C49-974F-4989-AEA5-93FC03F69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При сопоставлении</a:t>
            </a:r>
            <a:br>
              <a:rPr lang="ru-RU" dirty="0"/>
            </a:br>
            <a:r>
              <a:rPr lang="ru-RU" dirty="0"/>
              <a:t>автоматически выполняется</a:t>
            </a:r>
            <a:br>
              <a:rPr lang="ru-RU" dirty="0"/>
            </a:br>
            <a:r>
              <a:rPr lang="ru-RU" dirty="0"/>
              <a:t>поиск наименования,</a:t>
            </a:r>
            <a:br>
              <a:rPr lang="ru-RU" dirty="0"/>
            </a:br>
            <a:r>
              <a:rPr lang="ru-RU" dirty="0"/>
              <a:t>идентификатора публикации,</a:t>
            </a:r>
            <a:br>
              <a:rPr lang="ru-RU" dirty="0"/>
            </a:br>
            <a:r>
              <a:rPr lang="ru-RU" dirty="0"/>
              <a:t>идентификатора торговой</a:t>
            </a:r>
            <a:br>
              <a:rPr lang="ru-RU" dirty="0"/>
            </a:br>
            <a:r>
              <a:rPr lang="ru-RU" dirty="0"/>
              <a:t>площадки, SKU и штрихкода</a:t>
            </a:r>
            <a:br>
              <a:rPr lang="ru-RU" dirty="0"/>
            </a:br>
            <a:r>
              <a:rPr lang="ru-RU" dirty="0"/>
              <a:t>в данных: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номенклатуры,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номенклатуры контрагентов,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/>
              <a:t>штрихкодов.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F0C5FF-3580-44F3-880C-E00CD9410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000" y="1512000"/>
            <a:ext cx="7380000" cy="4550695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CE35DBF-AD33-4490-9A88-A9D3724843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1">
            <a:extLst>
              <a:ext uri="{FF2B5EF4-FFF2-40B4-BE49-F238E27FC236}">
                <a16:creationId xmlns:a16="http://schemas.microsoft.com/office/drawing/2014/main" id="{E78C2535-7D4A-4887-B9C7-B999DFFF11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20361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078E3-6A4D-4A92-9A24-10E212776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EAF5E5-16F0-47EE-B121-F60BA97747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При создании номенклатуры</a:t>
            </a:r>
            <a:br>
              <a:rPr lang="ru-RU" dirty="0"/>
            </a:br>
            <a:r>
              <a:rPr lang="ru-RU" dirty="0"/>
              <a:t>некоторые реквизиты могут быть</a:t>
            </a:r>
            <a:br>
              <a:rPr lang="ru-RU" dirty="0"/>
            </a:br>
            <a:r>
              <a:rPr lang="ru-RU" dirty="0"/>
              <a:t>автоматически заполнены из данных</a:t>
            </a:r>
            <a:br>
              <a:rPr lang="ru-RU" dirty="0"/>
            </a:br>
            <a:r>
              <a:rPr lang="ru-RU" dirty="0"/>
              <a:t>сопоставляемой карточки товара и</a:t>
            </a:r>
            <a:br>
              <a:rPr lang="ru-RU" dirty="0"/>
            </a:br>
            <a:r>
              <a:rPr lang="ru-RU" dirty="0"/>
              <a:t>из настроек вида номенклатуры.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E2B88CD-01B1-4A63-AD53-A5EF1BE369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00" y="1512000"/>
            <a:ext cx="6677025" cy="4019550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9DFD48-1816-4754-8623-CFCA911C4F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1">
            <a:extLst>
              <a:ext uri="{FF2B5EF4-FFF2-40B4-BE49-F238E27FC236}">
                <a16:creationId xmlns:a16="http://schemas.microsoft.com/office/drawing/2014/main" id="{831BA760-4663-4B10-89A7-6F95CA43DB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6362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D709DF-173B-4A4B-9B53-CA736757F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014908-8C4F-4FA5-A61A-11DE819CE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000" dirty="0"/>
              <a:t>Доступно создание номенклатуры</a:t>
            </a:r>
            <a:br>
              <a:rPr lang="ru-RU" altLang="ru-RU" sz="2000" dirty="0"/>
            </a:br>
            <a:r>
              <a:rPr lang="ru-RU" altLang="ru-RU" sz="2000" dirty="0"/>
              <a:t>для нескольких выделенных строк.</a:t>
            </a:r>
            <a:br>
              <a:rPr lang="ru-RU" altLang="ru-RU" sz="2000" dirty="0"/>
            </a:br>
            <a:br>
              <a:rPr lang="ru-RU" altLang="ru-RU" sz="2000" dirty="0"/>
            </a:br>
            <a:r>
              <a:rPr lang="ru-RU" altLang="ru-RU" sz="2000" dirty="0"/>
              <a:t>При этом предварительно нужно</a:t>
            </a:r>
            <a:br>
              <a:rPr lang="ru-RU" altLang="ru-RU" sz="2000" dirty="0"/>
            </a:br>
            <a:r>
              <a:rPr lang="ru-RU" altLang="ru-RU" sz="2000" dirty="0"/>
              <a:t>заполнить реквизиты, общие для</a:t>
            </a:r>
            <a:br>
              <a:rPr lang="ru-RU" altLang="ru-RU" sz="2000" dirty="0"/>
            </a:br>
            <a:r>
              <a:rPr lang="ru-RU" altLang="ru-RU" sz="2000" dirty="0"/>
              <a:t>них по виду номенклатуры.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1755FD-BF97-48CD-93E3-52704144B7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000" y="1512000"/>
            <a:ext cx="7200000" cy="4685714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9305BFF-A2D2-4FDC-ACFC-14B8EC3BF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1">
            <a:extLst>
              <a:ext uri="{FF2B5EF4-FFF2-40B4-BE49-F238E27FC236}">
                <a16:creationId xmlns:a16="http://schemas.microsoft.com/office/drawing/2014/main" id="{0AD9AD04-60DC-4040-B2CD-BB6EBACA5B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8780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0D907B-0F29-4B6B-9A58-67C830B6E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CF7DB8-8DC1-4466-8F7C-C283B990CD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Затем нужно:</a:t>
            </a:r>
          </a:p>
          <a:p>
            <a:r>
              <a:rPr lang="ru-RU" dirty="0"/>
              <a:t>проверить наименование</a:t>
            </a:r>
            <a:br>
              <a:rPr lang="ru-RU" dirty="0"/>
            </a:br>
            <a:r>
              <a:rPr lang="ru-RU" dirty="0"/>
              <a:t>создаваемых элементов</a:t>
            </a:r>
            <a:br>
              <a:rPr lang="ru-RU" dirty="0"/>
            </a:br>
            <a:r>
              <a:rPr lang="ru-RU" dirty="0"/>
              <a:t>(номенклатуры, характеристики</a:t>
            </a:r>
            <a:br>
              <a:rPr lang="ru-RU" dirty="0"/>
            </a:br>
            <a:r>
              <a:rPr lang="ru-RU" dirty="0"/>
              <a:t>и упаковки);</a:t>
            </a:r>
          </a:p>
          <a:p>
            <a:r>
              <a:rPr lang="ru-RU" dirty="0"/>
              <a:t>создать номенклатуру;</a:t>
            </a:r>
          </a:p>
          <a:p>
            <a:r>
              <a:rPr lang="ru-RU" dirty="0"/>
              <a:t>сохранить сопоставление.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29250D6-722A-4F77-87CC-81D024C50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0000" y="1512000"/>
            <a:ext cx="7200000" cy="4635170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D2CDC306-948E-43EC-9112-167E78629451}"/>
              </a:ext>
            </a:extLst>
          </p:cNvPr>
          <p:cNvCxnSpPr>
            <a:cxnSpLocks/>
          </p:cNvCxnSpPr>
          <p:nvPr/>
        </p:nvCxnSpPr>
        <p:spPr>
          <a:xfrm>
            <a:off x="9697020" y="5661248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C6FDB084-B39A-47E7-9D73-1DDE38BF63C1}"/>
              </a:ext>
            </a:extLst>
          </p:cNvPr>
          <p:cNvCxnSpPr>
            <a:cxnSpLocks/>
          </p:cNvCxnSpPr>
          <p:nvPr/>
        </p:nvCxnSpPr>
        <p:spPr>
          <a:xfrm>
            <a:off x="4799856" y="2708920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3208F7-C5B6-4CC1-B0C1-2076FEDC7A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1">
            <a:extLst>
              <a:ext uri="{FF2B5EF4-FFF2-40B4-BE49-F238E27FC236}">
                <a16:creationId xmlns:a16="http://schemas.microsoft.com/office/drawing/2014/main" id="{24650195-655D-4BB2-8C0A-010528E3EC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4166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296D54-216C-4A49-BB38-CDD8BBDED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Работа с товарным каталогом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6A03DD-F25D-4AF6-A273-EC35647B4D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Для новой карточки товара:</a:t>
            </a:r>
          </a:p>
          <a:p>
            <a:pPr lvl="1"/>
            <a:r>
              <a:rPr lang="ru-RU" dirty="0"/>
              <a:t>выбрать номенклатуру;</a:t>
            </a:r>
          </a:p>
          <a:p>
            <a:pPr lvl="1"/>
            <a:r>
              <a:rPr lang="ru-RU" dirty="0"/>
              <a:t>выбрать характеристику, если для номенклатуры ведется учет по характеристикам;</a:t>
            </a:r>
          </a:p>
          <a:p>
            <a:pPr lvl="1"/>
            <a:r>
              <a:rPr lang="ru-RU" dirty="0"/>
              <a:t>выбрать упаковку, если требуется отличная от единицы хранения;</a:t>
            </a:r>
          </a:p>
          <a:p>
            <a:pPr lvl="1"/>
            <a:r>
              <a:rPr lang="ru-RU" dirty="0"/>
              <a:t>в номенклатуре заполнить требуемые для Яндекс Маркет реквизиты;</a:t>
            </a:r>
          </a:p>
          <a:p>
            <a:pPr lvl="1"/>
            <a:r>
              <a:rPr lang="ru-RU" dirty="0"/>
              <a:t>в номенклатуре для публикуемых изображений установить признак «Публикуется в сервисах»;</a:t>
            </a:r>
          </a:p>
          <a:p>
            <a:pPr lvl="1"/>
            <a:r>
              <a:rPr lang="ru-RU" dirty="0"/>
              <a:t>в карточке товара для </a:t>
            </a:r>
            <a:r>
              <a:rPr lang="en-US" dirty="0"/>
              <a:t>Ozon</a:t>
            </a:r>
            <a:r>
              <a:rPr lang="ru-RU" dirty="0"/>
              <a:t> заполнить требуемые атрибуты, определенные по категории </a:t>
            </a:r>
            <a:r>
              <a:rPr lang="en-US" dirty="0"/>
              <a:t>Ozon</a:t>
            </a:r>
            <a:r>
              <a:rPr lang="ru-RU" dirty="0"/>
              <a:t>;</a:t>
            </a:r>
          </a:p>
          <a:p>
            <a:pPr lvl="1"/>
            <a:r>
              <a:rPr lang="ru-RU" dirty="0"/>
              <a:t>установить цену документом «Установка цен»;</a:t>
            </a:r>
          </a:p>
          <a:p>
            <a:pPr lvl="1"/>
            <a:r>
              <a:rPr lang="ru-RU" dirty="0"/>
              <a:t>изменить идентификатор публикации, если требуется;</a:t>
            </a:r>
          </a:p>
          <a:p>
            <a:pPr lvl="1"/>
            <a:r>
              <a:rPr lang="ru-RU" dirty="0"/>
              <a:t>отправить на модерацию;</a:t>
            </a:r>
          </a:p>
          <a:p>
            <a:pPr lvl="1"/>
            <a:r>
              <a:rPr lang="ru-RU" dirty="0"/>
              <a:t>проверить результат прохождения модерации и исправить ошибки в учетной системе для </a:t>
            </a:r>
            <a:r>
              <a:rPr lang="en-US" dirty="0"/>
              <a:t>Ozon</a:t>
            </a:r>
            <a:r>
              <a:rPr lang="ru-RU" dirty="0"/>
              <a:t> и в личном кабинете для Яндекс Маркет.</a:t>
            </a:r>
            <a:endParaRPr lang="en-US" dirty="0"/>
          </a:p>
          <a:p>
            <a:pPr lvl="1"/>
            <a:r>
              <a:rPr lang="ru-RU" dirty="0"/>
              <a:t>отправить цены и остатки (настроить расписания выгрузки).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FD8AA4-B834-4834-9B7E-09B014568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1">
            <a:extLst>
              <a:ext uri="{FF2B5EF4-FFF2-40B4-BE49-F238E27FC236}">
                <a16:creationId xmlns:a16="http://schemas.microsoft.com/office/drawing/2014/main" id="{E44D7FCD-1B7E-4CC8-B4E9-1D9076C275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3704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E5DA81-9C6E-4F86-9997-F4786EC49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Публикация товаров</a:t>
            </a:r>
          </a:p>
        </p:txBody>
      </p:sp>
      <p:grpSp>
        <p:nvGrpSpPr>
          <p:cNvPr id="4" name="Группа 62">
            <a:extLst>
              <a:ext uri="{FF2B5EF4-FFF2-40B4-BE49-F238E27FC236}">
                <a16:creationId xmlns:a16="http://schemas.microsoft.com/office/drawing/2014/main" id="{81E71BB6-3E82-416E-B70B-16494F1995D9}"/>
              </a:ext>
            </a:extLst>
          </p:cNvPr>
          <p:cNvGrpSpPr>
            <a:grpSpLocks/>
          </p:cNvGrpSpPr>
          <p:nvPr/>
        </p:nvGrpSpPr>
        <p:grpSpPr bwMode="auto">
          <a:xfrm>
            <a:off x="862013" y="1989138"/>
            <a:ext cx="10274300" cy="4276725"/>
            <a:chOff x="862027" y="1484784"/>
            <a:chExt cx="10346541" cy="4780348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E5C1EAFD-2FF2-454A-9D18-BDBDDA314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27" y="1484784"/>
              <a:ext cx="2400032" cy="4780348"/>
            </a:xfrm>
            <a:prstGeom prst="roundRect">
              <a:avLst>
                <a:gd name="adj" fmla="val 46"/>
              </a:avLst>
            </a:prstGeom>
            <a:solidFill>
              <a:srgbClr val="D6EBF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13316" tIns="40308" rIns="85294" bIns="40308" anchorCtr="1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Торговая площадка</a:t>
              </a:r>
            </a:p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endParaRPr lang="ru-RU" altLang="ru-RU" sz="1000" b="1">
                <a:solidFill>
                  <a:srgbClr val="5F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6" name="AutoShape 2">
              <a:extLst>
                <a:ext uri="{FF2B5EF4-FFF2-40B4-BE49-F238E27FC236}">
                  <a16:creationId xmlns:a16="http://schemas.microsoft.com/office/drawing/2014/main" id="{42645A03-057D-4886-A58E-555D1269A6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0280" y="1484784"/>
              <a:ext cx="7768288" cy="4780348"/>
            </a:xfrm>
            <a:prstGeom prst="roundRect">
              <a:avLst>
                <a:gd name="adj" fmla="val 37"/>
              </a:avLst>
            </a:prstGeom>
            <a:solidFill>
              <a:srgbClr val="FFFEB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Учетная система 1С</a:t>
              </a:r>
            </a:p>
          </p:txBody>
        </p:sp>
        <p:sp>
          <p:nvSpPr>
            <p:cNvPr id="7" name="AutoShape 2">
              <a:extLst>
                <a:ext uri="{FF2B5EF4-FFF2-40B4-BE49-F238E27FC236}">
                  <a16:creationId xmlns:a16="http://schemas.microsoft.com/office/drawing/2014/main" id="{272595A8-92CE-4721-B0E4-7A2D0A8A6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543" y="3226194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Создание карточки товара: выбор номенклатуры, характеристики, упаковки</a:t>
              </a:r>
            </a:p>
          </p:txBody>
        </p:sp>
        <p:sp>
          <p:nvSpPr>
            <p:cNvPr id="8" name="AutoShape 2">
              <a:extLst>
                <a:ext uri="{FF2B5EF4-FFF2-40B4-BE49-F238E27FC236}">
                  <a16:creationId xmlns:a16="http://schemas.microsoft.com/office/drawing/2014/main" id="{7A35B8DE-3983-464E-9E9B-4BFEE191F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542" y="4017596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Автоматическое заполнение значений атрибутов</a:t>
              </a:r>
              <a:br>
                <a:rPr lang="ru-RU" altLang="ru-RU" sz="1000" b="1"/>
              </a:br>
              <a:r>
                <a:rPr lang="ru-RU" altLang="ru-RU" sz="1000" b="1"/>
                <a:t>карточки товара</a:t>
              </a:r>
            </a:p>
          </p:txBody>
        </p:sp>
        <p:sp>
          <p:nvSpPr>
            <p:cNvPr id="9" name="AutoShape 2">
              <a:extLst>
                <a:ext uri="{FF2B5EF4-FFF2-40B4-BE49-F238E27FC236}">
                  <a16:creationId xmlns:a16="http://schemas.microsoft.com/office/drawing/2014/main" id="{0F5B53B2-0E35-47F0-ABA5-2072129F0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1103" y="2208839"/>
              <a:ext cx="2162885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Установка цены продажи</a:t>
              </a:r>
            </a:p>
          </p:txBody>
        </p:sp>
        <p:sp>
          <p:nvSpPr>
            <p:cNvPr id="10" name="AutoShape 2">
              <a:extLst>
                <a:ext uri="{FF2B5EF4-FFF2-40B4-BE49-F238E27FC236}">
                  <a16:creationId xmlns:a16="http://schemas.microsoft.com/office/drawing/2014/main" id="{FE21A952-EA88-44BC-B6FD-D49848E97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544" y="5592950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Обеспечение наличия остатка на складе, соответствующем складу маркетплейса</a:t>
              </a:r>
            </a:p>
          </p:txBody>
        </p:sp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id="{348D942D-C1BA-4D0B-ACB5-619D62ED88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3120" y="2208839"/>
              <a:ext cx="2162885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Добавление публикуемых изображений</a:t>
              </a:r>
            </a:p>
          </p:txBody>
        </p:sp>
        <p:cxnSp>
          <p:nvCxnSpPr>
            <p:cNvPr id="12" name="Прямая со стрелкой 56">
              <a:extLst>
                <a:ext uri="{FF2B5EF4-FFF2-40B4-BE49-F238E27FC236}">
                  <a16:creationId xmlns:a16="http://schemas.microsoft.com/office/drawing/2014/main" id="{1BAB7333-6E00-4E3C-A8F9-B3C89540199D}"/>
                </a:ext>
              </a:extLst>
            </p:cNvPr>
            <p:cNvCxnSpPr>
              <a:cxnSpLocks/>
              <a:stCxn id="7" idx="2"/>
              <a:endCxn id="8" idx="0"/>
            </p:cNvCxnSpPr>
            <p:nvPr/>
          </p:nvCxnSpPr>
          <p:spPr bwMode="auto">
            <a:xfrm flipH="1">
              <a:off x="9912543" y="3784193"/>
              <a:ext cx="1" cy="233403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3" name="Прямая со стрелкой 67">
              <a:extLst>
                <a:ext uri="{FF2B5EF4-FFF2-40B4-BE49-F238E27FC236}">
                  <a16:creationId xmlns:a16="http://schemas.microsoft.com/office/drawing/2014/main" id="{3B7776FF-32FA-42E9-BFBD-1CCA82E66533}"/>
                </a:ext>
              </a:extLst>
            </p:cNvPr>
            <p:cNvCxnSpPr>
              <a:cxnSpLocks/>
              <a:stCxn id="11" idx="3"/>
              <a:endCxn id="9" idx="1"/>
            </p:cNvCxnSpPr>
            <p:nvPr/>
          </p:nvCxnSpPr>
          <p:spPr bwMode="auto">
            <a:xfrm>
              <a:off x="8476005" y="2487839"/>
              <a:ext cx="355098" cy="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Прямая со стрелкой 68">
              <a:extLst>
                <a:ext uri="{FF2B5EF4-FFF2-40B4-BE49-F238E27FC236}">
                  <a16:creationId xmlns:a16="http://schemas.microsoft.com/office/drawing/2014/main" id="{AAC541CA-9261-434E-B126-CD4F44E35891}"/>
                </a:ext>
              </a:extLst>
            </p:cNvPr>
            <p:cNvCxnSpPr>
              <a:cxnSpLocks/>
              <a:stCxn id="8" idx="1"/>
            </p:cNvCxnSpPr>
            <p:nvPr/>
          </p:nvCxnSpPr>
          <p:spPr bwMode="auto">
            <a:xfrm flipH="1">
              <a:off x="6055695" y="4296595"/>
              <a:ext cx="2776847" cy="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5" name="Прямая со стрелкой 75">
              <a:extLst>
                <a:ext uri="{FF2B5EF4-FFF2-40B4-BE49-F238E27FC236}">
                  <a16:creationId xmlns:a16="http://schemas.microsoft.com/office/drawing/2014/main" id="{AF58DD06-4AB0-4117-971C-9E4EDC1B154D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138764" y="5952990"/>
              <a:ext cx="5693780" cy="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6" name="AutoShape 2">
              <a:extLst>
                <a:ext uri="{FF2B5EF4-FFF2-40B4-BE49-F238E27FC236}">
                  <a16:creationId xmlns:a16="http://schemas.microsoft.com/office/drawing/2014/main" id="{95BF6DB7-D538-4E65-9352-CAE5B92AE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3063637"/>
              <a:ext cx="2483455" cy="1661519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0"/>
              </a:srgbClr>
            </a:solidFill>
            <a:ln w="25400" algn="ctr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ru-RU" altLang="ru-RU" sz="1000" b="1"/>
            </a:p>
          </p:txBody>
        </p:sp>
        <p:sp>
          <p:nvSpPr>
            <p:cNvPr id="17" name="AutoShape 2">
              <a:extLst>
                <a:ext uri="{FF2B5EF4-FFF2-40B4-BE49-F238E27FC236}">
                  <a16:creationId xmlns:a16="http://schemas.microsoft.com/office/drawing/2014/main" id="{3CC07685-9EDB-4CEC-B4EE-FBE1390B7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6" y="4023128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Проверка статусов публикации товаров</a:t>
              </a:r>
            </a:p>
          </p:txBody>
        </p:sp>
        <p:sp>
          <p:nvSpPr>
            <p:cNvPr id="18" name="AutoShape 2">
              <a:extLst>
                <a:ext uri="{FF2B5EF4-FFF2-40B4-BE49-F238E27FC236}">
                  <a16:creationId xmlns:a16="http://schemas.microsoft.com/office/drawing/2014/main" id="{8C7215A6-0456-4119-9FAE-843CF50A4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6" y="3231040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Публикация подготовленных карточек товаров</a:t>
              </a:r>
            </a:p>
          </p:txBody>
        </p:sp>
        <p:sp>
          <p:nvSpPr>
            <p:cNvPr id="19" name="AutoShape 2">
              <a:extLst>
                <a:ext uri="{FF2B5EF4-FFF2-40B4-BE49-F238E27FC236}">
                  <a16:creationId xmlns:a16="http://schemas.microsoft.com/office/drawing/2014/main" id="{7C103810-1B64-44A3-8284-4791D2E319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280" y="4023128"/>
              <a:ext cx="1876988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Создание / обновление карточек товаров</a:t>
              </a:r>
            </a:p>
          </p:txBody>
        </p:sp>
        <p:sp>
          <p:nvSpPr>
            <p:cNvPr id="20" name="AutoShape 2">
              <a:extLst>
                <a:ext uri="{FF2B5EF4-FFF2-40B4-BE49-F238E27FC236}">
                  <a16:creationId xmlns:a16="http://schemas.microsoft.com/office/drawing/2014/main" id="{16ADF97C-C767-4FEF-A70C-B0A355D42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0280" y="3231040"/>
              <a:ext cx="1876988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Модерация полученных данных</a:t>
              </a:r>
            </a:p>
          </p:txBody>
        </p:sp>
        <p:cxnSp>
          <p:nvCxnSpPr>
            <p:cNvPr id="21" name="Прямая со стрелкой 278">
              <a:extLst>
                <a:ext uri="{FF2B5EF4-FFF2-40B4-BE49-F238E27FC236}">
                  <a16:creationId xmlns:a16="http://schemas.microsoft.com/office/drawing/2014/main" id="{CDB040EF-6F80-41DB-815D-1E6FC1B2FECC}"/>
                </a:ext>
              </a:extLst>
            </p:cNvPr>
            <p:cNvCxnSpPr>
              <a:cxnSpLocks/>
              <a:stCxn id="20" idx="2"/>
              <a:endCxn id="19" idx="0"/>
            </p:cNvCxnSpPr>
            <p:nvPr/>
          </p:nvCxnSpPr>
          <p:spPr bwMode="auto">
            <a:xfrm>
              <a:off x="2218774" y="3789040"/>
              <a:ext cx="0" cy="234088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Прямая со стрелкой 303">
              <a:extLst>
                <a:ext uri="{FF2B5EF4-FFF2-40B4-BE49-F238E27FC236}">
                  <a16:creationId xmlns:a16="http://schemas.microsoft.com/office/drawing/2014/main" id="{592EAE0E-EC3C-4F4E-8D31-B6A2145EEA45}"/>
                </a:ext>
              </a:extLst>
            </p:cNvPr>
            <p:cNvCxnSpPr>
              <a:cxnSpLocks/>
              <a:stCxn id="18" idx="2"/>
              <a:endCxn id="17" idx="0"/>
            </p:cNvCxnSpPr>
            <p:nvPr/>
          </p:nvCxnSpPr>
          <p:spPr bwMode="auto">
            <a:xfrm>
              <a:off x="4799976" y="3789040"/>
              <a:ext cx="0" cy="234088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Прямая со стрелкой 315">
              <a:extLst>
                <a:ext uri="{FF2B5EF4-FFF2-40B4-BE49-F238E27FC236}">
                  <a16:creationId xmlns:a16="http://schemas.microsoft.com/office/drawing/2014/main" id="{8EB6D78E-0D69-4662-930F-3CA24341AE91}"/>
                </a:ext>
              </a:extLst>
            </p:cNvPr>
            <p:cNvCxnSpPr>
              <a:cxnSpLocks/>
              <a:stCxn id="18" idx="1"/>
              <a:endCxn id="20" idx="3"/>
            </p:cNvCxnSpPr>
            <p:nvPr/>
          </p:nvCxnSpPr>
          <p:spPr bwMode="auto">
            <a:xfrm flipH="1">
              <a:off x="3157268" y="3510040"/>
              <a:ext cx="562708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Прямая со стрелкой 318">
              <a:extLst>
                <a:ext uri="{FF2B5EF4-FFF2-40B4-BE49-F238E27FC236}">
                  <a16:creationId xmlns:a16="http://schemas.microsoft.com/office/drawing/2014/main" id="{60E9452E-D1D7-4C95-8BC1-EB9AC6BDD55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157268" y="4221088"/>
              <a:ext cx="562708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5" name="AutoShape 2">
              <a:extLst>
                <a:ext uri="{FF2B5EF4-FFF2-40B4-BE49-F238E27FC236}">
                  <a16:creationId xmlns:a16="http://schemas.microsoft.com/office/drawing/2014/main" id="{5C4E7563-F860-402F-9ADD-D0888E2CF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066" y="5592952"/>
              <a:ext cx="1881698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Обновление остатков</a:t>
              </a:r>
            </a:p>
          </p:txBody>
        </p:sp>
        <p:cxnSp>
          <p:nvCxnSpPr>
            <p:cNvPr id="26" name="Прямая со стрелкой 337">
              <a:extLst>
                <a:ext uri="{FF2B5EF4-FFF2-40B4-BE49-F238E27FC236}">
                  <a16:creationId xmlns:a16="http://schemas.microsoft.com/office/drawing/2014/main" id="{2129CE3D-034D-43FF-A42E-DE074AC4AC7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73710" y="4437112"/>
              <a:ext cx="530008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7" name="Соединитель: уступ 26">
              <a:extLst>
                <a:ext uri="{FF2B5EF4-FFF2-40B4-BE49-F238E27FC236}">
                  <a16:creationId xmlns:a16="http://schemas.microsoft.com/office/drawing/2014/main" id="{3D56F586-EEE4-4828-9FEF-1971B229DAC6}"/>
                </a:ext>
              </a:extLst>
            </p:cNvPr>
            <p:cNvCxnSpPr>
              <a:cxnSpLocks/>
              <a:stCxn id="8" idx="3"/>
              <a:endCxn id="30" idx="0"/>
            </p:cNvCxnSpPr>
            <p:nvPr/>
          </p:nvCxnSpPr>
          <p:spPr>
            <a:xfrm flipH="1" flipV="1">
              <a:off x="4799531" y="2205208"/>
              <a:ext cx="6193217" cy="2092067"/>
            </a:xfrm>
            <a:prstGeom prst="bentConnector4">
              <a:avLst>
                <a:gd name="adj1" fmla="val -1614"/>
                <a:gd name="adj2" fmla="val 112216"/>
              </a:avLst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366">
              <a:extLst>
                <a:ext uri="{FF2B5EF4-FFF2-40B4-BE49-F238E27FC236}">
                  <a16:creationId xmlns:a16="http://schemas.microsoft.com/office/drawing/2014/main" id="{B27BB748-E368-4B22-A590-3627FBD6DFEE}"/>
                </a:ext>
              </a:extLst>
            </p:cNvPr>
            <p:cNvCxnSpPr>
              <a:cxnSpLocks/>
              <a:stCxn id="9" idx="2"/>
              <a:endCxn id="7" idx="0"/>
            </p:cNvCxnSpPr>
            <p:nvPr/>
          </p:nvCxnSpPr>
          <p:spPr bwMode="auto">
            <a:xfrm flipH="1">
              <a:off x="9912544" y="2766838"/>
              <a:ext cx="2" cy="459356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Соединитель: уступ 28">
              <a:extLst>
                <a:ext uri="{FF2B5EF4-FFF2-40B4-BE49-F238E27FC236}">
                  <a16:creationId xmlns:a16="http://schemas.microsoft.com/office/drawing/2014/main" id="{7D3EA698-FCB2-4A2C-ABF4-F54C40F64BC1}"/>
                </a:ext>
              </a:extLst>
            </p:cNvPr>
            <p:cNvCxnSpPr>
              <a:cxnSpLocks/>
              <a:stCxn id="16" idx="2"/>
            </p:cNvCxnSpPr>
            <p:nvPr/>
          </p:nvCxnSpPr>
          <p:spPr>
            <a:xfrm rot="16200000" flipH="1">
              <a:off x="6282409" y="3259624"/>
              <a:ext cx="1078861" cy="4009445"/>
            </a:xfrm>
            <a:prstGeom prst="bentConnector2">
              <a:avLst/>
            </a:prstGeom>
            <a:ln w="254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AutoShape 2">
              <a:extLst>
                <a:ext uri="{FF2B5EF4-FFF2-40B4-BE49-F238E27FC236}">
                  <a16:creationId xmlns:a16="http://schemas.microsoft.com/office/drawing/2014/main" id="{8EB0F872-4AD7-4601-A7D3-4E757D302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5" y="2204864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Заполнение реквизитов номенклатуры</a:t>
              </a:r>
            </a:p>
          </p:txBody>
        </p:sp>
        <p:sp>
          <p:nvSpPr>
            <p:cNvPr id="31" name="AutoShape 2">
              <a:extLst>
                <a:ext uri="{FF2B5EF4-FFF2-40B4-BE49-F238E27FC236}">
                  <a16:creationId xmlns:a16="http://schemas.microsoft.com/office/drawing/2014/main" id="{2FF489DD-3226-4353-B8CC-DD56160538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066" y="4815216"/>
              <a:ext cx="1876988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/>
                <a:t>Редактирование карточки товара</a:t>
              </a:r>
              <a:endParaRPr lang="ru-RU" altLang="ru-RU" sz="1000" b="1"/>
            </a:p>
          </p:txBody>
        </p:sp>
        <p:cxnSp>
          <p:nvCxnSpPr>
            <p:cNvPr id="32" name="Прямая со стрелкой 60">
              <a:extLst>
                <a:ext uri="{FF2B5EF4-FFF2-40B4-BE49-F238E27FC236}">
                  <a16:creationId xmlns:a16="http://schemas.microsoft.com/office/drawing/2014/main" id="{F33AA4C5-FA7B-45B7-98B3-C68CC518D380}"/>
                </a:ext>
              </a:extLst>
            </p:cNvPr>
            <p:cNvCxnSpPr>
              <a:cxnSpLocks/>
              <a:stCxn id="30" idx="3"/>
              <a:endCxn id="11" idx="1"/>
            </p:cNvCxnSpPr>
            <p:nvPr/>
          </p:nvCxnSpPr>
          <p:spPr bwMode="auto">
            <a:xfrm>
              <a:off x="5879975" y="2483865"/>
              <a:ext cx="433145" cy="3974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3" name="AutoShape 5">
              <a:extLst>
                <a:ext uri="{FF2B5EF4-FFF2-40B4-BE49-F238E27FC236}">
                  <a16:creationId xmlns:a16="http://schemas.microsoft.com/office/drawing/2014/main" id="{50B66C83-7291-44B5-B1D1-8E86AC98CF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3190" y="1717526"/>
              <a:ext cx="1219849" cy="230350"/>
            </a:xfrm>
            <a:prstGeom prst="roundRect">
              <a:avLst>
                <a:gd name="adj" fmla="val 16667"/>
              </a:avLst>
            </a:prstGeom>
            <a:solidFill>
              <a:srgbClr val="FFFEB4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Aft>
                  <a:spcPct val="50000"/>
                </a:spcAft>
                <a:buClr>
                  <a:srgbClr val="CC000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ru-RU" altLang="ru-RU" sz="1000">
                  <a:solidFill>
                    <a:srgbClr val="5B0917"/>
                  </a:solidFill>
                </a:rPr>
                <a:t>Исправление ошибок</a:t>
              </a:r>
            </a:p>
          </p:txBody>
        </p:sp>
        <p:cxnSp>
          <p:nvCxnSpPr>
            <p:cNvPr id="34" name="Соединитель: уступ 33">
              <a:extLst>
                <a:ext uri="{FF2B5EF4-FFF2-40B4-BE49-F238E27FC236}">
                  <a16:creationId xmlns:a16="http://schemas.microsoft.com/office/drawing/2014/main" id="{2B18FF32-7AAB-4951-852A-70450D684F90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133725" y="4724916"/>
              <a:ext cx="1378047" cy="361986"/>
            </a:xfrm>
            <a:prstGeom prst="bentConnector3">
              <a:avLst>
                <a:gd name="adj1" fmla="val 1014"/>
              </a:avLst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Соединитель: уступ 34">
              <a:extLst>
                <a:ext uri="{FF2B5EF4-FFF2-40B4-BE49-F238E27FC236}">
                  <a16:creationId xmlns:a16="http://schemas.microsoft.com/office/drawing/2014/main" id="{A5070496-5F20-4FD8-82E8-BB34231A663C}"/>
                </a:ext>
              </a:extLst>
            </p:cNvPr>
            <p:cNvCxnSpPr>
              <a:cxnSpLocks/>
              <a:stCxn id="31" idx="1"/>
              <a:endCxn id="20" idx="1"/>
            </p:cNvCxnSpPr>
            <p:nvPr/>
          </p:nvCxnSpPr>
          <p:spPr>
            <a:xfrm rot="10800000" flipH="1">
              <a:off x="1256896" y="3509422"/>
              <a:ext cx="23980" cy="1584578"/>
            </a:xfrm>
            <a:prstGeom prst="bentConnector3">
              <a:avLst>
                <a:gd name="adj1" fmla="val -635670"/>
              </a:avLst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Рисунок 5">
            <a:extLst>
              <a:ext uri="{FF2B5EF4-FFF2-40B4-BE49-F238E27FC236}">
                <a16:creationId xmlns:a16="http://schemas.microsoft.com/office/drawing/2014/main" id="{F366C630-4B06-4DB4-A1FE-5F888D7592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623888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8717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A10986-7ED3-49CE-924D-44B274B49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874F293-546A-4AB1-895F-999065AC6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844824"/>
            <a:ext cx="11522075" cy="4487862"/>
          </a:xfrm>
        </p:spPr>
        <p:txBody>
          <a:bodyPr/>
          <a:lstStyle/>
          <a:p>
            <a:pPr marL="0" indent="0" algn="l">
              <a:spcBef>
                <a:spcPts val="1200"/>
              </a:spcBef>
              <a:buNone/>
            </a:pPr>
            <a:r>
              <a:rPr lang="ru-RU" dirty="0"/>
              <a:t>В типовой интеграции: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учитывается вариативность настроек учетной системы;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учет торговых операций ведется с использованием типовых объектов документооборота в соответствии с действующим законодательством;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обеспечивается синхронизация актуальности данных учетной системы с данными, размещенными на торговой площадке;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функциональность поэтапно расширяется;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выполняется поддержка изменений в бизнес-процессах и </a:t>
            </a:r>
            <a:r>
              <a:rPr lang="en-US" sz="2000" dirty="0"/>
              <a:t>API</a:t>
            </a:r>
            <a:r>
              <a:rPr lang="ru-RU" sz="2000" dirty="0"/>
              <a:t> торговых площадок.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91630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77321D-37AB-4810-A4B6-462771B2B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Публикация товаров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17598C-60B6-4C6E-92C9-806FE5766A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Для создания новой карточки</a:t>
            </a:r>
            <a:br>
              <a:rPr lang="ru-RU" altLang="ru-RU" dirty="0"/>
            </a:br>
            <a:r>
              <a:rPr lang="ru-RU" altLang="ru-RU" dirty="0"/>
              <a:t>требуется указание:</a:t>
            </a:r>
          </a:p>
          <a:p>
            <a:pPr lvl="1" eaLnBrk="1" hangingPunct="1"/>
            <a:r>
              <a:rPr lang="ru-RU" altLang="ru-RU" dirty="0"/>
              <a:t>в номенклатуре:</a:t>
            </a:r>
          </a:p>
          <a:p>
            <a:pPr lvl="2" eaLnBrk="1" hangingPunct="1"/>
            <a:r>
              <a:rPr lang="ru-RU" altLang="ru-RU" dirty="0"/>
              <a:t>значений некоторых реквизитов;</a:t>
            </a:r>
          </a:p>
          <a:p>
            <a:pPr lvl="2" eaLnBrk="1" hangingPunct="1"/>
            <a:r>
              <a:rPr lang="ru-RU" altLang="ru-RU" dirty="0"/>
              <a:t>списка публикуемых</a:t>
            </a:r>
            <a:br>
              <a:rPr lang="ru-RU" altLang="ru-RU" dirty="0"/>
            </a:br>
            <a:r>
              <a:rPr lang="ru-RU" altLang="ru-RU" dirty="0"/>
              <a:t>изображений;</a:t>
            </a:r>
          </a:p>
          <a:p>
            <a:pPr lvl="1" eaLnBrk="1" hangingPunct="1"/>
            <a:r>
              <a:rPr lang="ru-RU" altLang="ru-RU" dirty="0"/>
              <a:t>в карточке товара:</a:t>
            </a:r>
          </a:p>
          <a:p>
            <a:pPr lvl="2" eaLnBrk="1" hangingPunct="1"/>
            <a:r>
              <a:rPr lang="ru-RU" altLang="ru-RU" dirty="0"/>
              <a:t>номенклатуры;</a:t>
            </a:r>
          </a:p>
          <a:p>
            <a:pPr lvl="2" eaLnBrk="1" hangingPunct="1"/>
            <a:r>
              <a:rPr lang="ru-RU" altLang="ru-RU" dirty="0"/>
              <a:t>характеристики (не всегда);</a:t>
            </a:r>
          </a:p>
          <a:p>
            <a:pPr lvl="2" eaLnBrk="1" hangingPunct="1"/>
            <a:r>
              <a:rPr lang="ru-RU" altLang="ru-RU" dirty="0"/>
              <a:t>упаковки (не всегда);</a:t>
            </a:r>
          </a:p>
          <a:p>
            <a:pPr lvl="2" eaLnBrk="1" hangingPunct="1"/>
            <a:r>
              <a:rPr lang="en-US" altLang="ru-RU" dirty="0"/>
              <a:t>SKU </a:t>
            </a:r>
            <a:r>
              <a:rPr lang="ru-RU" altLang="ru-RU" dirty="0"/>
              <a:t>товара (не всегда);</a:t>
            </a:r>
          </a:p>
          <a:p>
            <a:pPr lvl="1" eaLnBrk="1" hangingPunct="1"/>
            <a:r>
              <a:rPr lang="ru-RU" altLang="ru-RU" dirty="0"/>
              <a:t>дополнительно:</a:t>
            </a:r>
          </a:p>
          <a:p>
            <a:pPr lvl="2" eaLnBrk="1" hangingPunct="1"/>
            <a:r>
              <a:rPr lang="ru-RU" altLang="ru-RU" dirty="0"/>
              <a:t>источника категории</a:t>
            </a:r>
            <a:br>
              <a:rPr lang="ru-RU" altLang="ru-RU" dirty="0"/>
            </a:br>
            <a:r>
              <a:rPr lang="ru-RU" altLang="ru-RU" dirty="0"/>
              <a:t>в настройках обмена; </a:t>
            </a:r>
          </a:p>
          <a:p>
            <a:pPr lvl="2" eaLnBrk="1" hangingPunct="1"/>
            <a:r>
              <a:rPr lang="ru-RU" altLang="ru-RU" dirty="0"/>
              <a:t>цен документом «Установка цен номенклатуры».</a:t>
            </a:r>
          </a:p>
          <a:p>
            <a:endParaRPr lang="ru-RU" dirty="0"/>
          </a:p>
        </p:txBody>
      </p:sp>
      <p:pic>
        <p:nvPicPr>
          <p:cNvPr id="5" name="Рисунок 1">
            <a:extLst>
              <a:ext uri="{FF2B5EF4-FFF2-40B4-BE49-F238E27FC236}">
                <a16:creationId xmlns:a16="http://schemas.microsoft.com/office/drawing/2014/main" id="{790565E7-17D1-4C82-AB84-B0EE0DC68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512000"/>
            <a:ext cx="7380000" cy="4288206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5">
            <a:extLst>
              <a:ext uri="{FF2B5EF4-FFF2-40B4-BE49-F238E27FC236}">
                <a16:creationId xmlns:a16="http://schemas.microsoft.com/office/drawing/2014/main" id="{FFF714C7-A2E4-44AA-8747-6FD77C1912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623888"/>
            <a:ext cx="42227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52075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E1E3A3-6017-49F8-A80E-6FA53BF5B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Публикация товаров</a:t>
            </a:r>
          </a:p>
        </p:txBody>
      </p:sp>
      <p:grpSp>
        <p:nvGrpSpPr>
          <p:cNvPr id="4" name="Группа 341">
            <a:extLst>
              <a:ext uri="{FF2B5EF4-FFF2-40B4-BE49-F238E27FC236}">
                <a16:creationId xmlns:a16="http://schemas.microsoft.com/office/drawing/2014/main" id="{B9FB552F-72E5-4A9D-AAFC-CC173D0A102A}"/>
              </a:ext>
            </a:extLst>
          </p:cNvPr>
          <p:cNvGrpSpPr>
            <a:grpSpLocks/>
          </p:cNvGrpSpPr>
          <p:nvPr/>
        </p:nvGrpSpPr>
        <p:grpSpPr bwMode="auto">
          <a:xfrm>
            <a:off x="862013" y="1989138"/>
            <a:ext cx="10274300" cy="4279900"/>
            <a:chOff x="862027" y="1484784"/>
            <a:chExt cx="10337965" cy="4784061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69F5BE9-BBB5-4408-B41A-82E55F332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027" y="1484784"/>
              <a:ext cx="2400032" cy="4780348"/>
            </a:xfrm>
            <a:prstGeom prst="roundRect">
              <a:avLst>
                <a:gd name="adj" fmla="val 46"/>
              </a:avLst>
            </a:prstGeom>
            <a:solidFill>
              <a:srgbClr val="D6EBF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13316" tIns="40308" rIns="85294" bIns="40308" anchorCtr="1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Торговая площадка</a:t>
              </a:r>
            </a:p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endParaRPr lang="ru-RU" altLang="ru-RU" sz="1000" b="1">
                <a:solidFill>
                  <a:srgbClr val="5F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6" name="AutoShape 2">
              <a:extLst>
                <a:ext uri="{FF2B5EF4-FFF2-40B4-BE49-F238E27FC236}">
                  <a16:creationId xmlns:a16="http://schemas.microsoft.com/office/drawing/2014/main" id="{6639FA4C-F283-49BD-AE01-E6422C951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1704" y="1488497"/>
              <a:ext cx="7768288" cy="4780348"/>
            </a:xfrm>
            <a:prstGeom prst="roundRect">
              <a:avLst>
                <a:gd name="adj" fmla="val 37"/>
              </a:avLst>
            </a:prstGeom>
            <a:solidFill>
              <a:srgbClr val="FFFEB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Учетная система 1С</a:t>
              </a:r>
            </a:p>
          </p:txBody>
        </p:sp>
        <p:sp>
          <p:nvSpPr>
            <p:cNvPr id="7" name="AutoShape 2">
              <a:extLst>
                <a:ext uri="{FF2B5EF4-FFF2-40B4-BE49-F238E27FC236}">
                  <a16:creationId xmlns:a16="http://schemas.microsoft.com/office/drawing/2014/main" id="{2DEB5125-76F8-4667-96AC-9575BF8FB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6" y="1776530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Создание карточки товара: выбор номенклатуры, характеристики, упаковки</a:t>
              </a:r>
            </a:p>
          </p:txBody>
        </p:sp>
        <p:sp>
          <p:nvSpPr>
            <p:cNvPr id="8" name="AutoShape 2">
              <a:extLst>
                <a:ext uri="{FF2B5EF4-FFF2-40B4-BE49-F238E27FC236}">
                  <a16:creationId xmlns:a16="http://schemas.microsoft.com/office/drawing/2014/main" id="{2054B78C-2C37-41A6-91EC-68B3A77CE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544" y="1776531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Заполнение значений атрибутов карточки товара</a:t>
              </a:r>
            </a:p>
          </p:txBody>
        </p:sp>
        <p:sp>
          <p:nvSpPr>
            <p:cNvPr id="9" name="AutoShape 2">
              <a:extLst>
                <a:ext uri="{FF2B5EF4-FFF2-40B4-BE49-F238E27FC236}">
                  <a16:creationId xmlns:a16="http://schemas.microsoft.com/office/drawing/2014/main" id="{9BD68BD6-0926-4F74-8AE7-5E7D512D8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264" y="1776529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Определение категории маркетплейса по источнику категории 1С</a:t>
              </a:r>
            </a:p>
          </p:txBody>
        </p:sp>
        <p:sp>
          <p:nvSpPr>
            <p:cNvPr id="10" name="AutoShape 2">
              <a:extLst>
                <a:ext uri="{FF2B5EF4-FFF2-40B4-BE49-F238E27FC236}">
                  <a16:creationId xmlns:a16="http://schemas.microsoft.com/office/drawing/2014/main" id="{2F9E9B0A-498E-4FD7-B9E9-F033D5120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3372" y="3882825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Установка цен выгрузки</a:t>
              </a:r>
            </a:p>
          </p:txBody>
        </p:sp>
        <p:sp>
          <p:nvSpPr>
            <p:cNvPr id="11" name="AutoShape 2">
              <a:extLst>
                <a:ext uri="{FF2B5EF4-FFF2-40B4-BE49-F238E27FC236}">
                  <a16:creationId xmlns:a16="http://schemas.microsoft.com/office/drawing/2014/main" id="{6D8A8D44-0764-4D94-B4E2-DE86A40A3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544" y="5592952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Обеспечение наличия остатка на складах, соответствующих складам маркетплейса</a:t>
              </a:r>
            </a:p>
          </p:txBody>
        </p:sp>
        <p:sp>
          <p:nvSpPr>
            <p:cNvPr id="12" name="AutoShape 2">
              <a:extLst>
                <a:ext uri="{FF2B5EF4-FFF2-40B4-BE49-F238E27FC236}">
                  <a16:creationId xmlns:a16="http://schemas.microsoft.com/office/drawing/2014/main" id="{9C5F76EA-F20A-4D49-BB2A-6A51BD0BD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3897" y="3000665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Добавление публикуемых изображений</a:t>
              </a:r>
            </a:p>
          </p:txBody>
        </p:sp>
        <p:sp>
          <p:nvSpPr>
            <p:cNvPr id="13" name="AutoShape 2">
              <a:extLst>
                <a:ext uri="{FF2B5EF4-FFF2-40B4-BE49-F238E27FC236}">
                  <a16:creationId xmlns:a16="http://schemas.microsoft.com/office/drawing/2014/main" id="{0078ACED-0D5D-4A5C-AC98-31B80BC18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9661" y="4728857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Добавление публикуемых сертификатов качества</a:t>
              </a:r>
            </a:p>
          </p:txBody>
        </p:sp>
        <p:sp>
          <p:nvSpPr>
            <p:cNvPr id="14" name="AutoShape 2">
              <a:extLst>
                <a:ext uri="{FF2B5EF4-FFF2-40B4-BE49-F238E27FC236}">
                  <a16:creationId xmlns:a16="http://schemas.microsoft.com/office/drawing/2014/main" id="{E8C4C539-B06C-44AE-AD0C-5247BD25A4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432" y="1776530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 algn="ctr">
              <a:solidFill>
                <a:srgbClr val="CC3300"/>
              </a:solidFill>
              <a:prstDash val="dash"/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/>
                <a:t>Заполнение документов сертифицируемого бренда</a:t>
              </a:r>
            </a:p>
          </p:txBody>
        </p:sp>
        <p:sp>
          <p:nvSpPr>
            <p:cNvPr id="15" name="AutoShape 2">
              <a:extLst>
                <a:ext uri="{FF2B5EF4-FFF2-40B4-BE49-F238E27FC236}">
                  <a16:creationId xmlns:a16="http://schemas.microsoft.com/office/drawing/2014/main" id="{24C9199D-9417-4A98-818E-B2F8C4929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764" y="4800865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 w="19050" algn="ctr">
              <a:solidFill>
                <a:srgbClr val="CC3300"/>
              </a:solidFill>
              <a:prstDash val="dash"/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/>
                <a:t>Редактирование сертификатов качества</a:t>
              </a:r>
            </a:p>
          </p:txBody>
        </p:sp>
        <p:sp>
          <p:nvSpPr>
            <p:cNvPr id="16" name="AutoShape 2">
              <a:extLst>
                <a:ext uri="{FF2B5EF4-FFF2-40B4-BE49-F238E27FC236}">
                  <a16:creationId xmlns:a16="http://schemas.microsoft.com/office/drawing/2014/main" id="{76E213C3-E7DF-4487-8783-53631410C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264" y="2640625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prstDash val="dash"/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/>
                <a:t>Редактирование карточки товара: исправление ошибок, дополнение атрибутами</a:t>
              </a:r>
            </a:p>
          </p:txBody>
        </p:sp>
        <p:sp>
          <p:nvSpPr>
            <p:cNvPr id="17" name="AutoShape 2">
              <a:extLst>
                <a:ext uri="{FF2B5EF4-FFF2-40B4-BE49-F238E27FC236}">
                  <a16:creationId xmlns:a16="http://schemas.microsoft.com/office/drawing/2014/main" id="{D4A6F9B0-E8CE-4195-87AD-175E62A1B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492" y="4818929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prstDash val="dash"/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/>
                <a:t>Редактирование сертификатов качества</a:t>
              </a:r>
            </a:p>
          </p:txBody>
        </p:sp>
        <p:sp>
          <p:nvSpPr>
            <p:cNvPr id="18" name="AutoShape 2">
              <a:extLst>
                <a:ext uri="{FF2B5EF4-FFF2-40B4-BE49-F238E27FC236}">
                  <a16:creationId xmlns:a16="http://schemas.microsoft.com/office/drawing/2014/main" id="{9B9CD8F2-82C9-4502-BEAB-F03CBB170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264" y="3432714"/>
              <a:ext cx="2160000" cy="557999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prstDash val="dash"/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/>
                <a:t>Редактирование выгруженных изображений</a:t>
              </a:r>
            </a:p>
          </p:txBody>
        </p:sp>
        <p:cxnSp>
          <p:nvCxnSpPr>
            <p:cNvPr id="19" name="Прямая со стрелкой 56">
              <a:extLst>
                <a:ext uri="{FF2B5EF4-FFF2-40B4-BE49-F238E27FC236}">
                  <a16:creationId xmlns:a16="http://schemas.microsoft.com/office/drawing/2014/main" id="{B8D358C7-B4AF-4E84-9EFE-29868C5789DC}"/>
                </a:ext>
              </a:extLst>
            </p:cNvPr>
            <p:cNvCxnSpPr>
              <a:cxnSpLocks/>
              <a:stCxn id="9" idx="3"/>
              <a:endCxn id="8" idx="1"/>
            </p:cNvCxnSpPr>
            <p:nvPr/>
          </p:nvCxnSpPr>
          <p:spPr bwMode="auto">
            <a:xfrm>
              <a:off x="8472264" y="2055529"/>
              <a:ext cx="360281" cy="2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0" name="Прямая со стрелкой 57">
              <a:extLst>
                <a:ext uri="{FF2B5EF4-FFF2-40B4-BE49-F238E27FC236}">
                  <a16:creationId xmlns:a16="http://schemas.microsoft.com/office/drawing/2014/main" id="{9383E9BC-2798-49C8-A904-BE005710BD8C}"/>
                </a:ext>
              </a:extLst>
            </p:cNvPr>
            <p:cNvCxnSpPr>
              <a:cxnSpLocks/>
              <a:stCxn id="7" idx="3"/>
              <a:endCxn id="9" idx="1"/>
            </p:cNvCxnSpPr>
            <p:nvPr/>
          </p:nvCxnSpPr>
          <p:spPr bwMode="auto">
            <a:xfrm flipV="1">
              <a:off x="5879976" y="2055529"/>
              <a:ext cx="432288" cy="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Прямая со стрелкой 58">
              <a:extLst>
                <a:ext uri="{FF2B5EF4-FFF2-40B4-BE49-F238E27FC236}">
                  <a16:creationId xmlns:a16="http://schemas.microsoft.com/office/drawing/2014/main" id="{7FFACA6A-177D-41D0-9A06-5AF215AA234D}"/>
                </a:ext>
              </a:extLst>
            </p:cNvPr>
            <p:cNvCxnSpPr>
              <a:cxnSpLocks/>
              <a:stCxn id="14" idx="3"/>
              <a:endCxn id="7" idx="1"/>
            </p:cNvCxnSpPr>
            <p:nvPr/>
          </p:nvCxnSpPr>
          <p:spPr bwMode="auto">
            <a:xfrm>
              <a:off x="3143432" y="2055530"/>
              <a:ext cx="576544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Прямая со стрелкой 67">
              <a:extLst>
                <a:ext uri="{FF2B5EF4-FFF2-40B4-BE49-F238E27FC236}">
                  <a16:creationId xmlns:a16="http://schemas.microsoft.com/office/drawing/2014/main" id="{CBE1A018-C830-4EFD-B79B-AF011DF91706}"/>
                </a:ext>
              </a:extLst>
            </p:cNvPr>
            <p:cNvCxnSpPr>
              <a:cxnSpLocks/>
              <a:stCxn id="8" idx="2"/>
              <a:endCxn id="12" idx="0"/>
            </p:cNvCxnSpPr>
            <p:nvPr/>
          </p:nvCxnSpPr>
          <p:spPr bwMode="auto">
            <a:xfrm>
              <a:off x="9912544" y="2334530"/>
              <a:ext cx="1353" cy="666135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" name="Прямая со стрелкой 68">
              <a:extLst>
                <a:ext uri="{FF2B5EF4-FFF2-40B4-BE49-F238E27FC236}">
                  <a16:creationId xmlns:a16="http://schemas.microsoft.com/office/drawing/2014/main" id="{FF1834D0-2B48-46B9-B3B2-DDEE3E89EA1E}"/>
                </a:ext>
              </a:extLst>
            </p:cNvPr>
            <p:cNvCxnSpPr>
              <a:cxnSpLocks/>
              <a:stCxn id="12" idx="2"/>
              <a:endCxn id="10" idx="0"/>
            </p:cNvCxnSpPr>
            <p:nvPr/>
          </p:nvCxnSpPr>
          <p:spPr bwMode="auto">
            <a:xfrm flipH="1">
              <a:off x="9913372" y="3558665"/>
              <a:ext cx="525" cy="324160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4" name="Прямая со стрелкой 69">
              <a:extLst>
                <a:ext uri="{FF2B5EF4-FFF2-40B4-BE49-F238E27FC236}">
                  <a16:creationId xmlns:a16="http://schemas.microsoft.com/office/drawing/2014/main" id="{B79AA27E-FA06-4F7D-96C8-A54185EBC2DB}"/>
                </a:ext>
              </a:extLst>
            </p:cNvPr>
            <p:cNvCxnSpPr>
              <a:cxnSpLocks/>
              <a:stCxn id="26" idx="2"/>
              <a:endCxn id="15" idx="0"/>
            </p:cNvCxnSpPr>
            <p:nvPr/>
          </p:nvCxnSpPr>
          <p:spPr bwMode="auto">
            <a:xfrm flipH="1">
              <a:off x="2058764" y="4641067"/>
              <a:ext cx="2" cy="159798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Прямая со стрелкой 75">
              <a:extLst>
                <a:ext uri="{FF2B5EF4-FFF2-40B4-BE49-F238E27FC236}">
                  <a16:creationId xmlns:a16="http://schemas.microsoft.com/office/drawing/2014/main" id="{A0E6D04D-8668-4A3C-9CF7-C8FBC1C1CD38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138764" y="5952992"/>
              <a:ext cx="5693780" cy="1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" name="AutoShape 2">
              <a:extLst>
                <a:ext uri="{FF2B5EF4-FFF2-40B4-BE49-F238E27FC236}">
                  <a16:creationId xmlns:a16="http://schemas.microsoft.com/office/drawing/2014/main" id="{A3C6FE17-8F01-482D-8F71-B90F36DC5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766" y="4083067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Проверка сертификатов</a:t>
              </a:r>
            </a:p>
          </p:txBody>
        </p:sp>
        <p:sp>
          <p:nvSpPr>
            <p:cNvPr id="27" name="AutoShape 2">
              <a:extLst>
                <a:ext uri="{FF2B5EF4-FFF2-40B4-BE49-F238E27FC236}">
                  <a16:creationId xmlns:a16="http://schemas.microsoft.com/office/drawing/2014/main" id="{A7A5A20A-A6AA-44EC-B793-A543D2E18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5720" y="2496610"/>
              <a:ext cx="2483455" cy="2304256"/>
            </a:xfrm>
            <a:prstGeom prst="roundRect">
              <a:avLst>
                <a:gd name="adj" fmla="val 16667"/>
              </a:avLst>
            </a:prstGeom>
            <a:solidFill>
              <a:srgbClr val="FFFF99">
                <a:alpha val="0"/>
              </a:srgbClr>
            </a:solidFill>
            <a:ln w="25400" algn="ctr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endParaRPr lang="ru-RU" altLang="ru-RU" sz="1000" b="1"/>
            </a:p>
          </p:txBody>
        </p:sp>
        <p:sp>
          <p:nvSpPr>
            <p:cNvPr id="28" name="AutoShape 2">
              <a:extLst>
                <a:ext uri="{FF2B5EF4-FFF2-40B4-BE49-F238E27FC236}">
                  <a16:creationId xmlns:a16="http://schemas.microsoft.com/office/drawing/2014/main" id="{578E63E7-0128-4C9D-BE01-BEA798CD9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6" y="3360705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Проверка статусов публикации товаров и изображений</a:t>
              </a:r>
            </a:p>
          </p:txBody>
        </p:sp>
        <p:sp>
          <p:nvSpPr>
            <p:cNvPr id="29" name="AutoShape 2">
              <a:extLst>
                <a:ext uri="{FF2B5EF4-FFF2-40B4-BE49-F238E27FC236}">
                  <a16:creationId xmlns:a16="http://schemas.microsoft.com/office/drawing/2014/main" id="{755718C3-C211-49C3-B752-D481BEEB16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6" y="4080785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Публикация сертификатов</a:t>
              </a:r>
            </a:p>
          </p:txBody>
        </p:sp>
        <p:sp>
          <p:nvSpPr>
            <p:cNvPr id="30" name="AutoShape 2">
              <a:extLst>
                <a:ext uri="{FF2B5EF4-FFF2-40B4-BE49-F238E27FC236}">
                  <a16:creationId xmlns:a16="http://schemas.microsoft.com/office/drawing/2014/main" id="{943B5BF4-ED85-4FB7-9D6E-B150BC939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976" y="2640625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Публикация подготовленных карточек товаров (атрибуты, изображения, цены)</a:t>
              </a:r>
            </a:p>
          </p:txBody>
        </p:sp>
        <p:sp>
          <p:nvSpPr>
            <p:cNvPr id="31" name="AutoShape 2">
              <a:extLst>
                <a:ext uri="{FF2B5EF4-FFF2-40B4-BE49-F238E27FC236}">
                  <a16:creationId xmlns:a16="http://schemas.microsoft.com/office/drawing/2014/main" id="{ADC61134-C6EF-42E3-8280-BF6E8A8B5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268" y="3360705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Создание / обновление карточек товаров</a:t>
              </a:r>
            </a:p>
          </p:txBody>
        </p:sp>
        <p:sp>
          <p:nvSpPr>
            <p:cNvPr id="32" name="AutoShape 2">
              <a:extLst>
                <a:ext uri="{FF2B5EF4-FFF2-40B4-BE49-F238E27FC236}">
                  <a16:creationId xmlns:a16="http://schemas.microsoft.com/office/drawing/2014/main" id="{873BD70D-1B81-490C-827C-8399A924E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268" y="2640625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Модерация полученных данных</a:t>
              </a:r>
            </a:p>
          </p:txBody>
        </p:sp>
        <p:cxnSp>
          <p:nvCxnSpPr>
            <p:cNvPr id="33" name="Прямая со стрелкой 278">
              <a:extLst>
                <a:ext uri="{FF2B5EF4-FFF2-40B4-BE49-F238E27FC236}">
                  <a16:creationId xmlns:a16="http://schemas.microsoft.com/office/drawing/2014/main" id="{5E34D769-82A7-4B89-B4EE-282692B9E7FA}"/>
                </a:ext>
              </a:extLst>
            </p:cNvPr>
            <p:cNvCxnSpPr>
              <a:cxnSpLocks/>
              <a:stCxn id="32" idx="2"/>
              <a:endCxn id="31" idx="0"/>
            </p:cNvCxnSpPr>
            <p:nvPr/>
          </p:nvCxnSpPr>
          <p:spPr bwMode="auto">
            <a:xfrm>
              <a:off x="2077268" y="3198625"/>
              <a:ext cx="0" cy="16208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Прямая со стрелкой 303">
              <a:extLst>
                <a:ext uri="{FF2B5EF4-FFF2-40B4-BE49-F238E27FC236}">
                  <a16:creationId xmlns:a16="http://schemas.microsoft.com/office/drawing/2014/main" id="{B8630D38-EE15-4575-B4BB-CB49D8F1571F}"/>
                </a:ext>
              </a:extLst>
            </p:cNvPr>
            <p:cNvCxnSpPr>
              <a:cxnSpLocks/>
              <a:stCxn id="30" idx="2"/>
              <a:endCxn id="28" idx="0"/>
            </p:cNvCxnSpPr>
            <p:nvPr/>
          </p:nvCxnSpPr>
          <p:spPr bwMode="auto">
            <a:xfrm>
              <a:off x="4799976" y="3198625"/>
              <a:ext cx="0" cy="16208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Прямая со стрелкой 306">
              <a:extLst>
                <a:ext uri="{FF2B5EF4-FFF2-40B4-BE49-F238E27FC236}">
                  <a16:creationId xmlns:a16="http://schemas.microsoft.com/office/drawing/2014/main" id="{270A5382-BF38-4F14-B680-2C5032A34C4F}"/>
                </a:ext>
              </a:extLst>
            </p:cNvPr>
            <p:cNvCxnSpPr>
              <a:cxnSpLocks/>
              <a:stCxn id="28" idx="2"/>
              <a:endCxn id="29" idx="0"/>
            </p:cNvCxnSpPr>
            <p:nvPr/>
          </p:nvCxnSpPr>
          <p:spPr bwMode="auto">
            <a:xfrm>
              <a:off x="4799976" y="3918705"/>
              <a:ext cx="0" cy="16208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6" name="Прямая со стрелкой 315">
              <a:extLst>
                <a:ext uri="{FF2B5EF4-FFF2-40B4-BE49-F238E27FC236}">
                  <a16:creationId xmlns:a16="http://schemas.microsoft.com/office/drawing/2014/main" id="{81F5EA66-78CC-4949-B822-E541CB91850D}"/>
                </a:ext>
              </a:extLst>
            </p:cNvPr>
            <p:cNvCxnSpPr>
              <a:cxnSpLocks/>
              <a:stCxn id="30" idx="1"/>
              <a:endCxn id="32" idx="3"/>
            </p:cNvCxnSpPr>
            <p:nvPr/>
          </p:nvCxnSpPr>
          <p:spPr bwMode="auto">
            <a:xfrm flipH="1">
              <a:off x="3157268" y="2919625"/>
              <a:ext cx="562708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7" name="Прямая со стрелкой 318">
              <a:extLst>
                <a:ext uri="{FF2B5EF4-FFF2-40B4-BE49-F238E27FC236}">
                  <a16:creationId xmlns:a16="http://schemas.microsoft.com/office/drawing/2014/main" id="{321CC82D-4136-4FDF-9C94-2F8E3C02A957}"/>
                </a:ext>
              </a:extLst>
            </p:cNvPr>
            <p:cNvCxnSpPr>
              <a:cxnSpLocks/>
              <a:stCxn id="28" idx="1"/>
              <a:endCxn id="31" idx="3"/>
            </p:cNvCxnSpPr>
            <p:nvPr/>
          </p:nvCxnSpPr>
          <p:spPr bwMode="auto">
            <a:xfrm flipH="1">
              <a:off x="3157268" y="3639705"/>
              <a:ext cx="562708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Прямая со стрелкой 321">
              <a:extLst>
                <a:ext uri="{FF2B5EF4-FFF2-40B4-BE49-F238E27FC236}">
                  <a16:creationId xmlns:a16="http://schemas.microsoft.com/office/drawing/2014/main" id="{809BC52C-2F8B-4005-9106-2908547ADA6D}"/>
                </a:ext>
              </a:extLst>
            </p:cNvPr>
            <p:cNvCxnSpPr>
              <a:cxnSpLocks/>
              <a:stCxn id="29" idx="1"/>
              <a:endCxn id="26" idx="3"/>
            </p:cNvCxnSpPr>
            <p:nvPr/>
          </p:nvCxnSpPr>
          <p:spPr bwMode="auto">
            <a:xfrm flipH="1">
              <a:off x="3138766" y="4359785"/>
              <a:ext cx="581210" cy="2282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9" name="AutoShape 2">
              <a:extLst>
                <a:ext uri="{FF2B5EF4-FFF2-40B4-BE49-F238E27FC236}">
                  <a16:creationId xmlns:a16="http://schemas.microsoft.com/office/drawing/2014/main" id="{80331939-5C59-4D9E-8FA9-F93FDB786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8764" y="5592952"/>
              <a:ext cx="2160000" cy="5580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9050" algn="ctr">
              <a:solidFill>
                <a:srgbClr val="CC3300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35000"/>
                </a:spcBef>
                <a:buClr>
                  <a:srgbClr val="D71920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539750" indent="-177800">
                <a:spcBef>
                  <a:spcPct val="35000"/>
                </a:spcBef>
                <a:buClr>
                  <a:srgbClr val="D71920"/>
                </a:buClr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898525" indent="-179388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38300" indent="-228600">
                <a:spcBef>
                  <a:spcPct val="35000"/>
                </a:spcBef>
                <a:buClr>
                  <a:schemeClr val="bg2"/>
                </a:buClr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35000"/>
                </a:spcBef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35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FontTx/>
                <a:buNone/>
              </a:pPr>
              <a:r>
                <a:rPr lang="ru-RU" altLang="ru-RU" sz="1000" b="1"/>
                <a:t>Обновление остатков</a:t>
              </a:r>
            </a:p>
          </p:txBody>
        </p:sp>
        <p:cxnSp>
          <p:nvCxnSpPr>
            <p:cNvPr id="40" name="Прямая со стрелкой 337">
              <a:extLst>
                <a:ext uri="{FF2B5EF4-FFF2-40B4-BE49-F238E27FC236}">
                  <a16:creationId xmlns:a16="http://schemas.microsoft.com/office/drawing/2014/main" id="{15561D54-BD55-44C5-9705-F925621CEE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173710" y="3720745"/>
              <a:ext cx="530008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Соединитель: уступ 40">
              <a:extLst>
                <a:ext uri="{FF2B5EF4-FFF2-40B4-BE49-F238E27FC236}">
                  <a16:creationId xmlns:a16="http://schemas.microsoft.com/office/drawing/2014/main" id="{FAEA2102-D9D4-424D-9B5E-0EBA86B211FB}"/>
                </a:ext>
              </a:extLst>
            </p:cNvPr>
            <p:cNvCxnSpPr>
              <a:cxnSpLocks/>
              <a:endCxn id="18" idx="3"/>
            </p:cNvCxnSpPr>
            <p:nvPr/>
          </p:nvCxnSpPr>
          <p:spPr>
            <a:xfrm rot="10800000" flipV="1">
              <a:off x="8471740" y="3550306"/>
              <a:ext cx="899300" cy="161479"/>
            </a:xfrm>
            <a:prstGeom prst="bentConnector3">
              <a:avLst>
                <a:gd name="adj1" fmla="val 2729"/>
              </a:avLst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Соединитель: уступ 41">
              <a:extLst>
                <a:ext uri="{FF2B5EF4-FFF2-40B4-BE49-F238E27FC236}">
                  <a16:creationId xmlns:a16="http://schemas.microsoft.com/office/drawing/2014/main" id="{331325E4-61A8-4FB9-BD58-68C1CB9EDC8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879262" y="3000210"/>
              <a:ext cx="432879" cy="793202"/>
            </a:xfrm>
            <a:prstGeom prst="bentConnector3">
              <a:avLst>
                <a:gd name="adj1" fmla="val 24818"/>
              </a:avLst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Соединитель: уступ 42">
              <a:extLst>
                <a:ext uri="{FF2B5EF4-FFF2-40B4-BE49-F238E27FC236}">
                  <a16:creationId xmlns:a16="http://schemas.microsoft.com/office/drawing/2014/main" id="{7F6ECA79-8E5C-4762-BDD7-6286279836B8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471740" y="2334771"/>
              <a:ext cx="899300" cy="521704"/>
            </a:xfrm>
            <a:prstGeom prst="bentConnector3">
              <a:avLst>
                <a:gd name="adj1" fmla="val 1517"/>
              </a:avLst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361">
              <a:extLst>
                <a:ext uri="{FF2B5EF4-FFF2-40B4-BE49-F238E27FC236}">
                  <a16:creationId xmlns:a16="http://schemas.microsoft.com/office/drawing/2014/main" id="{E77C776C-FC18-43AD-B299-5A80FEACE1C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879975" y="2856649"/>
              <a:ext cx="432289" cy="0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Прямая со стрелкой 366">
              <a:extLst>
                <a:ext uri="{FF2B5EF4-FFF2-40B4-BE49-F238E27FC236}">
                  <a16:creationId xmlns:a16="http://schemas.microsoft.com/office/drawing/2014/main" id="{036101CF-69D6-4C53-B43E-2AFA69B2543F}"/>
                </a:ext>
              </a:extLst>
            </p:cNvPr>
            <p:cNvCxnSpPr>
              <a:cxnSpLocks/>
              <a:stCxn id="10" idx="1"/>
            </p:cNvCxnSpPr>
            <p:nvPr/>
          </p:nvCxnSpPr>
          <p:spPr bwMode="auto">
            <a:xfrm flipH="1">
              <a:off x="6059175" y="4161825"/>
              <a:ext cx="2774197" cy="9006"/>
            </a:xfrm>
            <a:prstGeom prst="straightConnector1">
              <a:avLst/>
            </a:prstGeom>
            <a:noFill/>
            <a:ln w="25400" algn="ctr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6" name="Соединитель: уступ 45">
              <a:extLst>
                <a:ext uri="{FF2B5EF4-FFF2-40B4-BE49-F238E27FC236}">
                  <a16:creationId xmlns:a16="http://schemas.microsoft.com/office/drawing/2014/main" id="{5A1DF8AF-387B-44FA-AF0C-B96164959682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rot="10800000">
              <a:off x="6059762" y="4512087"/>
              <a:ext cx="2769782" cy="495086"/>
            </a:xfrm>
            <a:prstGeom prst="bentConnector3">
              <a:avLst>
                <a:gd name="adj1" fmla="val 6386"/>
              </a:avLst>
            </a:prstGeom>
            <a:ln w="254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Соединитель: уступ 46">
              <a:extLst>
                <a:ext uri="{FF2B5EF4-FFF2-40B4-BE49-F238E27FC236}">
                  <a16:creationId xmlns:a16="http://schemas.microsoft.com/office/drawing/2014/main" id="{D8821219-90F3-4AB9-A5B8-05C572BFFBC4}"/>
                </a:ext>
              </a:extLst>
            </p:cNvPr>
            <p:cNvCxnSpPr>
              <a:cxnSpLocks/>
              <a:stCxn id="27" idx="2"/>
            </p:cNvCxnSpPr>
            <p:nvPr/>
          </p:nvCxnSpPr>
          <p:spPr>
            <a:xfrm rot="16200000" flipH="1">
              <a:off x="6351271" y="3267093"/>
              <a:ext cx="944036" cy="4012511"/>
            </a:xfrm>
            <a:prstGeom prst="bentConnector2">
              <a:avLst/>
            </a:prstGeom>
            <a:ln w="254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 стрелкой 406">
              <a:extLst>
                <a:ext uri="{FF2B5EF4-FFF2-40B4-BE49-F238E27FC236}">
                  <a16:creationId xmlns:a16="http://schemas.microsoft.com/office/drawing/2014/main" id="{F883BF2A-8EFC-4721-93B6-5D18D0390AE1}"/>
                </a:ext>
              </a:extLst>
            </p:cNvPr>
            <p:cNvCxnSpPr>
              <a:cxnSpLocks/>
              <a:stCxn id="15" idx="3"/>
              <a:endCxn id="17" idx="1"/>
            </p:cNvCxnSpPr>
            <p:nvPr/>
          </p:nvCxnSpPr>
          <p:spPr bwMode="auto">
            <a:xfrm>
              <a:off x="3138764" y="5079864"/>
              <a:ext cx="3179728" cy="18065"/>
            </a:xfrm>
            <a:prstGeom prst="straightConnector1">
              <a:avLst/>
            </a:prstGeom>
            <a:noFill/>
            <a:ln w="12700" algn="ctr">
              <a:solidFill>
                <a:srgbClr val="CC33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49" name="Рисунок 5">
            <a:extLst>
              <a:ext uri="{FF2B5EF4-FFF2-40B4-BE49-F238E27FC236}">
                <a16:creationId xmlns:a16="http://schemas.microsoft.com/office/drawing/2014/main" id="{28ACA773-3C4F-47F3-BC0E-DBFA26BB5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7127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77321D-37AB-4810-A4B6-462771B2B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Публикация товаров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17598C-60B6-4C6E-92C9-806FE5766A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412776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Для создания новой карточки</a:t>
            </a:r>
            <a:br>
              <a:rPr lang="ru-RU" altLang="ru-RU" dirty="0"/>
            </a:br>
            <a:r>
              <a:rPr lang="ru-RU" altLang="ru-RU" dirty="0"/>
              <a:t>требуется указание:</a:t>
            </a:r>
          </a:p>
          <a:p>
            <a:pPr lvl="1" eaLnBrk="1" hangingPunct="1"/>
            <a:r>
              <a:rPr lang="ru-RU" altLang="ru-RU" dirty="0"/>
              <a:t>номенклатуры;</a:t>
            </a:r>
          </a:p>
          <a:p>
            <a:pPr lvl="1" eaLnBrk="1" hangingPunct="1"/>
            <a:r>
              <a:rPr lang="ru-RU" altLang="ru-RU" dirty="0"/>
              <a:t>характеристики (не всегда);</a:t>
            </a:r>
          </a:p>
          <a:p>
            <a:pPr lvl="1" eaLnBrk="1" hangingPunct="1"/>
            <a:r>
              <a:rPr lang="ru-RU" altLang="ru-RU" dirty="0"/>
              <a:t>упаковки (не всегда);</a:t>
            </a:r>
          </a:p>
          <a:p>
            <a:pPr lvl="1" eaLnBrk="1" hangingPunct="1"/>
            <a:r>
              <a:rPr lang="ru-RU" altLang="ru-RU" dirty="0"/>
              <a:t>соответствия категорий</a:t>
            </a:r>
            <a:br>
              <a:rPr lang="ru-RU" altLang="ru-RU" dirty="0"/>
            </a:br>
            <a:r>
              <a:rPr lang="ru-RU" altLang="ru-RU" dirty="0"/>
              <a:t>в настройках обмена;</a:t>
            </a:r>
          </a:p>
          <a:p>
            <a:pPr lvl="1" eaLnBrk="1" hangingPunct="1"/>
            <a:r>
              <a:rPr lang="ru-RU" altLang="ru-RU" dirty="0"/>
              <a:t>значений обязательных</a:t>
            </a:r>
            <a:br>
              <a:rPr lang="ru-RU" altLang="ru-RU" dirty="0"/>
            </a:br>
            <a:r>
              <a:rPr lang="ru-RU" altLang="ru-RU" dirty="0"/>
              <a:t>атрибутов;</a:t>
            </a:r>
          </a:p>
          <a:p>
            <a:pPr lvl="1" eaLnBrk="1" hangingPunct="1"/>
            <a:r>
              <a:rPr lang="ru-RU" altLang="ru-RU" dirty="0"/>
              <a:t>списка публикуемых</a:t>
            </a:r>
            <a:br>
              <a:rPr lang="ru-RU" altLang="ru-RU" dirty="0"/>
            </a:br>
            <a:r>
              <a:rPr lang="ru-RU" altLang="ru-RU" dirty="0"/>
              <a:t>изображений;</a:t>
            </a:r>
          </a:p>
          <a:p>
            <a:pPr lvl="1" eaLnBrk="1" hangingPunct="1"/>
            <a:r>
              <a:rPr lang="ru-RU" altLang="ru-RU" dirty="0"/>
              <a:t>цен документом «Установка</a:t>
            </a:r>
            <a:br>
              <a:rPr lang="ru-RU" altLang="ru-RU" dirty="0"/>
            </a:br>
            <a:r>
              <a:rPr lang="ru-RU" altLang="ru-RU" dirty="0"/>
              <a:t>цен номенклатуры»;</a:t>
            </a:r>
            <a:endParaRPr lang="en-US" altLang="ru-RU" dirty="0"/>
          </a:p>
          <a:p>
            <a:pPr lvl="1" eaLnBrk="1" hangingPunct="1"/>
            <a:r>
              <a:rPr lang="ru-RU" altLang="ru-RU" dirty="0"/>
              <a:t>участие в схемах продаж:</a:t>
            </a:r>
            <a:br>
              <a:rPr lang="ru-RU" altLang="ru-RU" dirty="0"/>
            </a:br>
            <a:r>
              <a:rPr lang="en-US" altLang="ru-RU" dirty="0"/>
              <a:t>FBO</a:t>
            </a:r>
            <a:r>
              <a:rPr lang="ru-RU" altLang="ru-RU" dirty="0"/>
              <a:t>, </a:t>
            </a:r>
            <a:r>
              <a:rPr lang="en-US" altLang="ru-RU" dirty="0"/>
              <a:t>FBS</a:t>
            </a:r>
            <a:r>
              <a:rPr lang="ru-RU" altLang="ru-RU" dirty="0"/>
              <a:t>,</a:t>
            </a:r>
            <a:r>
              <a:rPr lang="en-US" altLang="ru-RU" dirty="0"/>
              <a:t> </a:t>
            </a:r>
            <a:r>
              <a:rPr lang="en-US" altLang="ru-RU" dirty="0" err="1"/>
              <a:t>RealFBS</a:t>
            </a:r>
            <a:r>
              <a:rPr lang="ru-RU" altLang="ru-RU" dirty="0"/>
              <a:t>.</a:t>
            </a:r>
          </a:p>
          <a:p>
            <a:endParaRPr lang="ru-RU" dirty="0"/>
          </a:p>
        </p:txBody>
      </p:sp>
      <p:pic>
        <p:nvPicPr>
          <p:cNvPr id="4" name="Рисунок 2">
            <a:extLst>
              <a:ext uri="{FF2B5EF4-FFF2-40B4-BE49-F238E27FC236}">
                <a16:creationId xmlns:a16="http://schemas.microsoft.com/office/drawing/2014/main" id="{2E02CC30-A8AC-4357-9695-A9C7862D8A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9" y="1512000"/>
            <a:ext cx="7380000" cy="4749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87303C8-19DE-4773-9154-AFD793B30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36119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F72480-7484-4B3D-8E8C-2F30961B76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        Обработка заказов </a:t>
            </a:r>
            <a:r>
              <a:rPr lang="en-US" dirty="0"/>
              <a:t>FBS</a:t>
            </a:r>
            <a:endParaRPr lang="ru-RU" dirty="0"/>
          </a:p>
        </p:txBody>
      </p:sp>
      <p:grpSp>
        <p:nvGrpSpPr>
          <p:cNvPr id="4" name="Группа 183">
            <a:extLst>
              <a:ext uri="{FF2B5EF4-FFF2-40B4-BE49-F238E27FC236}">
                <a16:creationId xmlns:a16="http://schemas.microsoft.com/office/drawing/2014/main" id="{54D2C024-8FBD-4E66-BCEC-1CF5E3BF74B1}"/>
              </a:ext>
            </a:extLst>
          </p:cNvPr>
          <p:cNvGrpSpPr>
            <a:grpSpLocks/>
          </p:cNvGrpSpPr>
          <p:nvPr/>
        </p:nvGrpSpPr>
        <p:grpSpPr bwMode="auto">
          <a:xfrm>
            <a:off x="881063" y="1989138"/>
            <a:ext cx="10255250" cy="4260850"/>
            <a:chOff x="880903" y="1484784"/>
            <a:chExt cx="10333483" cy="4764887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71F3E77-3617-4546-89E5-8D3CCE743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03" y="1484784"/>
              <a:ext cx="4999073" cy="4764887"/>
            </a:xfrm>
            <a:prstGeom prst="roundRect">
              <a:avLst>
                <a:gd name="adj" fmla="val 46"/>
              </a:avLst>
            </a:prstGeom>
            <a:solidFill>
              <a:srgbClr val="D6EBF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13316" tIns="40308" rIns="85294" bIns="40308" anchorCtr="1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Торговая площадка</a:t>
              </a:r>
            </a:p>
          </p:txBody>
        </p:sp>
        <p:sp>
          <p:nvSpPr>
            <p:cNvPr id="6" name="AutoShape 2">
              <a:extLst>
                <a:ext uri="{FF2B5EF4-FFF2-40B4-BE49-F238E27FC236}">
                  <a16:creationId xmlns:a16="http://schemas.microsoft.com/office/drawing/2014/main" id="{D5DF00AD-C1F4-4602-BFC4-922E8AD46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992" y="1489630"/>
              <a:ext cx="5190394" cy="4760041"/>
            </a:xfrm>
            <a:prstGeom prst="roundRect">
              <a:avLst>
                <a:gd name="adj" fmla="val 37"/>
              </a:avLst>
            </a:prstGeom>
            <a:solidFill>
              <a:srgbClr val="FFFEB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Учетная система 1С</a:t>
              </a:r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79451525-DB01-40AD-B090-68048A8A0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8858" y="1986344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22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от покупателя</a:t>
              </a:r>
            </a:p>
          </p:txBody>
        </p:sp>
        <p:sp>
          <p:nvSpPr>
            <p:cNvPr id="8" name="AutoShape 5">
              <a:extLst>
                <a:ext uri="{FF2B5EF4-FFF2-40B4-BE49-F238E27FC236}">
                  <a16:creationId xmlns:a16="http://schemas.microsoft.com/office/drawing/2014/main" id="{C9C77CCE-C2A4-4D19-8779-90731055DB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1770320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клиента</a:t>
              </a:r>
            </a:p>
          </p:txBody>
        </p:sp>
        <p:sp>
          <p:nvSpPr>
            <p:cNvPr id="9" name="AutoShape 5">
              <a:extLst>
                <a:ext uri="{FF2B5EF4-FFF2-40B4-BE49-F238E27FC236}">
                  <a16:creationId xmlns:a16="http://schemas.microsoft.com/office/drawing/2014/main" id="{6493E168-40E9-4300-88FF-E526B2259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4867" y="2166880"/>
              <a:ext cx="2063720" cy="252000"/>
            </a:xfrm>
            <a:prstGeom prst="roundRect">
              <a:avLst>
                <a:gd name="adj" fmla="val 16667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rgbClr val="FF3333"/>
              </a:solidFill>
              <a:prstDash val="dash"/>
              <a:round/>
              <a:headEnd/>
              <a:tailEnd/>
            </a:ln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>
                  <a:solidFill>
                    <a:srgbClr val="5F0000"/>
                  </a:solidFill>
                  <a:ea typeface="Microsoft YaHei" panose="020B0503020204020204" pitchFamily="34" charset="-122"/>
                </a:rPr>
                <a:t>Расходный ордер на товары</a:t>
              </a:r>
            </a:p>
          </p:txBody>
        </p:sp>
        <p:sp>
          <p:nvSpPr>
            <p:cNvPr id="10" name="AutoShape 5">
              <a:extLst>
                <a:ext uri="{FF2B5EF4-FFF2-40B4-BE49-F238E27FC236}">
                  <a16:creationId xmlns:a16="http://schemas.microsoft.com/office/drawing/2014/main" id="{343BE989-642E-4B94-B519-362FEBC6E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3533186"/>
              <a:ext cx="2063720" cy="380146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Оформление документов отгрузки</a:t>
              </a:r>
            </a:p>
          </p:txBody>
        </p:sp>
        <p:sp>
          <p:nvSpPr>
            <p:cNvPr id="11" name="AutoShape 5">
              <a:extLst>
                <a:ext uri="{FF2B5EF4-FFF2-40B4-BE49-F238E27FC236}">
                  <a16:creationId xmlns:a16="http://schemas.microsoft.com/office/drawing/2014/main" id="{71B14D8F-5025-4341-BDA7-10385A3BA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4578631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Подтверждение сборки</a:t>
              </a:r>
            </a:p>
          </p:txBody>
        </p:sp>
        <p:sp>
          <p:nvSpPr>
            <p:cNvPr id="12" name="AutoShape 5">
              <a:extLst>
                <a:ext uri="{FF2B5EF4-FFF2-40B4-BE49-F238E27FC236}">
                  <a16:creationId xmlns:a16="http://schemas.microsoft.com/office/drawing/2014/main" id="{7B47F596-5811-4C2A-8D67-763F5B355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4054469"/>
              <a:ext cx="2063720" cy="380146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Отправка сведений по экземплярам товаров</a:t>
              </a:r>
            </a:p>
          </p:txBody>
        </p:sp>
        <p:sp>
          <p:nvSpPr>
            <p:cNvPr id="13" name="AutoShape 5">
              <a:extLst>
                <a:ext uri="{FF2B5EF4-FFF2-40B4-BE49-F238E27FC236}">
                  <a16:creationId xmlns:a16="http://schemas.microsoft.com/office/drawing/2014/main" id="{B955C323-7538-4E5A-A2D1-CB8B02E90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797" y="3858551"/>
              <a:ext cx="2063720" cy="567416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Проверка и подтверждение приемки сведений по экземплярам товаров</a:t>
              </a:r>
            </a:p>
          </p:txBody>
        </p:sp>
        <p:sp>
          <p:nvSpPr>
            <p:cNvPr id="14" name="AutoShape 5">
              <a:extLst>
                <a:ext uri="{FF2B5EF4-FFF2-40B4-BE49-F238E27FC236}">
                  <a16:creationId xmlns:a16="http://schemas.microsoft.com/office/drawing/2014/main" id="{813C02A4-9F50-4F1F-B325-1240ED622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5802767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Отмена сборки / доставки</a:t>
              </a:r>
            </a:p>
          </p:txBody>
        </p:sp>
        <p:sp>
          <p:nvSpPr>
            <p:cNvPr id="15" name="AutoShape 5">
              <a:extLst>
                <a:ext uri="{FF2B5EF4-FFF2-40B4-BE49-F238E27FC236}">
                  <a16:creationId xmlns:a16="http://schemas.microsoft.com/office/drawing/2014/main" id="{BC490912-045A-467D-A7B8-D11D1814C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4974703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Получение этикеток</a:t>
              </a:r>
            </a:p>
          </p:txBody>
        </p:sp>
        <p:sp>
          <p:nvSpPr>
            <p:cNvPr id="16" name="AutoShape 5">
              <a:extLst>
                <a:ext uri="{FF2B5EF4-FFF2-40B4-BE49-F238E27FC236}">
                  <a16:creationId xmlns:a16="http://schemas.microsoft.com/office/drawing/2014/main" id="{7DCF39AA-1C42-4C6B-B087-2BDBFF432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797" y="4974703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Формирование этикеток</a:t>
              </a:r>
            </a:p>
          </p:txBody>
        </p:sp>
        <p:sp>
          <p:nvSpPr>
            <p:cNvPr id="17" name="AutoShape 5">
              <a:extLst>
                <a:ext uri="{FF2B5EF4-FFF2-40B4-BE49-F238E27FC236}">
                  <a16:creationId xmlns:a16="http://schemas.microsoft.com/office/drawing/2014/main" id="{2F26F2CF-C10F-477D-B442-875B5E6E82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2173" y="4974703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Печать этикеток</a:t>
              </a:r>
            </a:p>
          </p:txBody>
        </p:sp>
        <p:sp>
          <p:nvSpPr>
            <p:cNvPr id="18" name="AutoShape 5">
              <a:extLst>
                <a:ext uri="{FF2B5EF4-FFF2-40B4-BE49-F238E27FC236}">
                  <a16:creationId xmlns:a16="http://schemas.microsoft.com/office/drawing/2014/main" id="{5573A956-8C16-4D1F-BC7E-9FA843F03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797" y="4506623"/>
              <a:ext cx="2063720" cy="380146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15875">
              <a:solidFill>
                <a:srgbClr val="FF3333"/>
              </a:solidFill>
              <a:prstDash val="dash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Выделение в отдельное отправление</a:t>
              </a:r>
            </a:p>
          </p:txBody>
        </p:sp>
        <p:sp>
          <p:nvSpPr>
            <p:cNvPr id="19" name="AutoShape 5">
              <a:extLst>
                <a:ext uri="{FF2B5EF4-FFF2-40B4-BE49-F238E27FC236}">
                  <a16:creationId xmlns:a16="http://schemas.microsoft.com/office/drawing/2014/main" id="{4EB6B2EF-FF20-4367-BA18-025678798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2166377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Сборка на складе</a:t>
              </a:r>
            </a:p>
          </p:txBody>
        </p:sp>
        <p:sp>
          <p:nvSpPr>
            <p:cNvPr id="20" name="AutoShape 5">
              <a:extLst>
                <a:ext uri="{FF2B5EF4-FFF2-40B4-BE49-F238E27FC236}">
                  <a16:creationId xmlns:a16="http://schemas.microsoft.com/office/drawing/2014/main" id="{05EAC8CC-F118-4BBD-B3C0-7C32C03E5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6964" y="3538997"/>
              <a:ext cx="1489402" cy="180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Передача на комиссию</a:t>
              </a:r>
            </a:p>
          </p:txBody>
        </p:sp>
        <p:sp>
          <p:nvSpPr>
            <p:cNvPr id="21" name="AutoShape 5">
              <a:extLst>
                <a:ext uri="{FF2B5EF4-FFF2-40B4-BE49-F238E27FC236}">
                  <a16:creationId xmlns:a16="http://schemas.microsoft.com/office/drawing/2014/main" id="{A2A09A1E-A889-44CF-BDA7-51D645F02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7316" y="3745664"/>
              <a:ext cx="2052000" cy="180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Реализация товаров и услуг (в пути)</a:t>
              </a:r>
            </a:p>
          </p:txBody>
        </p:sp>
        <p:sp>
          <p:nvSpPr>
            <p:cNvPr id="22" name="AutoShape 5">
              <a:extLst>
                <a:ext uri="{FF2B5EF4-FFF2-40B4-BE49-F238E27FC236}">
                  <a16:creationId xmlns:a16="http://schemas.microsoft.com/office/drawing/2014/main" id="{0078E790-B870-4A12-9DEA-BE740A367D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36536" y="5442727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Обновление статусов</a:t>
              </a:r>
            </a:p>
          </p:txBody>
        </p:sp>
        <p:sp>
          <p:nvSpPr>
            <p:cNvPr id="23" name="AutoShape 5">
              <a:extLst>
                <a:ext uri="{FF2B5EF4-FFF2-40B4-BE49-F238E27FC236}">
                  <a16:creationId xmlns:a16="http://schemas.microsoft.com/office/drawing/2014/main" id="{670DD2B7-5E92-4C7F-A1EE-2AB2625A5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8225" y="1770320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1</a:t>
              </a:r>
            </a:p>
          </p:txBody>
        </p:sp>
        <p:sp>
          <p:nvSpPr>
            <p:cNvPr id="24" name="AutoShape 5">
              <a:extLst>
                <a:ext uri="{FF2B5EF4-FFF2-40B4-BE49-F238E27FC236}">
                  <a16:creationId xmlns:a16="http://schemas.microsoft.com/office/drawing/2014/main" id="{A66F9C14-A506-4142-9E19-B77951104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2025" y="2562408"/>
              <a:ext cx="3661601" cy="846849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endParaRPr lang="ru-RU" altLang="ru-RU" sz="1000" b="1">
                <a:solidFill>
                  <a:srgbClr val="5F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25" name="AutoShape 5">
              <a:extLst>
                <a:ext uri="{FF2B5EF4-FFF2-40B4-BE49-F238E27FC236}">
                  <a16:creationId xmlns:a16="http://schemas.microsoft.com/office/drawing/2014/main" id="{1EFFB909-3596-40F0-B681-683670B1B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47" y="2634416"/>
              <a:ext cx="3404074" cy="380146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Заполнение сведений по товарам и распределение по отправлениям</a:t>
              </a:r>
            </a:p>
          </p:txBody>
        </p:sp>
        <p:sp>
          <p:nvSpPr>
            <p:cNvPr id="26" name="AutoShape 5">
              <a:extLst>
                <a:ext uri="{FF2B5EF4-FFF2-40B4-BE49-F238E27FC236}">
                  <a16:creationId xmlns:a16="http://schemas.microsoft.com/office/drawing/2014/main" id="{E89F251C-51B3-484D-9F60-746F62C93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47" y="3103245"/>
              <a:ext cx="207042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Отмена экземпляров товаров</a:t>
              </a:r>
            </a:p>
          </p:txBody>
        </p:sp>
        <p:cxnSp>
          <p:nvCxnSpPr>
            <p:cNvPr id="27" name="Прямая со стрелкой 109">
              <a:extLst>
                <a:ext uri="{FF2B5EF4-FFF2-40B4-BE49-F238E27FC236}">
                  <a16:creationId xmlns:a16="http://schemas.microsoft.com/office/drawing/2014/main" id="{0181CC3A-B50A-4A19-AB83-36214E9123FE}"/>
                </a:ext>
              </a:extLst>
            </p:cNvPr>
            <p:cNvCxnSpPr>
              <a:cxnSpLocks/>
              <a:stCxn id="10" idx="3"/>
              <a:endCxn id="20" idx="1"/>
            </p:cNvCxnSpPr>
            <p:nvPr/>
          </p:nvCxnSpPr>
          <p:spPr bwMode="auto">
            <a:xfrm flipV="1">
              <a:off x="8400256" y="3628997"/>
              <a:ext cx="456709" cy="94262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8" name="Прямая со стрелкой 110">
              <a:extLst>
                <a:ext uri="{FF2B5EF4-FFF2-40B4-BE49-F238E27FC236}">
                  <a16:creationId xmlns:a16="http://schemas.microsoft.com/office/drawing/2014/main" id="{F9E939FA-C660-48DD-B71B-2E0817798BDF}"/>
                </a:ext>
              </a:extLst>
            </p:cNvPr>
            <p:cNvCxnSpPr>
              <a:cxnSpLocks/>
              <a:stCxn id="19" idx="3"/>
              <a:endCxn id="9" idx="1"/>
            </p:cNvCxnSpPr>
            <p:nvPr/>
          </p:nvCxnSpPr>
          <p:spPr bwMode="auto">
            <a:xfrm>
              <a:off x="8400256" y="2292377"/>
              <a:ext cx="584611" cy="503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9" name="Прямая со стрелкой 111">
              <a:extLst>
                <a:ext uri="{FF2B5EF4-FFF2-40B4-BE49-F238E27FC236}">
                  <a16:creationId xmlns:a16="http://schemas.microsoft.com/office/drawing/2014/main" id="{25F0ED30-F98D-4916-87CA-7583DF1D21D5}"/>
                </a:ext>
              </a:extLst>
            </p:cNvPr>
            <p:cNvCxnSpPr>
              <a:cxnSpLocks/>
              <a:stCxn id="10" idx="3"/>
              <a:endCxn id="21" idx="1"/>
            </p:cNvCxnSpPr>
            <p:nvPr/>
          </p:nvCxnSpPr>
          <p:spPr bwMode="auto">
            <a:xfrm>
              <a:off x="8400256" y="3723259"/>
              <a:ext cx="457060" cy="112405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0" name="Прямая со стрелкой 112">
              <a:extLst>
                <a:ext uri="{FF2B5EF4-FFF2-40B4-BE49-F238E27FC236}">
                  <a16:creationId xmlns:a16="http://schemas.microsoft.com/office/drawing/2014/main" id="{3C641AA5-261B-44EC-A9CF-A3EA8D43A3AA}"/>
                </a:ext>
              </a:extLst>
            </p:cNvPr>
            <p:cNvCxnSpPr>
              <a:cxnSpLocks/>
              <a:stCxn id="8" idx="2"/>
              <a:endCxn id="19" idx="0"/>
            </p:cNvCxnSpPr>
            <p:nvPr/>
          </p:nvCxnSpPr>
          <p:spPr bwMode="auto">
            <a:xfrm>
              <a:off x="7368396" y="2022320"/>
              <a:ext cx="0" cy="144057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1" name="Прямая со стрелкой 113">
              <a:extLst>
                <a:ext uri="{FF2B5EF4-FFF2-40B4-BE49-F238E27FC236}">
                  <a16:creationId xmlns:a16="http://schemas.microsoft.com/office/drawing/2014/main" id="{F07DD8CF-916C-48D6-9F8E-1451E0EB7D4D}"/>
                </a:ext>
              </a:extLst>
            </p:cNvPr>
            <p:cNvCxnSpPr>
              <a:cxnSpLocks/>
              <a:stCxn id="19" idx="2"/>
            </p:cNvCxnSpPr>
            <p:nvPr/>
          </p:nvCxnSpPr>
          <p:spPr bwMode="auto">
            <a:xfrm>
              <a:off x="7368396" y="2418377"/>
              <a:ext cx="6350" cy="161223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" name="Прямая со стрелкой 114">
              <a:extLst>
                <a:ext uri="{FF2B5EF4-FFF2-40B4-BE49-F238E27FC236}">
                  <a16:creationId xmlns:a16="http://schemas.microsoft.com/office/drawing/2014/main" id="{860E23B1-867D-4DED-9AEA-1FB3083768F7}"/>
                </a:ext>
              </a:extLst>
            </p:cNvPr>
            <p:cNvCxnSpPr>
              <a:cxnSpLocks/>
              <a:endCxn id="10" idx="0"/>
            </p:cNvCxnSpPr>
            <p:nvPr/>
          </p:nvCxnSpPr>
          <p:spPr bwMode="auto">
            <a:xfrm>
              <a:off x="7367822" y="3412365"/>
              <a:ext cx="0" cy="12065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3" name="Прямая со стрелкой 115">
              <a:extLst>
                <a:ext uri="{FF2B5EF4-FFF2-40B4-BE49-F238E27FC236}">
                  <a16:creationId xmlns:a16="http://schemas.microsoft.com/office/drawing/2014/main" id="{A15A05C9-DAA2-4A70-9BD1-1DE58EA22F3D}"/>
                </a:ext>
              </a:extLst>
            </p:cNvPr>
            <p:cNvCxnSpPr>
              <a:cxnSpLocks/>
              <a:stCxn id="10" idx="2"/>
              <a:endCxn id="12" idx="0"/>
            </p:cNvCxnSpPr>
            <p:nvPr/>
          </p:nvCxnSpPr>
          <p:spPr bwMode="auto">
            <a:xfrm>
              <a:off x="7368396" y="3913333"/>
              <a:ext cx="0" cy="141137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4" name="Прямая со стрелкой 116">
              <a:extLst>
                <a:ext uri="{FF2B5EF4-FFF2-40B4-BE49-F238E27FC236}">
                  <a16:creationId xmlns:a16="http://schemas.microsoft.com/office/drawing/2014/main" id="{07B4A74F-4958-4623-B7BF-69705CB1C719}"/>
                </a:ext>
              </a:extLst>
            </p:cNvPr>
            <p:cNvCxnSpPr>
              <a:cxnSpLocks/>
              <a:stCxn id="11" idx="2"/>
              <a:endCxn id="15" idx="0"/>
            </p:cNvCxnSpPr>
            <p:nvPr/>
          </p:nvCxnSpPr>
          <p:spPr bwMode="auto">
            <a:xfrm>
              <a:off x="7368396" y="4830631"/>
              <a:ext cx="0" cy="144072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5" name="Прямая со стрелкой 119">
              <a:extLst>
                <a:ext uri="{FF2B5EF4-FFF2-40B4-BE49-F238E27FC236}">
                  <a16:creationId xmlns:a16="http://schemas.microsoft.com/office/drawing/2014/main" id="{38104F30-0387-468F-8851-EAEB66960FA4}"/>
                </a:ext>
              </a:extLst>
            </p:cNvPr>
            <p:cNvCxnSpPr>
              <a:cxnSpLocks/>
              <a:stCxn id="15" idx="1"/>
              <a:endCxn id="16" idx="3"/>
            </p:cNvCxnSpPr>
            <p:nvPr/>
          </p:nvCxnSpPr>
          <p:spPr bwMode="auto">
            <a:xfrm flipH="1">
              <a:off x="5657517" y="5100703"/>
              <a:ext cx="679019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6" name="AutoShape 5">
              <a:extLst>
                <a:ext uri="{FF2B5EF4-FFF2-40B4-BE49-F238E27FC236}">
                  <a16:creationId xmlns:a16="http://schemas.microsoft.com/office/drawing/2014/main" id="{06D0BC75-AF34-4040-BC0C-35E2F70F1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1481" y="4286179"/>
              <a:ext cx="2318215" cy="1887285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800" i="1">
                  <a:solidFill>
                    <a:srgbClr val="5F0000"/>
                  </a:solidFill>
                  <a:ea typeface="Microsoft YaHei" panose="020B0503020204020204" pitchFamily="34" charset="-122"/>
                </a:rPr>
                <a:t>Статусы</a:t>
              </a:r>
            </a:p>
          </p:txBody>
        </p:sp>
        <p:sp>
          <p:nvSpPr>
            <p:cNvPr id="37" name="AutoShape 5">
              <a:extLst>
                <a:ext uri="{FF2B5EF4-FFF2-40B4-BE49-F238E27FC236}">
                  <a16:creationId xmlns:a16="http://schemas.microsoft.com/office/drawing/2014/main" id="{DE795D71-50EB-4C7E-8779-6460E15AF2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8099" y="4578631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Готов к отгрузке</a:t>
              </a:r>
            </a:p>
          </p:txBody>
        </p:sp>
        <p:sp>
          <p:nvSpPr>
            <p:cNvPr id="38" name="AutoShape 5">
              <a:extLst>
                <a:ext uri="{FF2B5EF4-FFF2-40B4-BE49-F238E27FC236}">
                  <a16:creationId xmlns:a16="http://schemas.microsoft.com/office/drawing/2014/main" id="{26B28170-5F29-4899-BDAC-AEDECBF31B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9915" y="4974703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>
                  <a:solidFill>
                    <a:srgbClr val="5F0000"/>
                  </a:solidFill>
                  <a:ea typeface="Microsoft YaHei" panose="020B0503020204020204" pitchFamily="34" charset="-122"/>
                </a:rPr>
                <a:t>Иные статусы</a:t>
              </a:r>
            </a:p>
          </p:txBody>
        </p:sp>
        <p:sp>
          <p:nvSpPr>
            <p:cNvPr id="39" name="AutoShape 5">
              <a:extLst>
                <a:ext uri="{FF2B5EF4-FFF2-40B4-BE49-F238E27FC236}">
                  <a16:creationId xmlns:a16="http://schemas.microsoft.com/office/drawing/2014/main" id="{EB02B615-5307-4004-9104-119330943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9915" y="5802767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Отменен</a:t>
              </a:r>
            </a:p>
          </p:txBody>
        </p:sp>
        <p:cxnSp>
          <p:nvCxnSpPr>
            <p:cNvPr id="40" name="Прямая со стрелкой 126">
              <a:extLst>
                <a:ext uri="{FF2B5EF4-FFF2-40B4-BE49-F238E27FC236}">
                  <a16:creationId xmlns:a16="http://schemas.microsoft.com/office/drawing/2014/main" id="{C895E203-016E-4BAF-B301-ACB2CF13A6D5}"/>
                </a:ext>
              </a:extLst>
            </p:cNvPr>
            <p:cNvCxnSpPr>
              <a:cxnSpLocks/>
              <a:stCxn id="37" idx="2"/>
              <a:endCxn id="38" idx="0"/>
            </p:cNvCxnSpPr>
            <p:nvPr/>
          </p:nvCxnSpPr>
          <p:spPr bwMode="auto">
            <a:xfrm>
              <a:off x="2179959" y="4830631"/>
              <a:ext cx="1816" cy="144072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1" name="AutoShape 46">
              <a:extLst>
                <a:ext uri="{FF2B5EF4-FFF2-40B4-BE49-F238E27FC236}">
                  <a16:creationId xmlns:a16="http://schemas.microsoft.com/office/drawing/2014/main" id="{15D90D23-5676-4F4E-8092-6505BEBCB383}"/>
                </a:ext>
              </a:extLst>
            </p:cNvPr>
            <p:cNvCxnSpPr>
              <a:cxnSpLocks noChangeShapeType="1"/>
              <a:stCxn id="16" idx="2"/>
              <a:endCxn id="15" idx="2"/>
            </p:cNvCxnSpPr>
            <p:nvPr/>
          </p:nvCxnSpPr>
          <p:spPr bwMode="auto">
            <a:xfrm rot="16200000" flipH="1">
              <a:off x="5997026" y="3855333"/>
              <a:ext cx="12700" cy="2742739"/>
            </a:xfrm>
            <a:prstGeom prst="bentConnector3">
              <a:avLst>
                <a:gd name="adj1" fmla="val 1114292"/>
              </a:avLst>
            </a:prstGeom>
            <a:noFill/>
            <a:ln w="12700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2" name="AutoShape 5">
              <a:extLst>
                <a:ext uri="{FF2B5EF4-FFF2-40B4-BE49-F238E27FC236}">
                  <a16:creationId xmlns:a16="http://schemas.microsoft.com/office/drawing/2014/main" id="{F337624D-35BD-4272-9578-3AC565C9AF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8099" y="5370719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Доставлен</a:t>
              </a:r>
            </a:p>
          </p:txBody>
        </p:sp>
        <p:cxnSp>
          <p:nvCxnSpPr>
            <p:cNvPr id="43" name="Прямая со стрелкой 131">
              <a:extLst>
                <a:ext uri="{FF2B5EF4-FFF2-40B4-BE49-F238E27FC236}">
                  <a16:creationId xmlns:a16="http://schemas.microsoft.com/office/drawing/2014/main" id="{BDBEB19A-85E1-4870-9272-3B7FA6C2C03D}"/>
                </a:ext>
              </a:extLst>
            </p:cNvPr>
            <p:cNvCxnSpPr>
              <a:cxnSpLocks/>
              <a:stCxn id="38" idx="2"/>
              <a:endCxn id="42" idx="0"/>
            </p:cNvCxnSpPr>
            <p:nvPr/>
          </p:nvCxnSpPr>
          <p:spPr bwMode="auto">
            <a:xfrm flipH="1">
              <a:off x="2179959" y="5226703"/>
              <a:ext cx="1816" cy="144016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Прямая со стрелкой 135">
              <a:extLst>
                <a:ext uri="{FF2B5EF4-FFF2-40B4-BE49-F238E27FC236}">
                  <a16:creationId xmlns:a16="http://schemas.microsoft.com/office/drawing/2014/main" id="{1E09DC35-6870-474F-90AC-1F78B2439CAC}"/>
                </a:ext>
              </a:extLst>
            </p:cNvPr>
            <p:cNvCxnSpPr>
              <a:cxnSpLocks/>
              <a:stCxn id="23" idx="3"/>
              <a:endCxn id="8" idx="1"/>
            </p:cNvCxnSpPr>
            <p:nvPr/>
          </p:nvCxnSpPr>
          <p:spPr bwMode="auto">
            <a:xfrm>
              <a:off x="5591945" y="1896320"/>
              <a:ext cx="744590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5" name="AutoShape 5">
              <a:extLst>
                <a:ext uri="{FF2B5EF4-FFF2-40B4-BE49-F238E27FC236}">
                  <a16:creationId xmlns:a16="http://schemas.microsoft.com/office/drawing/2014/main" id="{A276D2CB-FE8D-4289-91BA-9CFBCD15C4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8224" y="2166392"/>
              <a:ext cx="206372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2</a:t>
              </a:r>
            </a:p>
          </p:txBody>
        </p:sp>
        <p:cxnSp>
          <p:nvCxnSpPr>
            <p:cNvPr id="46" name="Прямая со стрелкой 177">
              <a:extLst>
                <a:ext uri="{FF2B5EF4-FFF2-40B4-BE49-F238E27FC236}">
                  <a16:creationId xmlns:a16="http://schemas.microsoft.com/office/drawing/2014/main" id="{E2989F30-0C2E-4BEC-A8D4-3B3BF9BCAB05}"/>
                </a:ext>
              </a:extLst>
            </p:cNvPr>
            <p:cNvCxnSpPr>
              <a:cxnSpLocks/>
              <a:stCxn id="12" idx="2"/>
              <a:endCxn id="11" idx="0"/>
            </p:cNvCxnSpPr>
            <p:nvPr/>
          </p:nvCxnSpPr>
          <p:spPr bwMode="auto">
            <a:xfrm>
              <a:off x="7368396" y="4434616"/>
              <a:ext cx="0" cy="144016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7" name="Прямая со стрелкой 198">
              <a:extLst>
                <a:ext uri="{FF2B5EF4-FFF2-40B4-BE49-F238E27FC236}">
                  <a16:creationId xmlns:a16="http://schemas.microsoft.com/office/drawing/2014/main" id="{CC7C5E3E-4FAF-4128-9460-087ADD3E5334}"/>
                </a:ext>
              </a:extLst>
            </p:cNvPr>
            <p:cNvCxnSpPr>
              <a:cxnSpLocks/>
              <a:stCxn id="7" idx="3"/>
              <a:endCxn id="23" idx="1"/>
            </p:cNvCxnSpPr>
            <p:nvPr/>
          </p:nvCxnSpPr>
          <p:spPr bwMode="auto">
            <a:xfrm flipV="1">
              <a:off x="3172578" y="1896320"/>
              <a:ext cx="355647" cy="216024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Прямая со стрелкой 201">
              <a:extLst>
                <a:ext uri="{FF2B5EF4-FFF2-40B4-BE49-F238E27FC236}">
                  <a16:creationId xmlns:a16="http://schemas.microsoft.com/office/drawing/2014/main" id="{B160CE77-262A-4263-8775-F1C71AACFC6C}"/>
                </a:ext>
              </a:extLst>
            </p:cNvPr>
            <p:cNvCxnSpPr>
              <a:cxnSpLocks/>
              <a:stCxn id="7" idx="3"/>
              <a:endCxn id="45" idx="1"/>
            </p:cNvCxnSpPr>
            <p:nvPr/>
          </p:nvCxnSpPr>
          <p:spPr bwMode="auto">
            <a:xfrm>
              <a:off x="3172578" y="2112344"/>
              <a:ext cx="355646" cy="180048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Прямая со стрелкой 211">
              <a:extLst>
                <a:ext uri="{FF2B5EF4-FFF2-40B4-BE49-F238E27FC236}">
                  <a16:creationId xmlns:a16="http://schemas.microsoft.com/office/drawing/2014/main" id="{71B43900-7B42-44F6-A85E-DDD7D58EFB59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657517" y="4218592"/>
              <a:ext cx="679018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Прямая со стрелкой 214">
              <a:extLst>
                <a:ext uri="{FF2B5EF4-FFF2-40B4-BE49-F238E27FC236}">
                  <a16:creationId xmlns:a16="http://schemas.microsoft.com/office/drawing/2014/main" id="{BB5A25F4-2AEA-4819-8734-D6257ECF64E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656782" y="4290602"/>
              <a:ext cx="680996" cy="2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Прямая со стрелкой 219">
              <a:extLst>
                <a:ext uri="{FF2B5EF4-FFF2-40B4-BE49-F238E27FC236}">
                  <a16:creationId xmlns:a16="http://schemas.microsoft.com/office/drawing/2014/main" id="{FF37021B-62C0-4B52-BB9D-9CEC860B2F31}"/>
                </a:ext>
              </a:extLst>
            </p:cNvPr>
            <p:cNvCxnSpPr>
              <a:cxnSpLocks/>
              <a:stCxn id="15" idx="3"/>
              <a:endCxn id="17" idx="1"/>
            </p:cNvCxnSpPr>
            <p:nvPr/>
          </p:nvCxnSpPr>
          <p:spPr bwMode="auto">
            <a:xfrm>
              <a:off x="8400256" y="5100704"/>
              <a:ext cx="561917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Прямая со стрелкой 224">
              <a:extLst>
                <a:ext uri="{FF2B5EF4-FFF2-40B4-BE49-F238E27FC236}">
                  <a16:creationId xmlns:a16="http://schemas.microsoft.com/office/drawing/2014/main" id="{4FA37732-B7A0-45BC-9903-C48EF2FB6F6C}"/>
                </a:ext>
              </a:extLst>
            </p:cNvPr>
            <p:cNvCxnSpPr>
              <a:cxnSpLocks/>
              <a:stCxn id="11" idx="1"/>
              <a:endCxn id="18" idx="3"/>
            </p:cNvCxnSpPr>
            <p:nvPr/>
          </p:nvCxnSpPr>
          <p:spPr bwMode="auto">
            <a:xfrm flipH="1" flipV="1">
              <a:off x="5657516" y="4696697"/>
              <a:ext cx="679020" cy="7935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Прямая со стрелкой 229">
              <a:extLst>
                <a:ext uri="{FF2B5EF4-FFF2-40B4-BE49-F238E27FC236}">
                  <a16:creationId xmlns:a16="http://schemas.microsoft.com/office/drawing/2014/main" id="{EEF6B1DB-E8A4-4A92-AA4A-098502BE417F}"/>
                </a:ext>
              </a:extLst>
            </p:cNvPr>
            <p:cNvCxnSpPr>
              <a:cxnSpLocks/>
              <a:stCxn id="18" idx="1"/>
              <a:endCxn id="37" idx="3"/>
            </p:cNvCxnSpPr>
            <p:nvPr/>
          </p:nvCxnSpPr>
          <p:spPr bwMode="auto">
            <a:xfrm flipH="1">
              <a:off x="3211819" y="4696697"/>
              <a:ext cx="381978" cy="7935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Прямая со стрелкой 236">
              <a:extLst>
                <a:ext uri="{FF2B5EF4-FFF2-40B4-BE49-F238E27FC236}">
                  <a16:creationId xmlns:a16="http://schemas.microsoft.com/office/drawing/2014/main" id="{35179698-FE4E-4F4D-829A-93EDBE27142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359696" y="5514736"/>
              <a:ext cx="2976841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5" name="Прямая со стрелкой 238">
              <a:extLst>
                <a:ext uri="{FF2B5EF4-FFF2-40B4-BE49-F238E27FC236}">
                  <a16:creationId xmlns:a16="http://schemas.microsoft.com/office/drawing/2014/main" id="{313D8550-F482-4C36-86D6-877EECB6629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359696" y="5604984"/>
              <a:ext cx="2976840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" name="Прямая со стрелкой 245">
              <a:extLst>
                <a:ext uri="{FF2B5EF4-FFF2-40B4-BE49-F238E27FC236}">
                  <a16:creationId xmlns:a16="http://schemas.microsoft.com/office/drawing/2014/main" id="{C30499F1-29A9-4041-9A94-4B4EA02BF009}"/>
                </a:ext>
              </a:extLst>
            </p:cNvPr>
            <p:cNvCxnSpPr>
              <a:cxnSpLocks/>
              <a:stCxn id="14" idx="1"/>
              <a:endCxn id="39" idx="3"/>
            </p:cNvCxnSpPr>
            <p:nvPr/>
          </p:nvCxnSpPr>
          <p:spPr bwMode="auto">
            <a:xfrm flipH="1">
              <a:off x="3213635" y="5928768"/>
              <a:ext cx="3122901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571C6F3B-B1C9-4896-99E3-A22EC92E0B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Рисунок 11">
            <a:extLst>
              <a:ext uri="{FF2B5EF4-FFF2-40B4-BE49-F238E27FC236}">
                <a16:creationId xmlns:a16="http://schemas.microsoft.com/office/drawing/2014/main" id="{ED11B612-5006-46B6-A6AE-1F627D627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7521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42B855-CC36-4F84-AAF7-93863E2F1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Обработка заказов </a:t>
            </a:r>
            <a:r>
              <a:rPr lang="en-US" altLang="ru-RU" dirty="0"/>
              <a:t>FBS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942894-BE28-43AE-81A9-2C504D716A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12000"/>
            <a:ext cx="11522075" cy="448786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Из рабочего места управления</a:t>
            </a:r>
            <a:br>
              <a:rPr lang="ru-RU" dirty="0"/>
            </a:br>
            <a:r>
              <a:rPr lang="ru-RU" dirty="0"/>
              <a:t>продажами доступны:</a:t>
            </a:r>
          </a:p>
          <a:p>
            <a:r>
              <a:rPr lang="ru-RU" dirty="0"/>
              <a:t>просмотр списка заказов на</a:t>
            </a:r>
            <a:br>
              <a:rPr lang="ru-RU" dirty="0"/>
            </a:br>
            <a:r>
              <a:rPr lang="ru-RU" dirty="0"/>
              <a:t>торговой площадке</a:t>
            </a:r>
            <a:br>
              <a:rPr lang="ru-RU" dirty="0"/>
            </a:br>
            <a:r>
              <a:rPr lang="ru-RU" dirty="0"/>
              <a:t>в онлайн-режиме;</a:t>
            </a:r>
          </a:p>
          <a:p>
            <a:r>
              <a:rPr lang="ru-RU" dirty="0"/>
              <a:t>обработка списка загруженных</a:t>
            </a:r>
            <a:br>
              <a:rPr lang="ru-RU" dirty="0"/>
            </a:br>
            <a:r>
              <a:rPr lang="ru-RU" dirty="0"/>
              <a:t>заказов.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D499E2-D1E0-496D-9B6D-4ADBB5D26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263" y="1385364"/>
            <a:ext cx="7380000" cy="1878444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783453D-958D-47BC-A8E8-607B72E9B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647" y="3429000"/>
            <a:ext cx="7380000" cy="3139834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338EE0D6-EEB6-4674-9ED7-C7891D3C2467}"/>
              </a:ext>
            </a:extLst>
          </p:cNvPr>
          <p:cNvCxnSpPr>
            <a:cxnSpLocks/>
          </p:cNvCxnSpPr>
          <p:nvPr/>
        </p:nvCxnSpPr>
        <p:spPr>
          <a:xfrm>
            <a:off x="4367808" y="2504621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05345BB1-241E-4F50-896B-EDA0A6DAC673}"/>
              </a:ext>
            </a:extLst>
          </p:cNvPr>
          <p:cNvCxnSpPr>
            <a:cxnSpLocks/>
          </p:cNvCxnSpPr>
          <p:nvPr/>
        </p:nvCxnSpPr>
        <p:spPr>
          <a:xfrm>
            <a:off x="7752184" y="2504621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67557BDF-AEFB-417F-BC99-363BA16935BD}"/>
              </a:ext>
            </a:extLst>
          </p:cNvPr>
          <p:cNvCxnSpPr>
            <a:cxnSpLocks/>
          </p:cNvCxnSpPr>
          <p:nvPr/>
        </p:nvCxnSpPr>
        <p:spPr>
          <a:xfrm>
            <a:off x="4250929" y="5517232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F729A66D-8AB1-454D-B728-06D1C87E2215}"/>
              </a:ext>
            </a:extLst>
          </p:cNvPr>
          <p:cNvCxnSpPr>
            <a:cxnSpLocks/>
          </p:cNvCxnSpPr>
          <p:nvPr/>
        </p:nvCxnSpPr>
        <p:spPr>
          <a:xfrm>
            <a:off x="7437637" y="5527668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508685BD-803F-416B-8E21-7CE4E0CB38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1">
            <a:extLst>
              <a:ext uri="{FF2B5EF4-FFF2-40B4-BE49-F238E27FC236}">
                <a16:creationId xmlns:a16="http://schemas.microsoft.com/office/drawing/2014/main" id="{B3EF7E9E-237B-470E-894C-A2FBB0264F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33563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3BAE87-0B58-41AC-ACBF-5A4DCDD0F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Обработка заказов </a:t>
            </a:r>
            <a:r>
              <a:rPr lang="en-US" altLang="ru-RU" dirty="0"/>
              <a:t>FBS</a:t>
            </a:r>
            <a:endParaRPr lang="ru-RU" dirty="0"/>
          </a:p>
        </p:txBody>
      </p:sp>
      <p:pic>
        <p:nvPicPr>
          <p:cNvPr id="5" name="Рисунок 3">
            <a:extLst>
              <a:ext uri="{FF2B5EF4-FFF2-40B4-BE49-F238E27FC236}">
                <a16:creationId xmlns:a16="http://schemas.microsoft.com/office/drawing/2014/main" id="{384537EA-3595-40F4-9A18-5DE1854ED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5" y="1773238"/>
            <a:ext cx="7362825" cy="472598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Объект 2">
            <a:extLst>
              <a:ext uri="{FF2B5EF4-FFF2-40B4-BE49-F238E27FC236}">
                <a16:creationId xmlns:a16="http://schemas.microsoft.com/office/drawing/2014/main" id="{DFE9FE38-4452-45FE-8C93-0F58599ACB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Товарный каталог должен быть загружен и сопоставлен.</a:t>
            </a:r>
          </a:p>
          <a:p>
            <a:pPr eaLnBrk="1" hangingPunct="1"/>
            <a:r>
              <a:rPr lang="ru-RU" altLang="ru-RU" dirty="0"/>
              <a:t>Загрузка заказов выполняется:</a:t>
            </a:r>
          </a:p>
          <a:p>
            <a:pPr lvl="1" eaLnBrk="1" hangingPunct="1"/>
            <a:r>
              <a:rPr lang="ru-RU" altLang="ru-RU" dirty="0"/>
              <a:t>регламентным заданием для</a:t>
            </a:r>
            <a:br>
              <a:rPr lang="ru-RU" altLang="ru-RU" dirty="0"/>
            </a:br>
            <a:r>
              <a:rPr lang="ru-RU" altLang="ru-RU" dirty="0"/>
              <a:t>статусов «Ожидает сборки» и</a:t>
            </a:r>
            <a:br>
              <a:rPr lang="ru-RU" altLang="ru-RU" dirty="0"/>
            </a:br>
            <a:r>
              <a:rPr lang="ru-RU" altLang="ru-RU" dirty="0"/>
              <a:t>«Готов к отгрузке»;</a:t>
            </a:r>
          </a:p>
          <a:p>
            <a:pPr lvl="1" eaLnBrk="1" hangingPunct="1"/>
            <a:r>
              <a:rPr lang="ru-RU" altLang="ru-RU" dirty="0"/>
              <a:t>пользователем из формы</a:t>
            </a:r>
            <a:br>
              <a:rPr lang="ru-RU" altLang="ru-RU" dirty="0"/>
            </a:br>
            <a:r>
              <a:rPr lang="ru-RU" altLang="ru-RU" dirty="0"/>
              <a:t>просмотра заказов на </a:t>
            </a:r>
            <a:r>
              <a:rPr lang="en-US" altLang="ru-RU" dirty="0"/>
              <a:t>Ozon</a:t>
            </a:r>
            <a:r>
              <a:rPr lang="ru-RU" altLang="ru-RU" dirty="0"/>
              <a:t> в</a:t>
            </a:r>
            <a:br>
              <a:rPr lang="ru-RU" altLang="ru-RU" dirty="0"/>
            </a:br>
            <a:r>
              <a:rPr lang="ru-RU" altLang="ru-RU" dirty="0"/>
              <a:t>любом статусе;</a:t>
            </a:r>
          </a:p>
          <a:p>
            <a:pPr lvl="1" eaLnBrk="1" hangingPunct="1"/>
            <a:r>
              <a:rPr lang="ru-RU" altLang="ru-RU" dirty="0"/>
              <a:t>с резервированием при</a:t>
            </a:r>
            <a:br>
              <a:rPr lang="ru-RU" altLang="ru-RU" dirty="0"/>
            </a:br>
            <a:r>
              <a:rPr lang="ru-RU" altLang="ru-RU" dirty="0"/>
              <a:t>наличии свободных остатков;</a:t>
            </a:r>
          </a:p>
          <a:p>
            <a:pPr lvl="1" eaLnBrk="1" hangingPunct="1"/>
            <a:r>
              <a:rPr lang="ru-RU" altLang="ru-RU" dirty="0"/>
              <a:t>с отменой строк для статуса</a:t>
            </a:r>
            <a:br>
              <a:rPr lang="ru-RU" altLang="ru-RU" dirty="0"/>
            </a:br>
            <a:r>
              <a:rPr lang="ru-RU" altLang="ru-RU" dirty="0"/>
              <a:t>«Отменен» и возможно для</a:t>
            </a:r>
            <a:br>
              <a:rPr lang="ru-RU" altLang="ru-RU" dirty="0"/>
            </a:br>
            <a:r>
              <a:rPr lang="ru-RU" altLang="ru-RU" dirty="0"/>
              <a:t>статусов «Ожидает сборки» и</a:t>
            </a:r>
            <a:br>
              <a:rPr lang="ru-RU" altLang="ru-RU" dirty="0"/>
            </a:br>
            <a:r>
              <a:rPr lang="ru-RU" altLang="ru-RU" dirty="0"/>
              <a:t>«Готов к отгрузке»;</a:t>
            </a:r>
          </a:p>
          <a:p>
            <a:pPr lvl="1" eaLnBrk="1" hangingPunct="1"/>
            <a:r>
              <a:rPr lang="ru-RU" altLang="ru-RU" dirty="0"/>
              <a:t>для помеченных на удаление</a:t>
            </a:r>
            <a:br>
              <a:rPr lang="ru-RU" altLang="ru-RU" dirty="0"/>
            </a:br>
            <a:r>
              <a:rPr lang="ru-RU" altLang="ru-RU" dirty="0"/>
              <a:t>с целью обновления данных.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4EDEAD-4D8E-451E-BB50-590E398131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11">
            <a:extLst>
              <a:ext uri="{FF2B5EF4-FFF2-40B4-BE49-F238E27FC236}">
                <a16:creationId xmlns:a16="http://schemas.microsoft.com/office/drawing/2014/main" id="{E19D04CB-B373-42B3-A95C-ECB47954DF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26970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4">
            <a:extLst>
              <a:ext uri="{FF2B5EF4-FFF2-40B4-BE49-F238E27FC236}">
                <a16:creationId xmlns:a16="http://schemas.microsoft.com/office/drawing/2014/main" id="{E3E71A91-D55B-436D-971A-FF2A14C5D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3" y="1771650"/>
            <a:ext cx="7451725" cy="47259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5" name="Заголовок 1">
            <a:extLst>
              <a:ext uri="{FF2B5EF4-FFF2-40B4-BE49-F238E27FC236}">
                <a16:creationId xmlns:a16="http://schemas.microsoft.com/office/drawing/2014/main" id="{C59B6062-1AF1-4CBB-8ADA-A72318FF95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 dirty="0"/>
              <a:t>         Обработка заказов </a:t>
            </a:r>
            <a:r>
              <a:rPr lang="en-US" altLang="ru-RU" dirty="0"/>
              <a:t>FBS</a:t>
            </a:r>
            <a:endParaRPr lang="ru-RU" altLang="ru-RU" dirty="0"/>
          </a:p>
        </p:txBody>
      </p:sp>
      <p:sp>
        <p:nvSpPr>
          <p:cNvPr id="38916" name="Прямоугольник 18">
            <a:extLst>
              <a:ext uri="{FF2B5EF4-FFF2-40B4-BE49-F238E27FC236}">
                <a16:creationId xmlns:a16="http://schemas.microsoft.com/office/drawing/2014/main" id="{F2AE7267-169D-4A0B-90BA-2C9BFCE82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3429000"/>
            <a:ext cx="3168650" cy="1728788"/>
          </a:xfrm>
          <a:prstGeom prst="rect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38917" name="Прямоугольник 18">
            <a:extLst>
              <a:ext uri="{FF2B5EF4-FFF2-40B4-BE49-F238E27FC236}">
                <a16:creationId xmlns:a16="http://schemas.microsoft.com/office/drawing/2014/main" id="{8C1A1890-C288-4600-9BC9-BFBAB79D1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2565400"/>
            <a:ext cx="1617662" cy="431800"/>
          </a:xfrm>
          <a:prstGeom prst="rect">
            <a:avLst/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</a:pPr>
            <a:endParaRPr lang="ru-RU" altLang="ru-RU"/>
          </a:p>
        </p:txBody>
      </p:sp>
      <p:sp>
        <p:nvSpPr>
          <p:cNvPr id="38918" name="Объект 2">
            <a:extLst>
              <a:ext uri="{FF2B5EF4-FFF2-40B4-BE49-F238E27FC236}">
                <a16:creationId xmlns:a16="http://schemas.microsoft.com/office/drawing/2014/main" id="{A06E0E13-EA14-4DCA-8214-7333E1A91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Для сборки на складе позиции</a:t>
            </a:r>
            <a:br>
              <a:rPr lang="ru-RU" altLang="ru-RU" dirty="0"/>
            </a:br>
            <a:r>
              <a:rPr lang="ru-RU" altLang="ru-RU" dirty="0"/>
              <a:t>заказа должны быть доступны</a:t>
            </a:r>
            <a:br>
              <a:rPr lang="ru-RU" altLang="ru-RU" dirty="0"/>
            </a:br>
            <a:r>
              <a:rPr lang="ru-RU" altLang="ru-RU" dirty="0"/>
              <a:t>к отгрузке (в состоянии</a:t>
            </a:r>
            <a:br>
              <a:rPr lang="ru-RU" altLang="ru-RU" dirty="0"/>
            </a:br>
            <a:r>
              <a:rPr lang="ru-RU" altLang="ru-RU" dirty="0"/>
              <a:t>обеспечения «Отгрузить»).</a:t>
            </a:r>
          </a:p>
          <a:p>
            <a:pPr eaLnBrk="1" hangingPunct="1"/>
            <a:r>
              <a:rPr lang="ru-RU" altLang="ru-RU" dirty="0"/>
              <a:t>Разделение на отправления</a:t>
            </a:r>
            <a:br>
              <a:rPr lang="ru-RU" altLang="ru-RU" dirty="0"/>
            </a:br>
            <a:r>
              <a:rPr lang="ru-RU" altLang="ru-RU" dirty="0"/>
              <a:t>выполняется по результатам</a:t>
            </a:r>
            <a:br>
              <a:rPr lang="ru-RU" altLang="ru-RU" dirty="0"/>
            </a:br>
            <a:r>
              <a:rPr lang="ru-RU" altLang="ru-RU" dirty="0"/>
              <a:t>сборки на складе.</a:t>
            </a:r>
          </a:p>
          <a:p>
            <a:pPr eaLnBrk="1" hangingPunct="1"/>
            <a:r>
              <a:rPr lang="ru-RU" altLang="ru-RU" dirty="0"/>
              <a:t>Перед подтверждением сборки</a:t>
            </a:r>
            <a:br>
              <a:rPr lang="ru-RU" altLang="ru-RU" dirty="0"/>
            </a:br>
            <a:r>
              <a:rPr lang="ru-RU" altLang="ru-RU" dirty="0"/>
              <a:t>необходимо оформить</a:t>
            </a:r>
            <a:br>
              <a:rPr lang="ru-RU" altLang="ru-RU" dirty="0"/>
            </a:br>
            <a:r>
              <a:rPr lang="ru-RU" altLang="ru-RU" dirty="0"/>
              <a:t>документы отгрузки и</a:t>
            </a:r>
            <a:br>
              <a:rPr lang="ru-RU" altLang="ru-RU" dirty="0"/>
            </a:br>
            <a:r>
              <a:rPr lang="ru-RU" altLang="ru-RU" dirty="0"/>
              <a:t>заполнить данные по товарам</a:t>
            </a:r>
            <a:br>
              <a:rPr lang="ru-RU" altLang="ru-RU" dirty="0"/>
            </a:br>
            <a:r>
              <a:rPr lang="ru-RU" altLang="ru-RU" dirty="0"/>
              <a:t>(коды маркировки «Честный</a:t>
            </a:r>
            <a:br>
              <a:rPr lang="ru-RU" altLang="ru-RU" dirty="0"/>
            </a:br>
            <a:r>
              <a:rPr lang="ru-RU" altLang="ru-RU" dirty="0"/>
              <a:t>знак», номера ГТД, РНПТ, УИН).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AAB5871-60B9-4775-8BDC-733FCBC22E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1">
            <a:extLst>
              <a:ext uri="{FF2B5EF4-FFF2-40B4-BE49-F238E27FC236}">
                <a16:creationId xmlns:a16="http://schemas.microsoft.com/office/drawing/2014/main" id="{206C27C3-4853-4507-86AA-87AF058439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Рисунок 3">
            <a:extLst>
              <a:ext uri="{FF2B5EF4-FFF2-40B4-BE49-F238E27FC236}">
                <a16:creationId xmlns:a16="http://schemas.microsoft.com/office/drawing/2014/main" id="{85115CAE-176C-43D0-8B85-1ECC81528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2228850"/>
            <a:ext cx="7110413" cy="33845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Заголовок 1">
            <a:extLst>
              <a:ext uri="{FF2B5EF4-FFF2-40B4-BE49-F238E27FC236}">
                <a16:creationId xmlns:a16="http://schemas.microsoft.com/office/drawing/2014/main" id="{80DFF3C5-8450-497A-AEE8-68C0C8A121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 dirty="0"/>
              <a:t>         Обработка заказов </a:t>
            </a:r>
            <a:r>
              <a:rPr lang="en-US" altLang="ru-RU" dirty="0"/>
              <a:t>FBS</a:t>
            </a:r>
            <a:endParaRPr lang="ru-RU" altLang="ru-RU" dirty="0"/>
          </a:p>
        </p:txBody>
      </p:sp>
      <p:sp>
        <p:nvSpPr>
          <p:cNvPr id="39940" name="Объект 2">
            <a:extLst>
              <a:ext uri="{FF2B5EF4-FFF2-40B4-BE49-F238E27FC236}">
                <a16:creationId xmlns:a16="http://schemas.microsoft.com/office/drawing/2014/main" id="{CDFA122C-2002-4399-84FA-10144A40D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При заполнении сведений нужно</a:t>
            </a:r>
            <a:br>
              <a:rPr lang="ru-RU" altLang="ru-RU" dirty="0"/>
            </a:br>
            <a:r>
              <a:rPr lang="ru-RU" altLang="ru-RU" dirty="0"/>
              <a:t>следовать подсказкам в легенде.</a:t>
            </a:r>
          </a:p>
          <a:p>
            <a:pPr eaLnBrk="1" hangingPunct="1"/>
            <a:r>
              <a:rPr lang="ru-RU" altLang="ru-RU" dirty="0"/>
              <a:t>Указание номеров ГТД или РНПТ</a:t>
            </a:r>
            <a:br>
              <a:rPr lang="ru-RU" altLang="ru-RU" dirty="0"/>
            </a:br>
            <a:r>
              <a:rPr lang="ru-RU" altLang="ru-RU" dirty="0"/>
              <a:t>может потребоваться для заказов</a:t>
            </a:r>
            <a:br>
              <a:rPr lang="ru-RU" altLang="ru-RU" dirty="0"/>
            </a:br>
            <a:r>
              <a:rPr lang="ru-RU" altLang="ru-RU" dirty="0"/>
              <a:t>от юридических лиц. Данные</a:t>
            </a:r>
            <a:br>
              <a:rPr lang="ru-RU" altLang="ru-RU" dirty="0"/>
            </a:br>
            <a:r>
              <a:rPr lang="ru-RU" altLang="ru-RU" dirty="0"/>
              <a:t>берутся из документов отгрузки.</a:t>
            </a:r>
          </a:p>
          <a:p>
            <a:pPr eaLnBrk="1" hangingPunct="1"/>
            <a:r>
              <a:rPr lang="ru-RU" altLang="ru-RU" dirty="0"/>
              <a:t>Для маркируемых товаров</a:t>
            </a:r>
            <a:br>
              <a:rPr lang="ru-RU" altLang="ru-RU" dirty="0"/>
            </a:br>
            <a:r>
              <a:rPr lang="ru-RU" altLang="ru-RU" dirty="0"/>
              <a:t>(указан соответствующий ТН ВЭД)</a:t>
            </a:r>
            <a:br>
              <a:rPr lang="ru-RU" altLang="ru-RU" dirty="0"/>
            </a:br>
            <a:r>
              <a:rPr lang="ru-RU" altLang="ru-RU" dirty="0"/>
              <a:t>нужно отсканировать марки в</a:t>
            </a:r>
            <a:br>
              <a:rPr lang="ru-RU" altLang="ru-RU" dirty="0"/>
            </a:br>
            <a:r>
              <a:rPr lang="ru-RU" altLang="ru-RU" dirty="0"/>
              <a:t>документе отгрузки.</a:t>
            </a:r>
          </a:p>
          <a:p>
            <a:pPr eaLnBrk="1" hangingPunct="1"/>
            <a:r>
              <a:rPr lang="ru-RU" altLang="ru-RU" dirty="0"/>
              <a:t>УИН ювелирных изделий</a:t>
            </a:r>
            <a:br>
              <a:rPr lang="ru-RU" altLang="ru-RU" dirty="0"/>
            </a:br>
            <a:r>
              <a:rPr lang="ru-RU" altLang="ru-RU" dirty="0"/>
              <a:t>указывается вручную в</a:t>
            </a:r>
            <a:br>
              <a:rPr lang="ru-RU" altLang="ru-RU" dirty="0"/>
            </a:br>
            <a:r>
              <a:rPr lang="ru-RU" altLang="ru-RU" dirty="0"/>
              <a:t>сведениях по товарам.</a:t>
            </a:r>
          </a:p>
          <a:p>
            <a:pPr eaLnBrk="1" hangingPunct="1"/>
            <a:endParaRPr lang="ru-RU" alt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2AFDCF-55C9-433D-8C03-69D52B2150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11">
            <a:extLst>
              <a:ext uri="{FF2B5EF4-FFF2-40B4-BE49-F238E27FC236}">
                <a16:creationId xmlns:a16="http://schemas.microsoft.com/office/drawing/2014/main" id="{4BD42CEC-0B9A-43D6-ADA8-96264E9679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Рисунок 10">
            <a:extLst>
              <a:ext uri="{FF2B5EF4-FFF2-40B4-BE49-F238E27FC236}">
                <a16:creationId xmlns:a16="http://schemas.microsoft.com/office/drawing/2014/main" id="{9DF74D87-536C-4DE9-A3FE-48E7F0699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48" y="1962549"/>
            <a:ext cx="7380000" cy="3986731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3" name="Заголовок 1">
            <a:extLst>
              <a:ext uri="{FF2B5EF4-FFF2-40B4-BE49-F238E27FC236}">
                <a16:creationId xmlns:a16="http://schemas.microsoft.com/office/drawing/2014/main" id="{D122F94E-BA87-4EFB-9F3C-71ABD1ACC6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 dirty="0"/>
              <a:t>         Обработка заказов </a:t>
            </a:r>
            <a:r>
              <a:rPr lang="en-US" altLang="ru-RU" dirty="0"/>
              <a:t>FBS</a:t>
            </a:r>
            <a:endParaRPr lang="ru-RU" altLang="ru-RU" b="0" dirty="0"/>
          </a:p>
        </p:txBody>
      </p:sp>
      <p:pic>
        <p:nvPicPr>
          <p:cNvPr id="40964" name="Рисунок 3">
            <a:extLst>
              <a:ext uri="{FF2B5EF4-FFF2-40B4-BE49-F238E27FC236}">
                <a16:creationId xmlns:a16="http://schemas.microsoft.com/office/drawing/2014/main" id="{5E7B618F-4995-4B9C-8E14-E22D3237C0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3" y="2999186"/>
            <a:ext cx="5372100" cy="16081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5" name="Объект 2">
            <a:extLst>
              <a:ext uri="{FF2B5EF4-FFF2-40B4-BE49-F238E27FC236}">
                <a16:creationId xmlns:a16="http://schemas.microsoft.com/office/drawing/2014/main" id="{A83EF144-5F95-4F8A-A259-8D1BA9FA50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Выделение отправлений на площадке выполняется</a:t>
            </a:r>
            <a:br>
              <a:rPr lang="ru-RU" altLang="ru-RU" dirty="0"/>
            </a:br>
            <a:r>
              <a:rPr lang="ru-RU" altLang="ru-RU" dirty="0"/>
              <a:t>после подтверждения сборки.</a:t>
            </a:r>
          </a:p>
          <a:p>
            <a:pPr eaLnBrk="1" hangingPunct="1"/>
            <a:r>
              <a:rPr lang="ru-RU" altLang="ru-RU" dirty="0"/>
              <a:t>Для </a:t>
            </a:r>
            <a:r>
              <a:rPr lang="en-US" altLang="ru-RU" dirty="0"/>
              <a:t>Ozon</a:t>
            </a:r>
            <a:r>
              <a:rPr lang="ru-RU" altLang="ru-RU" dirty="0"/>
              <a:t> подтверждение сборки</a:t>
            </a:r>
            <a:br>
              <a:rPr lang="ru-RU" altLang="ru-RU" dirty="0"/>
            </a:br>
            <a:r>
              <a:rPr lang="ru-RU" altLang="ru-RU" dirty="0"/>
              <a:t>основного отправления доступно</a:t>
            </a:r>
            <a:br>
              <a:rPr lang="ru-RU" altLang="ru-RU" dirty="0"/>
            </a:br>
            <a:r>
              <a:rPr lang="ru-RU" altLang="ru-RU" dirty="0"/>
              <a:t>вместе с выделенными</a:t>
            </a:r>
            <a:br>
              <a:rPr lang="ru-RU" altLang="ru-RU" dirty="0"/>
            </a:br>
            <a:r>
              <a:rPr lang="ru-RU" altLang="ru-RU" dirty="0"/>
              <a:t>отправлениями (с постфиксом</a:t>
            </a:r>
            <a:br>
              <a:rPr lang="ru-RU" altLang="ru-RU" dirty="0"/>
            </a:br>
            <a:r>
              <a:rPr lang="ru-RU" altLang="ru-RU" dirty="0"/>
              <a:t>«Новое») или после их сборки.</a:t>
            </a:r>
          </a:p>
          <a:p>
            <a:pPr eaLnBrk="1" hangingPunct="1"/>
            <a:r>
              <a:rPr lang="ru-RU" altLang="ru-RU" dirty="0"/>
              <a:t>Для Яндекс Маркет</a:t>
            </a:r>
            <a:br>
              <a:rPr lang="ru-RU" altLang="ru-RU" dirty="0"/>
            </a:br>
            <a:r>
              <a:rPr lang="ru-RU" altLang="ru-RU" dirty="0"/>
              <a:t>подтверждение сборки</a:t>
            </a:r>
            <a:br>
              <a:rPr lang="ru-RU" altLang="ru-RU" dirty="0"/>
            </a:br>
            <a:r>
              <a:rPr lang="ru-RU" altLang="ru-RU" dirty="0"/>
              <a:t>выполняется для всего заказа.</a:t>
            </a:r>
          </a:p>
          <a:p>
            <a:pPr eaLnBrk="1" hangingPunct="1"/>
            <a:r>
              <a:rPr lang="ru-RU" altLang="ru-RU" dirty="0"/>
              <a:t>Получение и печать этикеток</a:t>
            </a:r>
            <a:br>
              <a:rPr lang="ru-RU" altLang="ru-RU" dirty="0"/>
            </a:br>
            <a:r>
              <a:rPr lang="ru-RU" altLang="ru-RU" dirty="0"/>
              <a:t>доступны после подтверждения</a:t>
            </a:r>
            <a:br>
              <a:rPr lang="ru-RU" altLang="ru-RU" dirty="0"/>
            </a:br>
            <a:r>
              <a:rPr lang="ru-RU" altLang="ru-RU" dirty="0"/>
              <a:t>сборки.</a:t>
            </a:r>
          </a:p>
          <a:p>
            <a:pPr eaLnBrk="1" hangingPunct="1"/>
            <a:r>
              <a:rPr lang="ru-RU" altLang="ru-RU" dirty="0"/>
              <a:t>Для </a:t>
            </a:r>
            <a:r>
              <a:rPr lang="en-US" altLang="ru-RU" dirty="0"/>
              <a:t>Ozon </a:t>
            </a:r>
            <a:r>
              <a:rPr lang="ru-RU" altLang="ru-RU" dirty="0"/>
              <a:t>можно настроить расписание</a:t>
            </a:r>
            <a:r>
              <a:rPr lang="en-US" altLang="ru-RU" dirty="0"/>
              <a:t> </a:t>
            </a:r>
            <a:r>
              <a:rPr lang="ru-RU" altLang="ru-RU" dirty="0"/>
              <a:t>автоматического получения этикеток после</a:t>
            </a:r>
            <a:r>
              <a:rPr lang="en-US" altLang="ru-RU" dirty="0"/>
              <a:t> </a:t>
            </a:r>
            <a:r>
              <a:rPr lang="ru-RU" altLang="ru-RU" dirty="0"/>
              <a:t>подтверждения сборки.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CC23C1-EE92-45FC-B5FF-4A0C2521D3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11">
            <a:extLst>
              <a:ext uri="{FF2B5EF4-FFF2-40B4-BE49-F238E27FC236}">
                <a16:creationId xmlns:a16="http://schemas.microsoft.com/office/drawing/2014/main" id="{6CDFA465-1411-476A-9924-FD434E6324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>
            <a:extLst>
              <a:ext uri="{FF2B5EF4-FFF2-40B4-BE49-F238E27FC236}">
                <a16:creationId xmlns:a16="http://schemas.microsoft.com/office/drawing/2014/main" id="{29D56C66-1D09-4C46-BED7-D977B3BBBA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 dirty="0"/>
              <a:t>    Передача в доставку заказов </a:t>
            </a:r>
            <a:r>
              <a:rPr lang="en-US" altLang="ru-RU" dirty="0"/>
              <a:t>FBS</a:t>
            </a:r>
            <a:r>
              <a:rPr lang="ru-RU" altLang="ru-RU" dirty="0"/>
              <a:t> (для </a:t>
            </a:r>
            <a:r>
              <a:rPr lang="en-US" altLang="ru-RU" dirty="0"/>
              <a:t>Ozon</a:t>
            </a:r>
            <a:r>
              <a:rPr lang="ru-RU" altLang="ru-RU" dirty="0"/>
              <a:t>)</a:t>
            </a:r>
          </a:p>
        </p:txBody>
      </p:sp>
      <p:grpSp>
        <p:nvGrpSpPr>
          <p:cNvPr id="41987" name="Группа 206">
            <a:extLst>
              <a:ext uri="{FF2B5EF4-FFF2-40B4-BE49-F238E27FC236}">
                <a16:creationId xmlns:a16="http://schemas.microsoft.com/office/drawing/2014/main" id="{33EFD6A6-CEC0-41B3-A3AE-252B7D005985}"/>
              </a:ext>
            </a:extLst>
          </p:cNvPr>
          <p:cNvGrpSpPr>
            <a:grpSpLocks/>
          </p:cNvGrpSpPr>
          <p:nvPr/>
        </p:nvGrpSpPr>
        <p:grpSpPr bwMode="auto">
          <a:xfrm>
            <a:off x="881063" y="1989138"/>
            <a:ext cx="10255250" cy="4260850"/>
            <a:chOff x="880903" y="1484784"/>
            <a:chExt cx="10333483" cy="4764887"/>
          </a:xfrm>
        </p:grpSpPr>
        <p:sp>
          <p:nvSpPr>
            <p:cNvPr id="41989" name="AutoShape 2">
              <a:extLst>
                <a:ext uri="{FF2B5EF4-FFF2-40B4-BE49-F238E27FC236}">
                  <a16:creationId xmlns:a16="http://schemas.microsoft.com/office/drawing/2014/main" id="{433D7E2E-895A-4162-A118-43BB5BEA0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992" y="1484784"/>
              <a:ext cx="5190394" cy="4760041"/>
            </a:xfrm>
            <a:prstGeom prst="roundRect">
              <a:avLst>
                <a:gd name="adj" fmla="val 37"/>
              </a:avLst>
            </a:prstGeom>
            <a:solidFill>
              <a:srgbClr val="FFFEB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Учетная система 1С</a:t>
              </a:r>
            </a:p>
          </p:txBody>
        </p:sp>
        <p:sp>
          <p:nvSpPr>
            <p:cNvPr id="41990" name="AutoShape 3">
              <a:extLst>
                <a:ext uri="{FF2B5EF4-FFF2-40B4-BE49-F238E27FC236}">
                  <a16:creationId xmlns:a16="http://schemas.microsoft.com/office/drawing/2014/main" id="{D962E635-3A49-4C70-9598-299A619AE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03" y="1484784"/>
              <a:ext cx="4999073" cy="4764887"/>
            </a:xfrm>
            <a:prstGeom prst="roundRect">
              <a:avLst>
                <a:gd name="adj" fmla="val 46"/>
              </a:avLst>
            </a:prstGeom>
            <a:solidFill>
              <a:srgbClr val="D6EBF4"/>
            </a:solidFill>
            <a:ln w="9525">
              <a:solidFill>
                <a:srgbClr val="808080"/>
              </a:solidFill>
              <a:round/>
              <a:headEnd/>
              <a:tailEnd/>
            </a:ln>
          </p:spPr>
          <p:txBody>
            <a:bodyPr lIns="13316" tIns="40308" rIns="85294" bIns="40308" anchorCtr="1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just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Торговая площадка</a:t>
              </a:r>
            </a:p>
          </p:txBody>
        </p:sp>
        <p:sp>
          <p:nvSpPr>
            <p:cNvPr id="41991" name="AutoShape 5">
              <a:extLst>
                <a:ext uri="{FF2B5EF4-FFF2-40B4-BE49-F238E27FC236}">
                  <a16:creationId xmlns:a16="http://schemas.microsoft.com/office/drawing/2014/main" id="{052E5BD1-6F76-4859-914D-8FC0E250E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5145" y="2132856"/>
              <a:ext cx="366077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1 отгрузить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28.03.2025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- 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«Готов к отгрузке»</a:t>
              </a:r>
            </a:p>
          </p:txBody>
        </p:sp>
        <p:sp>
          <p:nvSpPr>
            <p:cNvPr id="41992" name="AutoShape 5">
              <a:extLst>
                <a:ext uri="{FF2B5EF4-FFF2-40B4-BE49-F238E27FC236}">
                  <a16:creationId xmlns:a16="http://schemas.microsoft.com/office/drawing/2014/main" id="{A2209E54-D87F-4F87-BAEC-FD031972C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5145" y="2456920"/>
              <a:ext cx="366077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2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отгрузить 28.03.2025 - «Готов к отгрузке»</a:t>
              </a:r>
            </a:p>
          </p:txBody>
        </p:sp>
        <p:sp>
          <p:nvSpPr>
            <p:cNvPr id="41993" name="AutoShape 5">
              <a:extLst>
                <a:ext uri="{FF2B5EF4-FFF2-40B4-BE49-F238E27FC236}">
                  <a16:creationId xmlns:a16="http://schemas.microsoft.com/office/drawing/2014/main" id="{F44387CA-EB52-4D6E-A142-942617E95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5145" y="3104992"/>
              <a:ext cx="366077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3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отгрузить 29.03.2025 - «Готов к отгрузке»</a:t>
              </a:r>
            </a:p>
          </p:txBody>
        </p:sp>
        <p:sp>
          <p:nvSpPr>
            <p:cNvPr id="41994" name="AutoShape 5">
              <a:extLst>
                <a:ext uri="{FF2B5EF4-FFF2-40B4-BE49-F238E27FC236}">
                  <a16:creationId xmlns:a16="http://schemas.microsoft.com/office/drawing/2014/main" id="{38BAED2D-847B-455A-BBA6-74197288CD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5145" y="3429000"/>
              <a:ext cx="366077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4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отгрузить 29.03.2025 - «Ожидает сборки»</a:t>
              </a:r>
            </a:p>
          </p:txBody>
        </p:sp>
        <p:sp>
          <p:nvSpPr>
            <p:cNvPr id="41995" name="AutoShape 5">
              <a:extLst>
                <a:ext uri="{FF2B5EF4-FFF2-40B4-BE49-F238E27FC236}">
                  <a16:creationId xmlns:a16="http://schemas.microsoft.com/office/drawing/2014/main" id="{D4819D2D-AAEE-4358-8DDE-9683622A6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5145" y="4077072"/>
              <a:ext cx="366077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N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отгрузить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29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.03.2025 - «Готов к отгрузке»</a:t>
              </a:r>
            </a:p>
          </p:txBody>
        </p:sp>
        <p:sp>
          <p:nvSpPr>
            <p:cNvPr id="41996" name="AutoShape 5">
              <a:extLst>
                <a:ext uri="{FF2B5EF4-FFF2-40B4-BE49-F238E27FC236}">
                  <a16:creationId xmlns:a16="http://schemas.microsoft.com/office/drawing/2014/main" id="{DCC89E83-352E-4F11-97D0-0F9268EE9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464" y="1795276"/>
              <a:ext cx="1636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22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от покупателя 1</a:t>
              </a:r>
            </a:p>
          </p:txBody>
        </p:sp>
        <p:sp>
          <p:nvSpPr>
            <p:cNvPr id="41997" name="AutoShape 5">
              <a:extLst>
                <a:ext uri="{FF2B5EF4-FFF2-40B4-BE49-F238E27FC236}">
                  <a16:creationId xmlns:a16="http://schemas.microsoft.com/office/drawing/2014/main" id="{F6FDB890-774F-4B6D-B9A1-279F27393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464" y="2780928"/>
              <a:ext cx="1636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22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от покупателя 2</a:t>
              </a:r>
            </a:p>
          </p:txBody>
        </p:sp>
        <p:sp>
          <p:nvSpPr>
            <p:cNvPr id="41998" name="AutoShape 5">
              <a:extLst>
                <a:ext uri="{FF2B5EF4-FFF2-40B4-BE49-F238E27FC236}">
                  <a16:creationId xmlns:a16="http://schemas.microsoft.com/office/drawing/2014/main" id="{4F34F1DE-6793-4296-B20C-09DE7B80C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464" y="3753064"/>
              <a:ext cx="1635125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22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от покупателя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N</a:t>
              </a:r>
              <a:endParaRPr lang="ru-RU" altLang="ru-RU" sz="1000" b="1">
                <a:solidFill>
                  <a:srgbClr val="5F0000"/>
                </a:solidFill>
                <a:ea typeface="Microsoft YaHei" panose="020B0503020204020204" pitchFamily="34" charset="-122"/>
              </a:endParaRPr>
            </a:p>
          </p:txBody>
        </p:sp>
        <p:sp>
          <p:nvSpPr>
            <p:cNvPr id="41999" name="AutoShape 5">
              <a:extLst>
                <a:ext uri="{FF2B5EF4-FFF2-40B4-BE49-F238E27FC236}">
                  <a16:creationId xmlns:a16="http://schemas.microsoft.com/office/drawing/2014/main" id="{1E201290-4EEA-48A7-BE59-A2DA2426E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6200" y="1808848"/>
              <a:ext cx="174625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5400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клиента 1</a:t>
              </a:r>
            </a:p>
          </p:txBody>
        </p:sp>
        <p:sp>
          <p:nvSpPr>
            <p:cNvPr id="42000" name="AutoShape 5">
              <a:extLst>
                <a:ext uri="{FF2B5EF4-FFF2-40B4-BE49-F238E27FC236}">
                  <a16:creationId xmlns:a16="http://schemas.microsoft.com/office/drawing/2014/main" id="{A0DAC47B-1B8E-4AFF-8BA7-2AD8264418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6200" y="2780928"/>
              <a:ext cx="174625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5400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клиента 2</a:t>
              </a:r>
            </a:p>
          </p:txBody>
        </p:sp>
        <p:sp>
          <p:nvSpPr>
            <p:cNvPr id="42001" name="AutoShape 5">
              <a:extLst>
                <a:ext uri="{FF2B5EF4-FFF2-40B4-BE49-F238E27FC236}">
                  <a16:creationId xmlns:a16="http://schemas.microsoft.com/office/drawing/2014/main" id="{1F58044B-AE4B-4C4A-B217-799109AB3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6200" y="3753064"/>
              <a:ext cx="174625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5400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Заказ клиента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N</a:t>
              </a:r>
              <a:endParaRPr lang="ru-RU" altLang="ru-RU" sz="1000" b="1">
                <a:solidFill>
                  <a:srgbClr val="5F0000"/>
                </a:solidFill>
                <a:ea typeface="Microsoft YaHei" panose="020B0503020204020204" pitchFamily="34" charset="-122"/>
              </a:endParaRPr>
            </a:p>
          </p:txBody>
        </p:sp>
        <p:cxnSp>
          <p:nvCxnSpPr>
            <p:cNvPr id="42002" name="Прямая со стрелкой 68">
              <a:extLst>
                <a:ext uri="{FF2B5EF4-FFF2-40B4-BE49-F238E27FC236}">
                  <a16:creationId xmlns:a16="http://schemas.microsoft.com/office/drawing/2014/main" id="{37C0B1BC-938C-4B41-B334-09BD8E59C3AD}"/>
                </a:ext>
              </a:extLst>
            </p:cNvPr>
            <p:cNvCxnSpPr>
              <a:cxnSpLocks/>
              <a:stCxn id="41998" idx="3"/>
              <a:endCxn id="42001" idx="1"/>
            </p:cNvCxnSpPr>
            <p:nvPr/>
          </p:nvCxnSpPr>
          <p:spPr bwMode="auto">
            <a:xfrm>
              <a:off x="2906589" y="3879064"/>
              <a:ext cx="4989611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03" name="Прямая со стрелкой 69">
              <a:extLst>
                <a:ext uri="{FF2B5EF4-FFF2-40B4-BE49-F238E27FC236}">
                  <a16:creationId xmlns:a16="http://schemas.microsoft.com/office/drawing/2014/main" id="{DD57F33D-59F6-4CC9-9721-B9572C2FB204}"/>
                </a:ext>
              </a:extLst>
            </p:cNvPr>
            <p:cNvCxnSpPr>
              <a:cxnSpLocks/>
              <a:stCxn id="41997" idx="3"/>
              <a:endCxn id="42000" idx="1"/>
            </p:cNvCxnSpPr>
            <p:nvPr/>
          </p:nvCxnSpPr>
          <p:spPr bwMode="auto">
            <a:xfrm>
              <a:off x="2908177" y="2906928"/>
              <a:ext cx="4988023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2004" name="AutoShape 5">
              <a:extLst>
                <a:ext uri="{FF2B5EF4-FFF2-40B4-BE49-F238E27FC236}">
                  <a16:creationId xmlns:a16="http://schemas.microsoft.com/office/drawing/2014/main" id="{48CABC8C-43BB-483A-AF09-18E28A747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6240" y="2132856"/>
              <a:ext cx="2525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1 (</a:t>
              </a: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передача или реализация)</a:t>
              </a:r>
            </a:p>
          </p:txBody>
        </p:sp>
        <p:sp>
          <p:nvSpPr>
            <p:cNvPr id="42005" name="AutoShape 5">
              <a:extLst>
                <a:ext uri="{FF2B5EF4-FFF2-40B4-BE49-F238E27FC236}">
                  <a16:creationId xmlns:a16="http://schemas.microsoft.com/office/drawing/2014/main" id="{77BF9DD8-90AA-472B-812B-442482A4A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6240" y="2456920"/>
              <a:ext cx="2525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2 </a:t>
              </a: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(передача или реализация)</a:t>
              </a:r>
            </a:p>
          </p:txBody>
        </p:sp>
        <p:sp>
          <p:nvSpPr>
            <p:cNvPr id="42006" name="AutoShape 5">
              <a:extLst>
                <a:ext uri="{FF2B5EF4-FFF2-40B4-BE49-F238E27FC236}">
                  <a16:creationId xmlns:a16="http://schemas.microsoft.com/office/drawing/2014/main" id="{B0AF1FCE-BF94-4DA6-B35A-2A37F54A7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6240" y="3104992"/>
              <a:ext cx="2525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3 </a:t>
              </a: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(передача или реализация)</a:t>
              </a:r>
            </a:p>
          </p:txBody>
        </p:sp>
        <p:sp>
          <p:nvSpPr>
            <p:cNvPr id="42007" name="AutoShape 5">
              <a:extLst>
                <a:ext uri="{FF2B5EF4-FFF2-40B4-BE49-F238E27FC236}">
                  <a16:creationId xmlns:a16="http://schemas.microsoft.com/office/drawing/2014/main" id="{33350EC9-4C95-4FEA-A495-A5313EAE5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6240" y="3429000"/>
              <a:ext cx="2525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4 </a:t>
              </a: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(передача или реализация)</a:t>
              </a:r>
            </a:p>
          </p:txBody>
        </p:sp>
        <p:sp>
          <p:nvSpPr>
            <p:cNvPr id="42008" name="AutoShape 5">
              <a:extLst>
                <a:ext uri="{FF2B5EF4-FFF2-40B4-BE49-F238E27FC236}">
                  <a16:creationId xmlns:a16="http://schemas.microsoft.com/office/drawing/2014/main" id="{F7E0C542-CE5D-4895-AFFD-1F338BFFE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6240" y="4077072"/>
              <a:ext cx="2525713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Отправление </a:t>
              </a:r>
              <a:r>
                <a:rPr lang="en-US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N</a:t>
              </a: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 </a:t>
              </a:r>
              <a:r>
                <a:rPr lang="ru-RU" altLang="ru-RU" sz="8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(передача или реализация)</a:t>
              </a:r>
            </a:p>
          </p:txBody>
        </p:sp>
        <p:cxnSp>
          <p:nvCxnSpPr>
            <p:cNvPr id="42009" name="Соединитель: уступ 76">
              <a:extLst>
                <a:ext uri="{FF2B5EF4-FFF2-40B4-BE49-F238E27FC236}">
                  <a16:creationId xmlns:a16="http://schemas.microsoft.com/office/drawing/2014/main" id="{36C80E6C-157F-4593-B239-CE7DD57EF74E}"/>
                </a:ext>
              </a:extLst>
            </p:cNvPr>
            <p:cNvCxnSpPr>
              <a:cxnSpLocks/>
              <a:stCxn id="41999" idx="3"/>
              <a:endCxn id="42004" idx="3"/>
            </p:cNvCxnSpPr>
            <p:nvPr/>
          </p:nvCxnSpPr>
          <p:spPr bwMode="auto">
            <a:xfrm>
              <a:off x="9642450" y="1934848"/>
              <a:ext cx="1139503" cy="324008"/>
            </a:xfrm>
            <a:prstGeom prst="bentConnector3">
              <a:avLst>
                <a:gd name="adj1" fmla="val 113375"/>
              </a:avLst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0" name="Соединитель: уступ 77">
              <a:extLst>
                <a:ext uri="{FF2B5EF4-FFF2-40B4-BE49-F238E27FC236}">
                  <a16:creationId xmlns:a16="http://schemas.microsoft.com/office/drawing/2014/main" id="{2BBEA59E-2108-4638-8C59-7164CB4E73C7}"/>
                </a:ext>
              </a:extLst>
            </p:cNvPr>
            <p:cNvCxnSpPr>
              <a:cxnSpLocks/>
              <a:stCxn id="41999" idx="3"/>
              <a:endCxn id="42005" idx="3"/>
            </p:cNvCxnSpPr>
            <p:nvPr/>
          </p:nvCxnSpPr>
          <p:spPr bwMode="auto">
            <a:xfrm>
              <a:off x="9642450" y="1934848"/>
              <a:ext cx="1139503" cy="648072"/>
            </a:xfrm>
            <a:prstGeom prst="bentConnector3">
              <a:avLst>
                <a:gd name="adj1" fmla="val 120060"/>
              </a:avLst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1" name="Соединитель: уступ 78">
              <a:extLst>
                <a:ext uri="{FF2B5EF4-FFF2-40B4-BE49-F238E27FC236}">
                  <a16:creationId xmlns:a16="http://schemas.microsoft.com/office/drawing/2014/main" id="{95499D00-060A-4790-A3F8-91C48A11A756}"/>
                </a:ext>
              </a:extLst>
            </p:cNvPr>
            <p:cNvCxnSpPr>
              <a:cxnSpLocks/>
              <a:stCxn id="42000" idx="3"/>
              <a:endCxn id="42006" idx="3"/>
            </p:cNvCxnSpPr>
            <p:nvPr/>
          </p:nvCxnSpPr>
          <p:spPr bwMode="auto">
            <a:xfrm>
              <a:off x="9642450" y="2906928"/>
              <a:ext cx="1139503" cy="324064"/>
            </a:xfrm>
            <a:prstGeom prst="bentConnector3">
              <a:avLst>
                <a:gd name="adj1" fmla="val 112421"/>
              </a:avLst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2" name="Соединитель: уступ 79">
              <a:extLst>
                <a:ext uri="{FF2B5EF4-FFF2-40B4-BE49-F238E27FC236}">
                  <a16:creationId xmlns:a16="http://schemas.microsoft.com/office/drawing/2014/main" id="{F353C3CD-0F1D-4C4A-BB95-12AB8AF3AA60}"/>
                </a:ext>
              </a:extLst>
            </p:cNvPr>
            <p:cNvCxnSpPr>
              <a:cxnSpLocks/>
              <a:stCxn id="42000" idx="3"/>
              <a:endCxn id="42007" idx="3"/>
            </p:cNvCxnSpPr>
            <p:nvPr/>
          </p:nvCxnSpPr>
          <p:spPr bwMode="auto">
            <a:xfrm>
              <a:off x="9642450" y="2906928"/>
              <a:ext cx="1139503" cy="648072"/>
            </a:xfrm>
            <a:prstGeom prst="bentConnector3">
              <a:avLst>
                <a:gd name="adj1" fmla="val 119106"/>
              </a:avLst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3" name="Соединитель: уступ 80">
              <a:extLst>
                <a:ext uri="{FF2B5EF4-FFF2-40B4-BE49-F238E27FC236}">
                  <a16:creationId xmlns:a16="http://schemas.microsoft.com/office/drawing/2014/main" id="{60437990-5C42-472C-AD43-BAEEB85903DA}"/>
                </a:ext>
              </a:extLst>
            </p:cNvPr>
            <p:cNvCxnSpPr>
              <a:cxnSpLocks/>
              <a:stCxn id="42001" idx="3"/>
              <a:endCxn id="42008" idx="3"/>
            </p:cNvCxnSpPr>
            <p:nvPr/>
          </p:nvCxnSpPr>
          <p:spPr bwMode="auto">
            <a:xfrm>
              <a:off x="9642450" y="3879064"/>
              <a:ext cx="1139503" cy="324008"/>
            </a:xfrm>
            <a:prstGeom prst="bentConnector3">
              <a:avLst>
                <a:gd name="adj1" fmla="val 120060"/>
              </a:avLst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4" name="Прямая со стрелкой 81">
              <a:extLst>
                <a:ext uri="{FF2B5EF4-FFF2-40B4-BE49-F238E27FC236}">
                  <a16:creationId xmlns:a16="http://schemas.microsoft.com/office/drawing/2014/main" id="{B7A9BB59-5AA3-427E-B03D-7FDF8D7AB785}"/>
                </a:ext>
              </a:extLst>
            </p:cNvPr>
            <p:cNvCxnSpPr>
              <a:cxnSpLocks/>
              <a:stCxn id="42004" idx="1"/>
              <a:endCxn id="41991" idx="3"/>
            </p:cNvCxnSpPr>
            <p:nvPr/>
          </p:nvCxnSpPr>
          <p:spPr bwMode="auto">
            <a:xfrm flipH="1">
              <a:off x="5375920" y="2258856"/>
              <a:ext cx="2880320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5" name="Прямая со стрелкой 82">
              <a:extLst>
                <a:ext uri="{FF2B5EF4-FFF2-40B4-BE49-F238E27FC236}">
                  <a16:creationId xmlns:a16="http://schemas.microsoft.com/office/drawing/2014/main" id="{C6DE2ECE-24F5-46F5-BCC9-9DB2BF53E85D}"/>
                </a:ext>
              </a:extLst>
            </p:cNvPr>
            <p:cNvCxnSpPr>
              <a:cxnSpLocks/>
              <a:stCxn id="42005" idx="1"/>
              <a:endCxn id="41992" idx="3"/>
            </p:cNvCxnSpPr>
            <p:nvPr/>
          </p:nvCxnSpPr>
          <p:spPr bwMode="auto">
            <a:xfrm flipH="1">
              <a:off x="5375920" y="2582920"/>
              <a:ext cx="2880320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6" name="Прямая со стрелкой 136">
              <a:extLst>
                <a:ext uri="{FF2B5EF4-FFF2-40B4-BE49-F238E27FC236}">
                  <a16:creationId xmlns:a16="http://schemas.microsoft.com/office/drawing/2014/main" id="{77C29705-DB80-42D6-9DE6-A5F325AFCBF2}"/>
                </a:ext>
              </a:extLst>
            </p:cNvPr>
            <p:cNvCxnSpPr>
              <a:cxnSpLocks/>
              <a:stCxn id="42006" idx="1"/>
              <a:endCxn id="41993" idx="3"/>
            </p:cNvCxnSpPr>
            <p:nvPr/>
          </p:nvCxnSpPr>
          <p:spPr bwMode="auto">
            <a:xfrm flipH="1">
              <a:off x="5375920" y="3230992"/>
              <a:ext cx="2880320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7" name="Прямая со стрелкой 137">
              <a:extLst>
                <a:ext uri="{FF2B5EF4-FFF2-40B4-BE49-F238E27FC236}">
                  <a16:creationId xmlns:a16="http://schemas.microsoft.com/office/drawing/2014/main" id="{D7C3FE27-9F54-48AE-B2B0-06F0E5DC559F}"/>
                </a:ext>
              </a:extLst>
            </p:cNvPr>
            <p:cNvCxnSpPr>
              <a:cxnSpLocks/>
              <a:stCxn id="42007" idx="1"/>
              <a:endCxn id="41994" idx="3"/>
            </p:cNvCxnSpPr>
            <p:nvPr/>
          </p:nvCxnSpPr>
          <p:spPr bwMode="auto">
            <a:xfrm flipH="1">
              <a:off x="5375920" y="3555000"/>
              <a:ext cx="2880320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18" name="Прямая со стрелкой 138">
              <a:extLst>
                <a:ext uri="{FF2B5EF4-FFF2-40B4-BE49-F238E27FC236}">
                  <a16:creationId xmlns:a16="http://schemas.microsoft.com/office/drawing/2014/main" id="{3E86ADFD-7DE8-40FE-A6B9-9BEC6EAF538D}"/>
                </a:ext>
              </a:extLst>
            </p:cNvPr>
            <p:cNvCxnSpPr>
              <a:cxnSpLocks/>
              <a:stCxn id="42008" idx="1"/>
              <a:endCxn id="41995" idx="3"/>
            </p:cNvCxnSpPr>
            <p:nvPr/>
          </p:nvCxnSpPr>
          <p:spPr bwMode="auto">
            <a:xfrm flipH="1">
              <a:off x="5375920" y="4203072"/>
              <a:ext cx="2880320" cy="0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2019" name="AutoShape 5">
              <a:extLst>
                <a:ext uri="{FF2B5EF4-FFF2-40B4-BE49-F238E27FC236}">
                  <a16:creationId xmlns:a16="http://schemas.microsoft.com/office/drawing/2014/main" id="{05544B83-06A5-4FA4-AA25-564576867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6200" y="4545152"/>
              <a:ext cx="174625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5400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Формирование отгрузки</a:t>
              </a:r>
            </a:p>
          </p:txBody>
        </p:sp>
        <p:sp>
          <p:nvSpPr>
            <p:cNvPr id="42020" name="AutoShape 5">
              <a:extLst>
                <a:ext uri="{FF2B5EF4-FFF2-40B4-BE49-F238E27FC236}">
                  <a16:creationId xmlns:a16="http://schemas.microsoft.com/office/drawing/2014/main" id="{A8B86520-20CB-4C60-B6CE-ADFBDDA2A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464" y="4489748"/>
              <a:ext cx="1746250" cy="379412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5400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Определение состава отправлений отгрузки</a:t>
              </a:r>
            </a:p>
          </p:txBody>
        </p:sp>
        <p:cxnSp>
          <p:nvCxnSpPr>
            <p:cNvPr id="42021" name="AutoShape 46">
              <a:extLst>
                <a:ext uri="{FF2B5EF4-FFF2-40B4-BE49-F238E27FC236}">
                  <a16:creationId xmlns:a16="http://schemas.microsoft.com/office/drawing/2014/main" id="{9CC42CC7-E10E-498B-920F-5BA47D3EC45E}"/>
                </a:ext>
              </a:extLst>
            </p:cNvPr>
            <p:cNvCxnSpPr>
              <a:cxnSpLocks noChangeShapeType="1"/>
              <a:stCxn id="41991" idx="1"/>
              <a:endCxn id="42020" idx="1"/>
            </p:cNvCxnSpPr>
            <p:nvPr/>
          </p:nvCxnSpPr>
          <p:spPr bwMode="auto">
            <a:xfrm rot="10800000" flipV="1">
              <a:off x="1271465" y="2258856"/>
              <a:ext cx="443681" cy="2420598"/>
            </a:xfrm>
            <a:prstGeom prst="bentConnector3">
              <a:avLst>
                <a:gd name="adj1" fmla="val 168699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22" name="AutoShape 46">
              <a:extLst>
                <a:ext uri="{FF2B5EF4-FFF2-40B4-BE49-F238E27FC236}">
                  <a16:creationId xmlns:a16="http://schemas.microsoft.com/office/drawing/2014/main" id="{2618BEE0-C7A6-4EDB-98B9-A962FA09434F}"/>
                </a:ext>
              </a:extLst>
            </p:cNvPr>
            <p:cNvCxnSpPr>
              <a:cxnSpLocks noChangeShapeType="1"/>
              <a:stCxn id="41993" idx="1"/>
              <a:endCxn id="42020" idx="1"/>
            </p:cNvCxnSpPr>
            <p:nvPr/>
          </p:nvCxnSpPr>
          <p:spPr bwMode="auto">
            <a:xfrm rot="10800000" flipV="1">
              <a:off x="1271465" y="3230992"/>
              <a:ext cx="443681" cy="1448462"/>
            </a:xfrm>
            <a:prstGeom prst="bentConnector3">
              <a:avLst>
                <a:gd name="adj1" fmla="val 151523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23" name="AutoShape 46">
              <a:extLst>
                <a:ext uri="{FF2B5EF4-FFF2-40B4-BE49-F238E27FC236}">
                  <a16:creationId xmlns:a16="http://schemas.microsoft.com/office/drawing/2014/main" id="{E75589DC-021B-402F-9E63-140CA8E505B3}"/>
                </a:ext>
              </a:extLst>
            </p:cNvPr>
            <p:cNvCxnSpPr>
              <a:cxnSpLocks noChangeShapeType="1"/>
              <a:stCxn id="41995" idx="1"/>
              <a:endCxn id="42020" idx="1"/>
            </p:cNvCxnSpPr>
            <p:nvPr/>
          </p:nvCxnSpPr>
          <p:spPr bwMode="auto">
            <a:xfrm rot="10800000" flipV="1">
              <a:off x="1271465" y="4203072"/>
              <a:ext cx="443681" cy="476382"/>
            </a:xfrm>
            <a:prstGeom prst="bentConnector3">
              <a:avLst>
                <a:gd name="adj1" fmla="val 134347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2024" name="AutoShape 5">
              <a:extLst>
                <a:ext uri="{FF2B5EF4-FFF2-40B4-BE49-F238E27FC236}">
                  <a16:creationId xmlns:a16="http://schemas.microsoft.com/office/drawing/2014/main" id="{AC68E2DC-EA35-468E-9FEE-93B9B3245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0016" y="4797152"/>
              <a:ext cx="1529928" cy="381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Редактирование состава отгрузки</a:t>
              </a:r>
            </a:p>
          </p:txBody>
        </p:sp>
        <p:sp>
          <p:nvSpPr>
            <p:cNvPr id="42025" name="AutoShape 5">
              <a:extLst>
                <a:ext uri="{FF2B5EF4-FFF2-40B4-BE49-F238E27FC236}">
                  <a16:creationId xmlns:a16="http://schemas.microsoft.com/office/drawing/2014/main" id="{7BAE9099-7BFE-4F7D-9C0D-C628A1E99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464" y="5715296"/>
              <a:ext cx="1744662" cy="378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Формирование печатных форм</a:t>
              </a:r>
            </a:p>
          </p:txBody>
        </p:sp>
        <p:sp>
          <p:nvSpPr>
            <p:cNvPr id="42026" name="AutoShape 5">
              <a:extLst>
                <a:ext uri="{FF2B5EF4-FFF2-40B4-BE49-F238E27FC236}">
                  <a16:creationId xmlns:a16="http://schemas.microsoft.com/office/drawing/2014/main" id="{A71B875C-95AE-40B6-95DB-DB47E15A1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0016" y="5713883"/>
              <a:ext cx="1512887" cy="379413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Запрос печатных форм</a:t>
              </a:r>
            </a:p>
          </p:txBody>
        </p:sp>
        <p:sp>
          <p:nvSpPr>
            <p:cNvPr id="42027" name="AutoShape 5">
              <a:extLst>
                <a:ext uri="{FF2B5EF4-FFF2-40B4-BE49-F238E27FC236}">
                  <a16:creationId xmlns:a16="http://schemas.microsoft.com/office/drawing/2014/main" id="{906603E4-4BD3-4AC7-BB1D-1499DA002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37" y="3645024"/>
              <a:ext cx="1662112" cy="241300"/>
            </a:xfrm>
            <a:prstGeom prst="roundRect">
              <a:avLst>
                <a:gd name="adj" fmla="val 16667"/>
              </a:avLst>
            </a:prstGeom>
            <a:solidFill>
              <a:srgbClr val="FFFEB4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>
                  <a:solidFill>
                    <a:srgbClr val="5F0000"/>
                  </a:solidFill>
                  <a:ea typeface="Microsoft YaHei" panose="020B0503020204020204" pitchFamily="34" charset="-122"/>
                </a:rPr>
                <a:t>Исключение из планирования доставки</a:t>
              </a:r>
            </a:p>
          </p:txBody>
        </p:sp>
        <p:sp>
          <p:nvSpPr>
            <p:cNvPr id="42028" name="AutoShape 5">
              <a:extLst>
                <a:ext uri="{FF2B5EF4-FFF2-40B4-BE49-F238E27FC236}">
                  <a16:creationId xmlns:a16="http://schemas.microsoft.com/office/drawing/2014/main" id="{D6AF1F4B-4CEC-4A87-8774-36EF3556C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992" y="1700808"/>
              <a:ext cx="1662112" cy="241300"/>
            </a:xfrm>
            <a:prstGeom prst="roundRect">
              <a:avLst>
                <a:gd name="adj" fmla="val 16667"/>
              </a:avLst>
            </a:prstGeom>
            <a:solidFill>
              <a:srgbClr val="FFFEB4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>
                  <a:solidFill>
                    <a:srgbClr val="5F0000"/>
                  </a:solidFill>
                  <a:ea typeface="Microsoft YaHei" panose="020B0503020204020204" pitchFamily="34" charset="-122"/>
                </a:rPr>
                <a:t>Исключение из планирования доставки</a:t>
              </a:r>
            </a:p>
          </p:txBody>
        </p:sp>
        <p:sp>
          <p:nvSpPr>
            <p:cNvPr id="42029" name="AutoShape 5">
              <a:extLst>
                <a:ext uri="{FF2B5EF4-FFF2-40B4-BE49-F238E27FC236}">
                  <a16:creationId xmlns:a16="http://schemas.microsoft.com/office/drawing/2014/main" id="{10F80485-BDF4-40BF-997D-D00A6F93B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992" y="2683644"/>
              <a:ext cx="1662112" cy="241300"/>
            </a:xfrm>
            <a:prstGeom prst="roundRect">
              <a:avLst>
                <a:gd name="adj" fmla="val 16667"/>
              </a:avLst>
            </a:prstGeom>
            <a:solidFill>
              <a:srgbClr val="FFFEB4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>
                  <a:solidFill>
                    <a:srgbClr val="5F0000"/>
                  </a:solidFill>
                  <a:ea typeface="Microsoft YaHei" panose="020B0503020204020204" pitchFamily="34" charset="-122"/>
                </a:rPr>
                <a:t>Исключение из планирования доставки</a:t>
              </a:r>
            </a:p>
          </p:txBody>
        </p:sp>
        <p:sp>
          <p:nvSpPr>
            <p:cNvPr id="42030" name="AutoShape 5">
              <a:extLst>
                <a:ext uri="{FF2B5EF4-FFF2-40B4-BE49-F238E27FC236}">
                  <a16:creationId xmlns:a16="http://schemas.microsoft.com/office/drawing/2014/main" id="{9813970D-4C1F-4000-8CF4-16E700162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7788" y="5337240"/>
              <a:ext cx="1744662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25400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Подтверждение отгрузки</a:t>
              </a:r>
            </a:p>
          </p:txBody>
        </p:sp>
        <p:cxnSp>
          <p:nvCxnSpPr>
            <p:cNvPr id="42031" name="AutoShape 46">
              <a:extLst>
                <a:ext uri="{FF2B5EF4-FFF2-40B4-BE49-F238E27FC236}">
                  <a16:creationId xmlns:a16="http://schemas.microsoft.com/office/drawing/2014/main" id="{DA7C7204-2212-430F-AC91-B8BAD228F0B2}"/>
                </a:ext>
              </a:extLst>
            </p:cNvPr>
            <p:cNvCxnSpPr>
              <a:cxnSpLocks noChangeShapeType="1"/>
              <a:endCxn id="42024" idx="3"/>
            </p:cNvCxnSpPr>
            <p:nvPr/>
          </p:nvCxnSpPr>
          <p:spPr bwMode="auto">
            <a:xfrm rot="10800000" flipV="1">
              <a:off x="7769945" y="4788438"/>
              <a:ext cx="418595" cy="199214"/>
            </a:xfrm>
            <a:prstGeom prst="bentConnector3">
              <a:avLst>
                <a:gd name="adj1" fmla="val -2009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32" name="Прямая со стрелкой 154">
              <a:extLst>
                <a:ext uri="{FF2B5EF4-FFF2-40B4-BE49-F238E27FC236}">
                  <a16:creationId xmlns:a16="http://schemas.microsoft.com/office/drawing/2014/main" id="{F4BC8E88-F5B9-46C7-8EBB-C5BD878E4081}"/>
                </a:ext>
              </a:extLst>
            </p:cNvPr>
            <p:cNvCxnSpPr>
              <a:cxnSpLocks/>
              <a:stCxn id="42019" idx="1"/>
              <a:endCxn id="42020" idx="3"/>
            </p:cNvCxnSpPr>
            <p:nvPr/>
          </p:nvCxnSpPr>
          <p:spPr bwMode="auto">
            <a:xfrm flipH="1">
              <a:off x="3017714" y="4671152"/>
              <a:ext cx="4878486" cy="8302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2033" name="AutoShape 5">
              <a:extLst>
                <a:ext uri="{FF2B5EF4-FFF2-40B4-BE49-F238E27FC236}">
                  <a16:creationId xmlns:a16="http://schemas.microsoft.com/office/drawing/2014/main" id="{2D6541E6-8C17-49EB-81B8-1EB944CD0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464" y="5337240"/>
              <a:ext cx="174625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Отгрузка 1</a:t>
              </a:r>
            </a:p>
          </p:txBody>
        </p:sp>
        <p:cxnSp>
          <p:nvCxnSpPr>
            <p:cNvPr id="42034" name="AutoShape 46">
              <a:extLst>
                <a:ext uri="{FF2B5EF4-FFF2-40B4-BE49-F238E27FC236}">
                  <a16:creationId xmlns:a16="http://schemas.microsoft.com/office/drawing/2014/main" id="{108C7D52-3BCA-4F92-BBDF-036706C39C2E}"/>
                </a:ext>
              </a:extLst>
            </p:cNvPr>
            <p:cNvCxnSpPr>
              <a:cxnSpLocks noChangeShapeType="1"/>
              <a:endCxn id="42024" idx="1"/>
            </p:cNvCxnSpPr>
            <p:nvPr/>
          </p:nvCxnSpPr>
          <p:spPr bwMode="auto">
            <a:xfrm>
              <a:off x="2549550" y="4869160"/>
              <a:ext cx="3690466" cy="118492"/>
            </a:xfrm>
            <a:prstGeom prst="bentConnector3">
              <a:avLst>
                <a:gd name="adj1" fmla="val 1921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35" name="Прямая со стрелкой 158">
              <a:extLst>
                <a:ext uri="{FF2B5EF4-FFF2-40B4-BE49-F238E27FC236}">
                  <a16:creationId xmlns:a16="http://schemas.microsoft.com/office/drawing/2014/main" id="{4A5DABC4-80A0-4AA4-B46A-0764F0B134EB}"/>
                </a:ext>
              </a:extLst>
            </p:cNvPr>
            <p:cNvCxnSpPr>
              <a:cxnSpLocks/>
              <a:stCxn id="41996" idx="3"/>
              <a:endCxn id="41999" idx="1"/>
            </p:cNvCxnSpPr>
            <p:nvPr/>
          </p:nvCxnSpPr>
          <p:spPr bwMode="auto">
            <a:xfrm>
              <a:off x="2908177" y="1921276"/>
              <a:ext cx="4988023" cy="13572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2036" name="AutoShape 5">
              <a:extLst>
                <a:ext uri="{FF2B5EF4-FFF2-40B4-BE49-F238E27FC236}">
                  <a16:creationId xmlns:a16="http://schemas.microsoft.com/office/drawing/2014/main" id="{4F139385-0D94-4DE8-9715-F73E49B4B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3992" y="5264819"/>
              <a:ext cx="1863725" cy="252413"/>
            </a:xfrm>
            <a:prstGeom prst="roundRect">
              <a:avLst>
                <a:gd name="adj" fmla="val 16667"/>
              </a:avLst>
            </a:prstGeom>
            <a:solidFill>
              <a:srgbClr val="FFFEB4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85294" tIns="40308" rIns="85294" bIns="40308"/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spcAft>
                  <a:spcPct val="50000"/>
                </a:spcAft>
                <a:buSzPct val="100000"/>
                <a:buFont typeface="Wingdings" panose="05000000000000000000" pitchFamily="2" charset="2"/>
                <a:buNone/>
              </a:pPr>
              <a:r>
                <a:rPr lang="ru-RU" altLang="ru-RU" sz="1000">
                  <a:solidFill>
                    <a:srgbClr val="5F0000"/>
                  </a:solidFill>
                  <a:ea typeface="Microsoft YaHei" panose="020B0503020204020204" pitchFamily="34" charset="-122"/>
                </a:rPr>
                <a:t>Отправления доступны для планирования доставки</a:t>
              </a:r>
            </a:p>
          </p:txBody>
        </p:sp>
        <p:sp>
          <p:nvSpPr>
            <p:cNvPr id="42037" name="AutoShape 5">
              <a:extLst>
                <a:ext uri="{FF2B5EF4-FFF2-40B4-BE49-F238E27FC236}">
                  <a16:creationId xmlns:a16="http://schemas.microsoft.com/office/drawing/2014/main" id="{6CBAD173-FF0F-40B1-A64C-545544AFC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6240" y="5858227"/>
              <a:ext cx="2520950" cy="252000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>
              <a:solidFill>
                <a:srgbClr val="FF3333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997" tIns="8997" rIns="8997" bIns="8997" anchor="ctr">
              <a:spAutoFit/>
            </a:bodyPr>
            <a:lstStyle>
              <a:lvl1pPr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lnSpc>
                  <a:spcPct val="110000"/>
                </a:lnSpc>
                <a:spcBef>
                  <a:spcPts val="1250"/>
                </a:spcBef>
                <a:buSzPct val="100000"/>
                <a:buFont typeface="Times New Roman" panose="02020603050405020304" pitchFamily="18" charset="0"/>
                <a:buNone/>
              </a:pPr>
              <a:r>
                <a:rPr lang="ru-RU" altLang="ru-RU" sz="1000" b="1">
                  <a:solidFill>
                    <a:srgbClr val="5F0000"/>
                  </a:solidFill>
                  <a:ea typeface="Microsoft YaHei" panose="020B0503020204020204" pitchFamily="34" charset="-122"/>
                </a:rPr>
                <a:t>Связь отправлений с отгрузкой</a:t>
              </a:r>
            </a:p>
          </p:txBody>
        </p:sp>
        <p:cxnSp>
          <p:nvCxnSpPr>
            <p:cNvPr id="7210" name="Прямая со стрелкой 7209">
              <a:extLst>
                <a:ext uri="{FF2B5EF4-FFF2-40B4-BE49-F238E27FC236}">
                  <a16:creationId xmlns:a16="http://schemas.microsoft.com/office/drawing/2014/main" id="{48F0A502-8699-427C-A325-137291528E45}"/>
                </a:ext>
              </a:extLst>
            </p:cNvPr>
            <p:cNvCxnSpPr>
              <a:cxnSpLocks/>
              <a:stCxn id="42020" idx="2"/>
              <a:endCxn id="42033" idx="0"/>
            </p:cNvCxnSpPr>
            <p:nvPr/>
          </p:nvCxnSpPr>
          <p:spPr>
            <a:xfrm>
              <a:off x="2144595" y="4868493"/>
              <a:ext cx="0" cy="468677"/>
            </a:xfrm>
            <a:prstGeom prst="straightConnector1">
              <a:avLst/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39" name="Прямая со стрелкой 211">
              <a:extLst>
                <a:ext uri="{FF2B5EF4-FFF2-40B4-BE49-F238E27FC236}">
                  <a16:creationId xmlns:a16="http://schemas.microsoft.com/office/drawing/2014/main" id="{171B842B-7420-4E40-9D46-AEF844614503}"/>
                </a:ext>
              </a:extLst>
            </p:cNvPr>
            <p:cNvCxnSpPr>
              <a:cxnSpLocks/>
              <a:stCxn id="42030" idx="1"/>
              <a:endCxn id="42033" idx="3"/>
            </p:cNvCxnSpPr>
            <p:nvPr/>
          </p:nvCxnSpPr>
          <p:spPr bwMode="auto">
            <a:xfrm flipH="1">
              <a:off x="3017714" y="5463240"/>
              <a:ext cx="4880074" cy="0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40" name="AutoShape 46">
              <a:extLst>
                <a:ext uri="{FF2B5EF4-FFF2-40B4-BE49-F238E27FC236}">
                  <a16:creationId xmlns:a16="http://schemas.microsoft.com/office/drawing/2014/main" id="{B6FC4B20-DEB4-4222-8A12-429138E225CE}"/>
                </a:ext>
              </a:extLst>
            </p:cNvPr>
            <p:cNvCxnSpPr>
              <a:cxnSpLocks noChangeShapeType="1"/>
              <a:endCxn id="42026" idx="3"/>
            </p:cNvCxnSpPr>
            <p:nvPr/>
          </p:nvCxnSpPr>
          <p:spPr bwMode="auto">
            <a:xfrm rot="10800000" flipV="1">
              <a:off x="7752904" y="5589240"/>
              <a:ext cx="435637" cy="314350"/>
            </a:xfrm>
            <a:prstGeom prst="bentConnector3">
              <a:avLst>
                <a:gd name="adj1" fmla="val -2477"/>
              </a:avLst>
            </a:prstGeom>
            <a:noFill/>
            <a:ln w="12700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41" name="Прямая со стрелкой 219">
              <a:extLst>
                <a:ext uri="{FF2B5EF4-FFF2-40B4-BE49-F238E27FC236}">
                  <a16:creationId xmlns:a16="http://schemas.microsoft.com/office/drawing/2014/main" id="{5DFDD23C-704E-42F4-9B7C-421249A2912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3016126" y="5877272"/>
              <a:ext cx="3223890" cy="706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3" name="Прямая со стрелкой 222">
              <a:extLst>
                <a:ext uri="{FF2B5EF4-FFF2-40B4-BE49-F238E27FC236}">
                  <a16:creationId xmlns:a16="http://schemas.microsoft.com/office/drawing/2014/main" id="{6B27D473-9AF4-4C12-B790-C1D6353732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16382" y="5947871"/>
              <a:ext cx="3223215" cy="1775"/>
            </a:xfrm>
            <a:prstGeom prst="straightConnector1">
              <a:avLst/>
            </a:prstGeom>
            <a:ln w="12700">
              <a:solidFill>
                <a:srgbClr val="C00000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43" name="Прямая со стрелкой 230">
              <a:extLst>
                <a:ext uri="{FF2B5EF4-FFF2-40B4-BE49-F238E27FC236}">
                  <a16:creationId xmlns:a16="http://schemas.microsoft.com/office/drawing/2014/main" id="{324BA3DA-E797-41F4-95D4-73ECFC11F64E}"/>
                </a:ext>
              </a:extLst>
            </p:cNvPr>
            <p:cNvCxnSpPr>
              <a:cxnSpLocks/>
              <a:stCxn id="42019" idx="2"/>
              <a:endCxn id="42030" idx="0"/>
            </p:cNvCxnSpPr>
            <p:nvPr/>
          </p:nvCxnSpPr>
          <p:spPr bwMode="auto">
            <a:xfrm>
              <a:off x="8769325" y="4797152"/>
              <a:ext cx="794" cy="540088"/>
            </a:xfrm>
            <a:prstGeom prst="straightConnector1">
              <a:avLst/>
            </a:prstGeom>
            <a:noFill/>
            <a:ln w="254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44" name="Прямая со стрелкой 234">
              <a:extLst>
                <a:ext uri="{FF2B5EF4-FFF2-40B4-BE49-F238E27FC236}">
                  <a16:creationId xmlns:a16="http://schemas.microsoft.com/office/drawing/2014/main" id="{957986C4-4851-4C7C-9A11-07E6B500F9BC}"/>
                </a:ext>
              </a:extLst>
            </p:cNvPr>
            <p:cNvCxnSpPr>
              <a:cxnSpLocks/>
              <a:stCxn id="42030" idx="2"/>
            </p:cNvCxnSpPr>
            <p:nvPr/>
          </p:nvCxnSpPr>
          <p:spPr bwMode="auto">
            <a:xfrm flipH="1">
              <a:off x="8769325" y="5589240"/>
              <a:ext cx="794" cy="268987"/>
            </a:xfrm>
            <a:prstGeom prst="straightConnector1">
              <a:avLst/>
            </a:prstGeom>
            <a:noFill/>
            <a:ln w="12700" algn="ctr">
              <a:solidFill>
                <a:srgbClr val="C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2045" name="AutoShape 46">
              <a:extLst>
                <a:ext uri="{FF2B5EF4-FFF2-40B4-BE49-F238E27FC236}">
                  <a16:creationId xmlns:a16="http://schemas.microsoft.com/office/drawing/2014/main" id="{DC43E58D-9C7B-425E-90D3-64F12DA11D2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777190" y="4240133"/>
              <a:ext cx="4763" cy="1781155"/>
            </a:xfrm>
            <a:prstGeom prst="bentConnector3">
              <a:avLst>
                <a:gd name="adj1" fmla="val 4899495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46" name="AutoShape 46">
              <a:extLst>
                <a:ext uri="{FF2B5EF4-FFF2-40B4-BE49-F238E27FC236}">
                  <a16:creationId xmlns:a16="http://schemas.microsoft.com/office/drawing/2014/main" id="{C37BA312-58B2-4776-9B39-E613F3689A3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777190" y="3268053"/>
              <a:ext cx="4763" cy="2753235"/>
            </a:xfrm>
            <a:prstGeom prst="bentConnector3">
              <a:avLst>
                <a:gd name="adj1" fmla="val 6270796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2047" name="AutoShape 46">
              <a:extLst>
                <a:ext uri="{FF2B5EF4-FFF2-40B4-BE49-F238E27FC236}">
                  <a16:creationId xmlns:a16="http://schemas.microsoft.com/office/drawing/2014/main" id="{0D4C3B2E-5214-4411-99C2-68B4D32AEE2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10777190" y="2290049"/>
              <a:ext cx="4763" cy="3725371"/>
            </a:xfrm>
            <a:prstGeom prst="bentConnector3">
              <a:avLst>
                <a:gd name="adj1" fmla="val 7642051"/>
              </a:avLst>
            </a:prstGeom>
            <a:noFill/>
            <a:ln w="12700">
              <a:solidFill>
                <a:srgbClr val="C000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pic>
        <p:nvPicPr>
          <p:cNvPr id="66" name="Рисунок 5">
            <a:extLst>
              <a:ext uri="{FF2B5EF4-FFF2-40B4-BE49-F238E27FC236}">
                <a16:creationId xmlns:a16="http://schemas.microsoft.com/office/drawing/2014/main" id="{93BDCE65-BE2B-4D24-AAB1-E115C295B4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1BE22C-BF9D-49A8-9A0A-2C909D3C1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02D65F-B703-4F90-9362-CB4169073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844824"/>
            <a:ext cx="11522075" cy="4487862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dirty="0"/>
              <a:t>Типовая интеграция позволяет: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для действующих продавцов сопоставить товарный каталог площадки с номенклатурой учетной системы (доступно для Яндекс Маркет и </a:t>
            </a:r>
            <a:r>
              <a:rPr lang="en-US" sz="2000" dirty="0"/>
              <a:t>Ozon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для действующих и новых продавцов заполнять виртуальную витрину товарами из учетной системы (доступно для Яндекс Маркет и </a:t>
            </a:r>
            <a:r>
              <a:rPr lang="en-US" sz="2000" dirty="0"/>
              <a:t>Ozon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автоматически актуализировать остатки и цены на площадке при их изменении в учетной системе (доступно для Яндекс Маркет и </a:t>
            </a:r>
            <a:r>
              <a:rPr lang="en-US" sz="2000" dirty="0"/>
              <a:t>Ozon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автоматически резервировать товары поступивших заказов (доступно для Яндекс Маркет по схеме </a:t>
            </a:r>
            <a:r>
              <a:rPr lang="en-US" sz="2000" dirty="0"/>
              <a:t>FBS</a:t>
            </a:r>
            <a:r>
              <a:rPr lang="ru-RU" sz="2000" dirty="0"/>
              <a:t> и </a:t>
            </a:r>
            <a:r>
              <a:rPr lang="en-US" sz="2000" dirty="0"/>
              <a:t>Ozon</a:t>
            </a:r>
            <a:r>
              <a:rPr lang="ru-RU" sz="2000" dirty="0"/>
              <a:t> по схемам </a:t>
            </a:r>
            <a:r>
              <a:rPr lang="en-US" sz="2000" dirty="0"/>
              <a:t>FBS </a:t>
            </a:r>
            <a:r>
              <a:rPr lang="ru-RU" sz="2000" dirty="0"/>
              <a:t>и </a:t>
            </a:r>
            <a:r>
              <a:rPr lang="en-US" sz="2000" dirty="0" err="1"/>
              <a:t>RealFBS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отслеживать актуальность статусов заказов (доступно для Яндекс Маркет по схеме </a:t>
            </a:r>
            <a:r>
              <a:rPr lang="en-US" sz="2000" dirty="0"/>
              <a:t>FBS</a:t>
            </a:r>
            <a:r>
              <a:rPr lang="ru-RU" sz="2000" dirty="0"/>
              <a:t> и </a:t>
            </a:r>
            <a:r>
              <a:rPr lang="en-US" sz="2000" dirty="0"/>
              <a:t>Ozon</a:t>
            </a:r>
            <a:r>
              <a:rPr lang="ru-RU" sz="2000" dirty="0"/>
              <a:t> по схемам </a:t>
            </a:r>
            <a:r>
              <a:rPr lang="en-US" sz="2000" dirty="0"/>
              <a:t>FBS </a:t>
            </a:r>
            <a:r>
              <a:rPr lang="ru-RU" sz="2000" dirty="0"/>
              <a:t>и </a:t>
            </a:r>
            <a:r>
              <a:rPr lang="en-US" sz="2000" dirty="0" err="1"/>
              <a:t>RealFBS</a:t>
            </a:r>
            <a:r>
              <a:rPr lang="ru-RU" sz="2000" dirty="0"/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13962956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Рисунок 6">
            <a:extLst>
              <a:ext uri="{FF2B5EF4-FFF2-40B4-BE49-F238E27FC236}">
                <a16:creationId xmlns:a16="http://schemas.microsoft.com/office/drawing/2014/main" id="{B3677979-7C1B-44A7-8FCF-B628AB79F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2492375"/>
            <a:ext cx="7199312" cy="362743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1" name="Заголовок 1">
            <a:extLst>
              <a:ext uri="{FF2B5EF4-FFF2-40B4-BE49-F238E27FC236}">
                <a16:creationId xmlns:a16="http://schemas.microsoft.com/office/drawing/2014/main" id="{91C18117-3497-4FB7-A189-CB96AAB83C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 dirty="0"/>
              <a:t>    Передача в доставку заказов </a:t>
            </a:r>
            <a:r>
              <a:rPr lang="en-US" altLang="ru-RU" dirty="0"/>
              <a:t>FBS</a:t>
            </a:r>
            <a:r>
              <a:rPr lang="ru-RU" altLang="ru-RU" dirty="0"/>
              <a:t> (для </a:t>
            </a:r>
            <a:r>
              <a:rPr lang="en-US" altLang="ru-RU" dirty="0"/>
              <a:t>Ozon</a:t>
            </a:r>
            <a:r>
              <a:rPr lang="ru-RU" altLang="ru-RU" dirty="0"/>
              <a:t>)</a:t>
            </a:r>
          </a:p>
        </p:txBody>
      </p:sp>
      <p:sp>
        <p:nvSpPr>
          <p:cNvPr id="43012" name="Объект 2">
            <a:extLst>
              <a:ext uri="{FF2B5EF4-FFF2-40B4-BE49-F238E27FC236}">
                <a16:creationId xmlns:a16="http://schemas.microsoft.com/office/drawing/2014/main" id="{48A55569-2B8D-4A55-953B-817933301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В день можно создать несколько отгрузок.</a:t>
            </a:r>
          </a:p>
          <a:p>
            <a:pPr eaLnBrk="1" hangingPunct="1"/>
            <a:r>
              <a:rPr lang="ru-RU" altLang="ru-RU" dirty="0"/>
              <a:t>Доступен просмотр списка отгрузок и их состава,</a:t>
            </a:r>
            <a:br>
              <a:rPr lang="ru-RU" altLang="ru-RU" dirty="0"/>
            </a:br>
            <a:r>
              <a:rPr lang="ru-RU" altLang="ru-RU" dirty="0"/>
              <a:t>даже если они были созданы в личном кабинете.</a:t>
            </a:r>
          </a:p>
          <a:p>
            <a:pPr eaLnBrk="1" hangingPunct="1"/>
            <a:r>
              <a:rPr lang="ru-RU" altLang="ru-RU" dirty="0"/>
              <a:t>Для создания новой отгрузки не</a:t>
            </a:r>
            <a:br>
              <a:rPr lang="ru-RU" altLang="ru-RU" dirty="0"/>
            </a:br>
            <a:r>
              <a:rPr lang="ru-RU" altLang="ru-RU" dirty="0"/>
              <a:t>должно быть незавершенных</a:t>
            </a:r>
            <a:br>
              <a:rPr lang="ru-RU" altLang="ru-RU" dirty="0"/>
            </a:br>
            <a:r>
              <a:rPr lang="ru-RU" altLang="ru-RU" dirty="0"/>
              <a:t>отгрузок.</a:t>
            </a:r>
          </a:p>
          <a:p>
            <a:pPr eaLnBrk="1" hangingPunct="1"/>
            <a:r>
              <a:rPr lang="ru-RU" altLang="ru-RU" dirty="0"/>
              <a:t>Состав отправлений сначала</a:t>
            </a:r>
            <a:br>
              <a:rPr lang="ru-RU" altLang="ru-RU" dirty="0"/>
            </a:br>
            <a:r>
              <a:rPr lang="ru-RU" altLang="ru-RU" dirty="0"/>
              <a:t>определяет площадка.</a:t>
            </a:r>
          </a:p>
          <a:p>
            <a:pPr eaLnBrk="1" hangingPunct="1"/>
            <a:r>
              <a:rPr lang="ru-RU" altLang="ru-RU" dirty="0"/>
              <a:t>Доступно редактирование состава</a:t>
            </a:r>
            <a:br>
              <a:rPr lang="ru-RU" altLang="ru-RU" dirty="0"/>
            </a:br>
            <a:r>
              <a:rPr lang="ru-RU" altLang="ru-RU" dirty="0"/>
              <a:t>перед подтверждением отгрузки.</a:t>
            </a:r>
          </a:p>
          <a:p>
            <a:pPr eaLnBrk="1" hangingPunct="1"/>
            <a:r>
              <a:rPr lang="ru-RU" altLang="ru-RU" dirty="0"/>
              <a:t>Доступна отмена незавершенной</a:t>
            </a:r>
            <a:br>
              <a:rPr lang="ru-RU" altLang="ru-RU" dirty="0"/>
            </a:br>
            <a:r>
              <a:rPr lang="ru-RU" altLang="ru-RU" dirty="0"/>
              <a:t>отгрузки.</a:t>
            </a:r>
          </a:p>
          <a:p>
            <a:pPr eaLnBrk="1" hangingPunct="1"/>
            <a:r>
              <a:rPr lang="ru-RU" altLang="ru-RU" dirty="0"/>
              <a:t>Доступна печать форм по данным</a:t>
            </a:r>
            <a:br>
              <a:rPr lang="ru-RU" altLang="ru-RU" dirty="0"/>
            </a:br>
            <a:r>
              <a:rPr lang="ru-RU" altLang="ru-RU" dirty="0"/>
              <a:t>торговой площадки и оформление пропусков.</a:t>
            </a:r>
          </a:p>
          <a:p>
            <a:pPr eaLnBrk="1" hangingPunct="1"/>
            <a:endParaRPr lang="ru-RU" altLang="ru-RU" dirty="0"/>
          </a:p>
        </p:txBody>
      </p:sp>
      <p:pic>
        <p:nvPicPr>
          <p:cNvPr id="43013" name="Рисунок 8">
            <a:extLst>
              <a:ext uri="{FF2B5EF4-FFF2-40B4-BE49-F238E27FC236}">
                <a16:creationId xmlns:a16="http://schemas.microsoft.com/office/drawing/2014/main" id="{1E4750EB-BCE7-4530-8E58-291BE2107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4292600"/>
            <a:ext cx="3711575" cy="8763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40C7EE55-85B3-4C1A-B6EA-5146587885D4}"/>
              </a:ext>
            </a:extLst>
          </p:cNvPr>
          <p:cNvCxnSpPr/>
          <p:nvPr/>
        </p:nvCxnSpPr>
        <p:spPr>
          <a:xfrm flipH="1">
            <a:off x="9696450" y="3429000"/>
            <a:ext cx="1223963" cy="1079500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5">
            <a:extLst>
              <a:ext uri="{FF2B5EF4-FFF2-40B4-BE49-F238E27FC236}">
                <a16:creationId xmlns:a16="http://schemas.microsoft.com/office/drawing/2014/main" id="{13F3BC26-FAE5-425D-BBE7-2E667AD2B4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2226" y="2084387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5">
            <a:extLst>
              <a:ext uri="{FF2B5EF4-FFF2-40B4-BE49-F238E27FC236}">
                <a16:creationId xmlns:a16="http://schemas.microsoft.com/office/drawing/2014/main" id="{BCC739D5-7C74-40B8-A2E1-B141180500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0">
            <a:extLst>
              <a:ext uri="{FF2B5EF4-FFF2-40B4-BE49-F238E27FC236}">
                <a16:creationId xmlns:a16="http://schemas.microsoft.com/office/drawing/2014/main" id="{3F0EFA9A-6DD7-40AA-A6D9-640C2674F0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1482725"/>
            <a:ext cx="5759450" cy="3519488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59" name="Заголовок 1">
            <a:extLst>
              <a:ext uri="{FF2B5EF4-FFF2-40B4-BE49-F238E27FC236}">
                <a16:creationId xmlns:a16="http://schemas.microsoft.com/office/drawing/2014/main" id="{6DBD811C-C853-461C-9541-5AF17907C4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 dirty="0"/>
              <a:t>         Загрузка отчетов о реализации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CA31BDA-6445-48A0-9655-1C05D44F2928}"/>
              </a:ext>
            </a:extLst>
          </p:cNvPr>
          <p:cNvSpPr txBox="1">
            <a:spLocks noChangeArrowheads="1"/>
          </p:cNvSpPr>
          <p:nvPr/>
        </p:nvSpPr>
        <p:spPr>
          <a:xfrm>
            <a:off x="323850" y="1512000"/>
            <a:ext cx="10799763" cy="4679950"/>
          </a:xfrm>
          <a:prstGeom prst="rect">
            <a:avLst/>
          </a:prstGeom>
        </p:spPr>
        <p:txBody>
          <a:bodyPr/>
          <a:lstStyle>
            <a:lvl1pPr marL="182563" indent="-182563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D71920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7800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D71920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79388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bg2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8300" indent="-228600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bg2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altLang="ru-RU" dirty="0"/>
              <a:t>Загрузка доступна несколькими</a:t>
            </a:r>
            <a:br>
              <a:rPr lang="ru-RU" altLang="ru-RU" dirty="0"/>
            </a:br>
            <a:r>
              <a:rPr lang="ru-RU" altLang="ru-RU" dirty="0"/>
              <a:t>способами.</a:t>
            </a:r>
          </a:p>
          <a:p>
            <a:pPr eaLnBrk="1" hangingPunct="1">
              <a:defRPr/>
            </a:pPr>
            <a:r>
              <a:rPr lang="ru-RU" altLang="ru-RU" dirty="0"/>
              <a:t>Доступно изменение шаблона</a:t>
            </a:r>
            <a:br>
              <a:rPr lang="ru-RU" altLang="ru-RU" dirty="0"/>
            </a:br>
            <a:r>
              <a:rPr lang="ru-RU" altLang="ru-RU" dirty="0"/>
              <a:t>бланка:</a:t>
            </a:r>
          </a:p>
          <a:p>
            <a:pPr lvl="1" eaLnBrk="1" hangingPunct="1">
              <a:defRPr/>
            </a:pPr>
            <a:r>
              <a:rPr lang="ru-RU" altLang="ru-RU" dirty="0"/>
              <a:t>порядок чтения колонок;</a:t>
            </a:r>
          </a:p>
          <a:p>
            <a:pPr lvl="1" eaLnBrk="1" hangingPunct="1">
              <a:defRPr/>
            </a:pPr>
            <a:r>
              <a:rPr lang="ru-RU" altLang="ru-RU" dirty="0"/>
              <a:t>комбинация наименований</a:t>
            </a:r>
            <a:br>
              <a:rPr lang="ru-RU" altLang="ru-RU" dirty="0"/>
            </a:br>
            <a:r>
              <a:rPr lang="ru-RU" altLang="ru-RU" dirty="0"/>
              <a:t>колонок.</a:t>
            </a:r>
          </a:p>
          <a:p>
            <a:pPr eaLnBrk="1" hangingPunct="1">
              <a:defRPr/>
            </a:pPr>
            <a:r>
              <a:rPr lang="ru-RU" altLang="ru-RU" dirty="0"/>
              <a:t>Загруженные данные можно</a:t>
            </a:r>
            <a:br>
              <a:rPr lang="ru-RU" altLang="ru-RU" dirty="0"/>
            </a:br>
            <a:r>
              <a:rPr lang="ru-RU" altLang="ru-RU" dirty="0"/>
              <a:t>проверить и дозаполнить.</a:t>
            </a:r>
          </a:p>
          <a:p>
            <a:pPr eaLnBrk="1" hangingPunct="1">
              <a:defRPr/>
            </a:pPr>
            <a:r>
              <a:rPr lang="ru-RU" altLang="ru-RU" dirty="0"/>
              <a:t>По результату загрузки</a:t>
            </a:r>
            <a:br>
              <a:rPr lang="ru-RU" altLang="ru-RU" dirty="0"/>
            </a:br>
            <a:r>
              <a:rPr lang="ru-RU" altLang="ru-RU" dirty="0"/>
              <a:t>отображается список</a:t>
            </a:r>
            <a:br>
              <a:rPr lang="ru-RU" altLang="ru-RU" dirty="0"/>
            </a:br>
            <a:r>
              <a:rPr lang="ru-RU" altLang="ru-RU" dirty="0"/>
              <a:t>сформированных документов.</a:t>
            </a:r>
          </a:p>
          <a:p>
            <a:pPr eaLnBrk="1" hangingPunct="1">
              <a:defRPr/>
            </a:pPr>
            <a:r>
              <a:rPr lang="ru-RU" altLang="ru-RU" dirty="0"/>
              <a:t>Результат загрузки можно</a:t>
            </a:r>
            <a:br>
              <a:rPr lang="ru-RU" altLang="ru-RU" dirty="0"/>
            </a:br>
            <a:r>
              <a:rPr lang="ru-RU" altLang="ru-RU" dirty="0"/>
              <a:t>посмотреть в специальном отчете.</a:t>
            </a: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ru-RU" altLang="ru-RU" dirty="0"/>
          </a:p>
        </p:txBody>
      </p:sp>
      <p:pic>
        <p:nvPicPr>
          <p:cNvPr id="19461" name="Рисунок 5">
            <a:extLst>
              <a:ext uri="{FF2B5EF4-FFF2-40B4-BE49-F238E27FC236}">
                <a16:creationId xmlns:a16="http://schemas.microsoft.com/office/drawing/2014/main" id="{836B4C48-219E-4AED-94FA-AC66316E2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1998663"/>
            <a:ext cx="5759450" cy="35179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Рисунок 14">
            <a:extLst>
              <a:ext uri="{FF2B5EF4-FFF2-40B4-BE49-F238E27FC236}">
                <a16:creationId xmlns:a16="http://schemas.microsoft.com/office/drawing/2014/main" id="{D0600E06-11B2-4015-82B4-C74A0F50D3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1538" y="3013075"/>
            <a:ext cx="5761037" cy="35115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3" name="Рисунок 16">
            <a:extLst>
              <a:ext uri="{FF2B5EF4-FFF2-40B4-BE49-F238E27FC236}">
                <a16:creationId xmlns:a16="http://schemas.microsoft.com/office/drawing/2014/main" id="{5B6412DA-2927-4711-B36A-97083D0BD8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333875"/>
            <a:ext cx="5759450" cy="154305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24C912FD-5B73-48DF-A8F0-482F60A80AF3}"/>
              </a:ext>
            </a:extLst>
          </p:cNvPr>
          <p:cNvCxnSpPr>
            <a:cxnSpLocks/>
          </p:cNvCxnSpPr>
          <p:nvPr/>
        </p:nvCxnSpPr>
        <p:spPr>
          <a:xfrm>
            <a:off x="6816725" y="3429000"/>
            <a:ext cx="358775" cy="93503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4E74509-8BD4-4BB5-9434-40E0BFD1EA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822C7647-1FBD-4660-9F8E-25F7467AB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Рисунок 5">
            <a:extLst>
              <a:ext uri="{FF2B5EF4-FFF2-40B4-BE49-F238E27FC236}">
                <a16:creationId xmlns:a16="http://schemas.microsoft.com/office/drawing/2014/main" id="{1D672F8E-CE4E-4659-98EA-8BF07F9E3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725" y="2706688"/>
            <a:ext cx="6310313" cy="3817937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59" name="Рисунок 3">
            <a:extLst>
              <a:ext uri="{FF2B5EF4-FFF2-40B4-BE49-F238E27FC236}">
                <a16:creationId xmlns:a16="http://schemas.microsoft.com/office/drawing/2014/main" id="{0E3A2341-CDC8-45FA-8B29-DCB9BE24BE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3" y="1925638"/>
            <a:ext cx="3849687" cy="211137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0" name="Заголовок 1">
            <a:extLst>
              <a:ext uri="{FF2B5EF4-FFF2-40B4-BE49-F238E27FC236}">
                <a16:creationId xmlns:a16="http://schemas.microsoft.com/office/drawing/2014/main" id="{2129E070-562A-46A6-8DE1-1D7B51967F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/>
              <a:t>     Планирование поставок </a:t>
            </a:r>
            <a:r>
              <a:rPr lang="en-US" altLang="ru-RU"/>
              <a:t>FBO</a:t>
            </a:r>
            <a:endParaRPr lang="ru-RU" altLang="ru-RU"/>
          </a:p>
        </p:txBody>
      </p:sp>
      <p:sp>
        <p:nvSpPr>
          <p:cNvPr id="45061" name="Объект 2">
            <a:extLst>
              <a:ext uri="{FF2B5EF4-FFF2-40B4-BE49-F238E27FC236}">
                <a16:creationId xmlns:a16="http://schemas.microsoft.com/office/drawing/2014/main" id="{4E5F8C71-34AA-4636-8C89-4CD932A98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От вида поставки зависит выбор складов </a:t>
            </a:r>
            <a:r>
              <a:rPr lang="en-US" altLang="ru-RU" dirty="0"/>
              <a:t>Ozon</a:t>
            </a:r>
            <a:r>
              <a:rPr lang="ru-RU" altLang="ru-RU" dirty="0"/>
              <a:t>.</a:t>
            </a:r>
          </a:p>
          <a:p>
            <a:pPr eaLnBrk="1" hangingPunct="1"/>
            <a:r>
              <a:rPr lang="ru-RU" altLang="ru-RU" dirty="0"/>
              <a:t>По умолчанию доступны все</a:t>
            </a:r>
            <a:br>
              <a:rPr lang="ru-RU" altLang="ru-RU" dirty="0"/>
            </a:br>
            <a:r>
              <a:rPr lang="ru-RU" altLang="ru-RU" dirty="0"/>
              <a:t>склады учетной системы.</a:t>
            </a:r>
          </a:p>
          <a:p>
            <a:pPr eaLnBrk="1" hangingPunct="1"/>
            <a:r>
              <a:rPr lang="ru-RU" altLang="ru-RU" dirty="0"/>
              <a:t>Расчет плана поставки</a:t>
            </a:r>
            <a:br>
              <a:rPr lang="ru-RU" altLang="ru-RU" dirty="0"/>
            </a:br>
            <a:r>
              <a:rPr lang="ru-RU" altLang="ru-RU" dirty="0"/>
              <a:t>выполняется на указанное</a:t>
            </a:r>
            <a:br>
              <a:rPr lang="ru-RU" altLang="ru-RU" dirty="0"/>
            </a:br>
            <a:r>
              <a:rPr lang="ru-RU" altLang="ru-RU" dirty="0"/>
              <a:t>количество дней запаса.</a:t>
            </a:r>
          </a:p>
          <a:p>
            <a:pPr eaLnBrk="1" hangingPunct="1"/>
            <a:r>
              <a:rPr lang="ru-RU" altLang="ru-RU" dirty="0"/>
              <a:t>Выполняется анализ отгрузок</a:t>
            </a:r>
            <a:br>
              <a:rPr lang="ru-RU" altLang="ru-RU" dirty="0"/>
            </a:br>
            <a:r>
              <a:rPr lang="ru-RU" altLang="ru-RU" dirty="0"/>
              <a:t>за указанный период.</a:t>
            </a:r>
          </a:p>
          <a:p>
            <a:pPr eaLnBrk="1" hangingPunct="1"/>
            <a:r>
              <a:rPr lang="ru-RU" altLang="ru-RU" dirty="0"/>
              <a:t>По окончанию планирования</a:t>
            </a:r>
            <a:br>
              <a:rPr lang="ru-RU" altLang="ru-RU" dirty="0"/>
            </a:br>
            <a:r>
              <a:rPr lang="ru-RU" altLang="ru-RU" dirty="0"/>
              <a:t>создаются документы заявок</a:t>
            </a:r>
            <a:br>
              <a:rPr lang="ru-RU" altLang="ru-RU" dirty="0"/>
            </a:br>
            <a:r>
              <a:rPr lang="ru-RU" altLang="ru-RU" dirty="0"/>
              <a:t>на поставки (Заказ клиента).</a:t>
            </a:r>
          </a:p>
          <a:p>
            <a:pPr eaLnBrk="1" hangingPunct="1"/>
            <a:r>
              <a:rPr lang="ru-RU" altLang="ru-RU" dirty="0"/>
              <a:t>Возможен обмен заявками</a:t>
            </a:r>
            <a:br>
              <a:rPr lang="ru-RU" altLang="ru-RU" dirty="0"/>
            </a:br>
            <a:r>
              <a:rPr lang="ru-RU" altLang="ru-RU" dirty="0"/>
              <a:t> через файлы.</a:t>
            </a:r>
          </a:p>
          <a:p>
            <a:pPr eaLnBrk="1" hangingPunct="1"/>
            <a:endParaRPr lang="ru-RU" altLang="ru-RU" dirty="0"/>
          </a:p>
        </p:txBody>
      </p:sp>
      <p:pic>
        <p:nvPicPr>
          <p:cNvPr id="45062" name="Рисунок 6">
            <a:extLst>
              <a:ext uri="{FF2B5EF4-FFF2-40B4-BE49-F238E27FC236}">
                <a16:creationId xmlns:a16="http://schemas.microsoft.com/office/drawing/2014/main" id="{687D5E13-6CBE-4411-9906-8B8473A28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Рисунок 9">
            <a:extLst>
              <a:ext uri="{FF2B5EF4-FFF2-40B4-BE49-F238E27FC236}">
                <a16:creationId xmlns:a16="http://schemas.microsoft.com/office/drawing/2014/main" id="{59E207F1-6821-42E4-8E2A-D4221C1E3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2778125"/>
            <a:ext cx="6170612" cy="3783013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Рисунок 2">
            <a:extLst>
              <a:ext uri="{FF2B5EF4-FFF2-40B4-BE49-F238E27FC236}">
                <a16:creationId xmlns:a16="http://schemas.microsoft.com/office/drawing/2014/main" id="{0F6F1A8E-0CBF-4623-A0CD-177EE2985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1439863"/>
            <a:ext cx="5111750" cy="17399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4" name="Заголовок 1">
            <a:extLst>
              <a:ext uri="{FF2B5EF4-FFF2-40B4-BE49-F238E27FC236}">
                <a16:creationId xmlns:a16="http://schemas.microsoft.com/office/drawing/2014/main" id="{3C79B737-9EF3-4C04-8FA2-9FA660CFB9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/>
              <a:t>              Сверка поставок </a:t>
            </a:r>
            <a:r>
              <a:rPr lang="en-US" altLang="ru-RU"/>
              <a:t>FBO</a:t>
            </a:r>
            <a:endParaRPr lang="ru-RU" altLang="ru-RU"/>
          </a:p>
        </p:txBody>
      </p:sp>
      <p:sp>
        <p:nvSpPr>
          <p:cNvPr id="46085" name="Объект 2">
            <a:extLst>
              <a:ext uri="{FF2B5EF4-FFF2-40B4-BE49-F238E27FC236}">
                <a16:creationId xmlns:a16="http://schemas.microsoft.com/office/drawing/2014/main" id="{AB5C547A-F2F9-47D8-94DA-2199A4C91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1512000"/>
            <a:ext cx="10799762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Для комиссионной схемы 2.5 /11.5 </a:t>
            </a:r>
            <a:br>
              <a:rPr lang="en-US" altLang="ru-RU" dirty="0"/>
            </a:br>
            <a:r>
              <a:rPr lang="ru-RU" altLang="ru-RU" dirty="0"/>
              <a:t>доступно формирование УПД-2</a:t>
            </a:r>
            <a:br>
              <a:rPr lang="en-US" altLang="ru-RU" dirty="0"/>
            </a:br>
            <a:r>
              <a:rPr lang="ru-RU" altLang="ru-RU" dirty="0"/>
              <a:t>и его отправка через ЭДО.</a:t>
            </a:r>
          </a:p>
          <a:p>
            <a:pPr eaLnBrk="1" hangingPunct="1"/>
            <a:r>
              <a:rPr lang="ru-RU" altLang="ru-RU" dirty="0"/>
              <a:t>Для </a:t>
            </a:r>
            <a:r>
              <a:rPr lang="ru-RU" altLang="ru-RU" dirty="0" err="1"/>
              <a:t>Ozon</a:t>
            </a:r>
            <a:r>
              <a:rPr lang="ru-RU" altLang="ru-RU" dirty="0"/>
              <a:t>, Яндекс Маркет</a:t>
            </a:r>
            <a:br>
              <a:rPr lang="en-US" altLang="ru-RU" dirty="0"/>
            </a:br>
            <a:r>
              <a:rPr lang="ru-RU" altLang="ru-RU" dirty="0"/>
              <a:t>и </a:t>
            </a:r>
            <a:r>
              <a:rPr lang="ru-RU" altLang="ru-RU" dirty="0" err="1"/>
              <a:t>Wildberries</a:t>
            </a:r>
            <a:r>
              <a:rPr lang="ru-RU" altLang="ru-RU" dirty="0"/>
              <a:t> доступна сверка</a:t>
            </a:r>
            <a:br>
              <a:rPr lang="en-US" altLang="ru-RU" dirty="0"/>
            </a:br>
            <a:r>
              <a:rPr lang="ru-RU" altLang="ru-RU" dirty="0"/>
              <a:t>товаров по акту приемки или УПД-2</a:t>
            </a:r>
            <a:br>
              <a:rPr lang="ru-RU" altLang="ru-RU" dirty="0"/>
            </a:br>
            <a:r>
              <a:rPr lang="ru-RU" altLang="ru-RU" dirty="0"/>
              <a:t>после поставки на склады</a:t>
            </a:r>
            <a:br>
              <a:rPr lang="ru-RU" altLang="ru-RU" dirty="0"/>
            </a:br>
            <a:r>
              <a:rPr lang="ru-RU" altLang="ru-RU" dirty="0"/>
              <a:t>торговой площадки (</a:t>
            </a:r>
            <a:r>
              <a:rPr lang="en-US" altLang="ru-RU" dirty="0"/>
              <a:t>FBO</a:t>
            </a:r>
            <a:r>
              <a:rPr lang="ru-RU" altLang="ru-RU" dirty="0"/>
              <a:t>).</a:t>
            </a:r>
          </a:p>
          <a:p>
            <a:pPr eaLnBrk="1" hangingPunct="1"/>
            <a:r>
              <a:rPr lang="ru-RU" altLang="ru-RU" dirty="0"/>
              <a:t>Для сверки пользователь выбирает</a:t>
            </a:r>
            <a:br>
              <a:rPr lang="ru-RU" altLang="ru-RU" dirty="0"/>
            </a:br>
            <a:r>
              <a:rPr lang="ru-RU" altLang="ru-RU" dirty="0"/>
              <a:t>скачанный с площадки шаблон –</a:t>
            </a:r>
            <a:br>
              <a:rPr lang="ru-RU" altLang="ru-RU" dirty="0"/>
            </a:br>
            <a:r>
              <a:rPr lang="ru-RU" altLang="ru-RU" dirty="0"/>
              <a:t>УПД-2 или акт приемки товаров.</a:t>
            </a:r>
          </a:p>
          <a:p>
            <a:pPr eaLnBrk="1" hangingPunct="1"/>
            <a:r>
              <a:rPr lang="ru-RU" altLang="ru-RU" dirty="0"/>
              <a:t>Файл УПД</a:t>
            </a:r>
            <a:r>
              <a:rPr lang="en-US" altLang="ru-RU" dirty="0"/>
              <a:t>-2</a:t>
            </a:r>
            <a:r>
              <a:rPr lang="ru-RU" altLang="ru-RU" dirty="0"/>
              <a:t> с расширением «</a:t>
            </a:r>
            <a:r>
              <a:rPr lang="en-US" altLang="ru-RU" dirty="0"/>
              <a:t>*.xml</a:t>
            </a:r>
            <a:r>
              <a:rPr lang="ru-RU" altLang="ru-RU" dirty="0"/>
              <a:t>»</a:t>
            </a:r>
            <a:br>
              <a:rPr lang="ru-RU" altLang="ru-RU" dirty="0"/>
            </a:br>
            <a:r>
              <a:rPr lang="ru-RU" altLang="ru-RU" dirty="0"/>
              <a:t>всегда содержит коды маркировки</a:t>
            </a:r>
            <a:br>
              <a:rPr lang="ru-RU" altLang="ru-RU" dirty="0"/>
            </a:br>
            <a:r>
              <a:rPr lang="ru-RU" altLang="ru-RU" dirty="0"/>
              <a:t>«Честный ЗНАК», а файл расширением</a:t>
            </a:r>
            <a:br>
              <a:rPr lang="ru-RU" altLang="ru-RU" dirty="0"/>
            </a:br>
            <a:r>
              <a:rPr lang="ru-RU" altLang="ru-RU" dirty="0"/>
              <a:t>«*.</a:t>
            </a:r>
            <a:r>
              <a:rPr lang="en-US" altLang="ru-RU" dirty="0"/>
              <a:t>xlsx</a:t>
            </a:r>
            <a:r>
              <a:rPr lang="ru-RU" altLang="ru-RU" dirty="0"/>
              <a:t>» только у </a:t>
            </a:r>
            <a:r>
              <a:rPr lang="ru-RU" altLang="ru-RU" dirty="0" err="1"/>
              <a:t>Wildberries</a:t>
            </a:r>
            <a:r>
              <a:rPr lang="ru-RU" altLang="ru-RU" dirty="0"/>
              <a:t>.</a:t>
            </a:r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pic>
        <p:nvPicPr>
          <p:cNvPr id="46086" name="Рисунок 8">
            <a:extLst>
              <a:ext uri="{FF2B5EF4-FFF2-40B4-BE49-F238E27FC236}">
                <a16:creationId xmlns:a16="http://schemas.microsoft.com/office/drawing/2014/main" id="{699E7A92-E35C-44F1-938B-4C64F02AD2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Рисунок 11">
            <a:extLst>
              <a:ext uri="{FF2B5EF4-FFF2-40B4-BE49-F238E27FC236}">
                <a16:creationId xmlns:a16="http://schemas.microsoft.com/office/drawing/2014/main" id="{075238D4-53BC-4E60-BE97-4772F6BAF5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Рисунок 1">
            <a:extLst>
              <a:ext uri="{FF2B5EF4-FFF2-40B4-BE49-F238E27FC236}">
                <a16:creationId xmlns:a16="http://schemas.microsoft.com/office/drawing/2014/main" id="{E81F53A0-B0FD-4644-B66D-5DD23EC96F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608013"/>
            <a:ext cx="338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>
            <a:extLst>
              <a:ext uri="{FF2B5EF4-FFF2-40B4-BE49-F238E27FC236}">
                <a16:creationId xmlns:a16="http://schemas.microsoft.com/office/drawing/2014/main" id="{02EBC093-AB82-439F-981B-FDD610A8C2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0225" y="576263"/>
            <a:ext cx="10082213" cy="396875"/>
          </a:xfrm>
        </p:spPr>
        <p:txBody>
          <a:bodyPr/>
          <a:lstStyle/>
          <a:p>
            <a:r>
              <a:rPr lang="ru-RU" altLang="ru-RU"/>
              <a:t>              Сверка поставок </a:t>
            </a:r>
            <a:r>
              <a:rPr lang="en-US" altLang="ru-RU"/>
              <a:t>FBO</a:t>
            </a:r>
            <a:endParaRPr lang="ru-RU" altLang="ru-RU"/>
          </a:p>
        </p:txBody>
      </p:sp>
      <p:pic>
        <p:nvPicPr>
          <p:cNvPr id="47107" name="Рисунок 2">
            <a:extLst>
              <a:ext uri="{FF2B5EF4-FFF2-40B4-BE49-F238E27FC236}">
                <a16:creationId xmlns:a16="http://schemas.microsoft.com/office/drawing/2014/main" id="{69757E7D-F556-48C4-BD59-EAEE1CAB2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7938" y="1439863"/>
            <a:ext cx="6753225" cy="4140200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8" name="Объект 2">
            <a:extLst>
              <a:ext uri="{FF2B5EF4-FFF2-40B4-BE49-F238E27FC236}">
                <a16:creationId xmlns:a16="http://schemas.microsoft.com/office/drawing/2014/main" id="{DC669885-A0F4-4FC7-A408-CA9632C07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512000"/>
            <a:ext cx="10799763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82563" indent="-182563">
              <a:spcBef>
                <a:spcPct val="35000"/>
              </a:spcBef>
              <a:buClr>
                <a:srgbClr val="D71920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39750" indent="-177800">
              <a:spcBef>
                <a:spcPct val="35000"/>
              </a:spcBef>
              <a:buClr>
                <a:srgbClr val="D71920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8525" indent="-179388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38300" indent="-228600">
              <a:spcBef>
                <a:spcPct val="35000"/>
              </a:spcBef>
              <a:buClr>
                <a:schemeClr val="bg2"/>
              </a:buClr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5000"/>
              </a:spcBef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При сверке доступен просмотр: </a:t>
            </a:r>
          </a:p>
          <a:p>
            <a:pPr lvl="1" eaLnBrk="1" hangingPunct="1"/>
            <a:r>
              <a:rPr lang="ru-RU" altLang="ru-RU" dirty="0"/>
              <a:t>в виде таблицы или отчета; </a:t>
            </a:r>
          </a:p>
          <a:p>
            <a:pPr lvl="1" eaLnBrk="1" hangingPunct="1"/>
            <a:r>
              <a:rPr lang="ru-RU" altLang="ru-RU" dirty="0"/>
              <a:t>расширенной информации по</a:t>
            </a:r>
            <a:br>
              <a:rPr lang="ru-RU" altLang="ru-RU" dirty="0"/>
            </a:br>
            <a:r>
              <a:rPr lang="ru-RU" altLang="ru-RU" dirty="0"/>
              <a:t>кодам маркировки.</a:t>
            </a:r>
          </a:p>
          <a:p>
            <a:pPr eaLnBrk="1" hangingPunct="1"/>
            <a:r>
              <a:rPr lang="ru-RU" altLang="ru-RU" dirty="0"/>
              <a:t>Способы отражения расхождений</a:t>
            </a:r>
            <a:br>
              <a:rPr lang="ru-RU" altLang="ru-RU" dirty="0"/>
            </a:br>
            <a:r>
              <a:rPr lang="ru-RU" altLang="ru-RU" dirty="0"/>
              <a:t>зависят от настроек учетной системы</a:t>
            </a:r>
            <a:br>
              <a:rPr lang="ru-RU" altLang="ru-RU" dirty="0"/>
            </a:br>
            <a:r>
              <a:rPr lang="ru-RU" altLang="ru-RU" dirty="0"/>
              <a:t>и состояния документа в ЭДО.</a:t>
            </a:r>
          </a:p>
          <a:p>
            <a:pPr eaLnBrk="1" hangingPunct="1"/>
            <a:r>
              <a:rPr lang="ru-RU" altLang="ru-RU" dirty="0"/>
              <a:t>Используемый для сверки файл</a:t>
            </a:r>
            <a:br>
              <a:rPr lang="ru-RU" altLang="ru-RU" dirty="0"/>
            </a:br>
            <a:r>
              <a:rPr lang="ru-RU" altLang="ru-RU" dirty="0"/>
              <a:t>УПД-2 можно отравить торговой</a:t>
            </a:r>
            <a:br>
              <a:rPr lang="ru-RU" altLang="ru-RU" dirty="0"/>
            </a:br>
            <a:r>
              <a:rPr lang="ru-RU" altLang="ru-RU" dirty="0"/>
              <a:t>площадке - действие аналогично</a:t>
            </a:r>
            <a:br>
              <a:rPr lang="ru-RU" altLang="ru-RU" dirty="0"/>
            </a:br>
            <a:r>
              <a:rPr lang="ru-RU" altLang="ru-RU" dirty="0"/>
              <a:t>команде «Загрузить с диска»</a:t>
            </a:r>
            <a:br>
              <a:rPr lang="ru-RU" altLang="ru-RU" dirty="0"/>
            </a:br>
            <a:r>
              <a:rPr lang="ru-RU" altLang="ru-RU" dirty="0"/>
              <a:t>при работе с документом ЭДО.</a:t>
            </a:r>
          </a:p>
          <a:p>
            <a:pPr eaLnBrk="1" hangingPunct="1"/>
            <a:endParaRPr lang="ru-RU" altLang="ru-RU" dirty="0"/>
          </a:p>
          <a:p>
            <a:pPr eaLnBrk="1" hangingPunct="1"/>
            <a:endParaRPr lang="ru-RU" altLang="ru-RU" dirty="0"/>
          </a:p>
        </p:txBody>
      </p:sp>
      <p:pic>
        <p:nvPicPr>
          <p:cNvPr id="47109" name="Рисунок 7">
            <a:extLst>
              <a:ext uri="{FF2B5EF4-FFF2-40B4-BE49-F238E27FC236}">
                <a16:creationId xmlns:a16="http://schemas.microsoft.com/office/drawing/2014/main" id="{9EAC2565-C457-4367-81A7-7DAFEAFB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4300538"/>
            <a:ext cx="6113462" cy="2233612"/>
          </a:xfrm>
          <a:prstGeom prst="rect">
            <a:avLst/>
          </a:prstGeom>
          <a:noFill/>
          <a:ln w="12700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0" name="Рисунок 9">
            <a:extLst>
              <a:ext uri="{FF2B5EF4-FFF2-40B4-BE49-F238E27FC236}">
                <a16:creationId xmlns:a16="http://schemas.microsoft.com/office/drawing/2014/main" id="{C645FEBF-397C-4868-84A3-15D53842D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1" name="Рисунок 10">
            <a:extLst>
              <a:ext uri="{FF2B5EF4-FFF2-40B4-BE49-F238E27FC236}">
                <a16:creationId xmlns:a16="http://schemas.microsoft.com/office/drawing/2014/main" id="{5870889C-F130-471B-B071-A0EA50204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Рисунок 11">
            <a:extLst>
              <a:ext uri="{FF2B5EF4-FFF2-40B4-BE49-F238E27FC236}">
                <a16:creationId xmlns:a16="http://schemas.microsoft.com/office/drawing/2014/main" id="{F6A44D13-7314-47FA-A52A-1E5D1F69C0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608013"/>
            <a:ext cx="338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extLst>
              <a:ext uri="{FF2B5EF4-FFF2-40B4-BE49-F238E27FC236}">
                <a16:creationId xmlns:a16="http://schemas.microsoft.com/office/drawing/2014/main" id="{F98A6A7B-32BA-46AA-8541-6B71EC668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696" y="2996952"/>
            <a:ext cx="5757862" cy="1617662"/>
          </a:xfrm>
          <a:prstGeom prst="roundRect">
            <a:avLst>
              <a:gd name="adj" fmla="val 16667"/>
            </a:avLst>
          </a:prstGeom>
          <a:noFill/>
          <a:ln w="44450" algn="ctr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n"/>
              <a:defRPr sz="2200">
                <a:solidFill>
                  <a:srgbClr val="5B091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ct val="30000"/>
              </a:spcAft>
              <a:buClr>
                <a:srgbClr val="CC0000"/>
              </a:buClr>
              <a:buFont typeface="Wingdings" panose="05000000000000000000" pitchFamily="2" charset="2"/>
              <a:buChar char="§"/>
              <a:defRPr sz="2000">
                <a:solidFill>
                  <a:srgbClr val="5B091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ct val="20000"/>
              </a:spcAft>
              <a:buClr>
                <a:srgbClr val="CC0000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rgbClr val="5B091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ct val="20000"/>
              </a:spcAft>
              <a:buClr>
                <a:srgbClr val="CC0000"/>
              </a:buClr>
              <a:buFont typeface="Times New Roman" panose="02020603050405020304" pitchFamily="18" charset="0"/>
              <a:buChar char="▪"/>
              <a:defRPr sz="1600">
                <a:solidFill>
                  <a:srgbClr val="5B091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3099" dirty="0">
                <a:solidFill>
                  <a:schemeClr val="tx2"/>
                </a:solidFill>
              </a:rPr>
              <a:t>Планы развития</a:t>
            </a:r>
          </a:p>
        </p:txBody>
      </p:sp>
    </p:spTree>
    <p:extLst>
      <p:ext uri="{BB962C8B-B14F-4D97-AF65-F5344CB8AC3E}">
        <p14:creationId xmlns:p14="http://schemas.microsoft.com/office/powerpoint/2010/main" val="22151911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1361C-9C20-4227-9D8A-334028E80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Планы развития функциональности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D039DDC3-6ACE-4C8F-8898-C9C6CFE18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844824"/>
            <a:ext cx="11522075" cy="4487862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sz="2400" dirty="0"/>
              <a:t>Поддержка изменений: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Уже заменили для </a:t>
            </a:r>
            <a:r>
              <a:rPr lang="en-US" sz="2000" dirty="0"/>
              <a:t>Ozon</a:t>
            </a:r>
            <a:r>
              <a:rPr lang="ru-RU" sz="2000" dirty="0"/>
              <a:t> методы получения списка отгрузок и методов доставки.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Уже добавили для </a:t>
            </a:r>
            <a:r>
              <a:rPr lang="en-US" sz="2000" dirty="0"/>
              <a:t>Ozon</a:t>
            </a:r>
            <a:r>
              <a:rPr lang="ru-RU" sz="2000" dirty="0"/>
              <a:t>  возможность замены ключа </a:t>
            </a:r>
            <a:r>
              <a:rPr lang="en-US" sz="2000" dirty="0"/>
              <a:t>API</a:t>
            </a:r>
            <a:r>
              <a:rPr lang="ru-RU" sz="2000" dirty="0"/>
              <a:t> в подключении,  так как для </a:t>
            </a:r>
            <a:r>
              <a:rPr lang="ru-RU" sz="2000" dirty="0" err="1"/>
              <a:t>авторизационных</a:t>
            </a:r>
            <a:r>
              <a:rPr lang="ru-RU" sz="2000" dirty="0"/>
              <a:t> ключей первым этапом будет введено ограничение срока действия.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Планируется для </a:t>
            </a:r>
            <a:r>
              <a:rPr lang="en-US" sz="2000" dirty="0"/>
              <a:t>Ozon</a:t>
            </a:r>
            <a:r>
              <a:rPr lang="ru-RU" sz="2000" dirty="0"/>
              <a:t> добавить авторизацию через </a:t>
            </a:r>
            <a:r>
              <a:rPr lang="en-US" sz="2000" dirty="0"/>
              <a:t>OAuth2</a:t>
            </a:r>
            <a:r>
              <a:rPr lang="ru-RU" sz="2000" dirty="0"/>
              <a:t>, так как </a:t>
            </a:r>
            <a:r>
              <a:rPr lang="en-US" sz="2000" dirty="0"/>
              <a:t>Ozon</a:t>
            </a:r>
            <a:r>
              <a:rPr lang="ru-RU" sz="2000" dirty="0"/>
              <a:t> скоро перейдет на этот протокол авторизации.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Планируется для Яндекс Маркет заменить методы получения списка заказов и информации по ним.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ru-RU" sz="2000" dirty="0"/>
          </a:p>
          <a:p>
            <a:pPr marL="361950" lvl="1" indent="0">
              <a:spcBef>
                <a:spcPts val="1200"/>
              </a:spcBef>
              <a:buNone/>
            </a:pPr>
            <a:r>
              <a:rPr lang="ru-RU" sz="2000" dirty="0"/>
              <a:t>Продолжаем отслеживать и поддерживать изменения в </a:t>
            </a:r>
            <a:r>
              <a:rPr lang="en-US" sz="2000" dirty="0"/>
              <a:t>API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428751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61361C-9C20-4227-9D8A-334028E80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Планы развития функциональности</a:t>
            </a: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D039DDC3-6ACE-4C8F-8898-C9C6CFE189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844824"/>
            <a:ext cx="11522075" cy="4487862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sz="2400" dirty="0"/>
              <a:t>Новая функциональность: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Интеграция с Яндекс Маркет. Передача заказов в доставку (FBS)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Интеграция с </a:t>
            </a:r>
            <a:r>
              <a:rPr lang="ru-RU" sz="2000" dirty="0" err="1"/>
              <a:t>Ozon</a:t>
            </a:r>
            <a:r>
              <a:rPr lang="ru-RU" sz="2000" dirty="0"/>
              <a:t>. Обработка возвратов и отмен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Интеграция с </a:t>
            </a:r>
            <a:r>
              <a:rPr lang="ru-RU" sz="2000" dirty="0" err="1"/>
              <a:t>Ozon</a:t>
            </a:r>
            <a:r>
              <a:rPr lang="ru-RU" sz="2000" dirty="0"/>
              <a:t>. Отслеживание актуальности категорий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Торговые площадки. Выгрузка изображений</a:t>
            </a:r>
          </a:p>
        </p:txBody>
      </p:sp>
    </p:spTree>
    <p:extLst>
      <p:ext uri="{BB962C8B-B14F-4D97-AF65-F5344CB8AC3E}">
        <p14:creationId xmlns:p14="http://schemas.microsoft.com/office/powerpoint/2010/main" val="2508327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1471B6-D95B-43E4-AA71-4F26E6E58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18558A-5A95-4CC5-9C00-C86AB8962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844824"/>
            <a:ext cx="11522075" cy="4487862"/>
          </a:xfrm>
        </p:spPr>
        <p:txBody>
          <a:bodyPr/>
          <a:lstStyle/>
          <a:p>
            <a:pPr marL="0" indent="0">
              <a:spcBef>
                <a:spcPts val="1200"/>
              </a:spcBef>
              <a:buNone/>
            </a:pPr>
            <a:r>
              <a:rPr lang="ru-RU" dirty="0"/>
              <a:t>Типовая интеграция позволяет: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выполнять подтверждение или отмену сборки новых заказов из учетной системы (доступно для Яндекс Маркет по схеме </a:t>
            </a:r>
            <a:r>
              <a:rPr lang="en-US" sz="2000" dirty="0"/>
              <a:t>FBS</a:t>
            </a:r>
            <a:r>
              <a:rPr lang="ru-RU" sz="2000" dirty="0"/>
              <a:t> и для </a:t>
            </a:r>
            <a:r>
              <a:rPr lang="en-US" sz="2000" dirty="0"/>
              <a:t>Ozon</a:t>
            </a:r>
            <a:r>
              <a:rPr lang="ru-RU" sz="2000" dirty="0"/>
              <a:t> по схемам </a:t>
            </a:r>
            <a:r>
              <a:rPr lang="en-US" sz="2000" dirty="0"/>
              <a:t>FBS </a:t>
            </a:r>
            <a:r>
              <a:rPr lang="ru-RU" sz="2000" dirty="0"/>
              <a:t>и </a:t>
            </a:r>
            <a:r>
              <a:rPr lang="en-US" sz="2000" dirty="0" err="1"/>
              <a:t>RealFBS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формировать отгрузку заказов в доставку (доступно для </a:t>
            </a:r>
            <a:r>
              <a:rPr lang="en-US" sz="2000" dirty="0"/>
              <a:t>Ozon</a:t>
            </a:r>
            <a:r>
              <a:rPr lang="ru-RU" sz="2000" dirty="0"/>
              <a:t> по схемам </a:t>
            </a:r>
            <a:r>
              <a:rPr lang="en-US" sz="2000" dirty="0"/>
              <a:t>FBS </a:t>
            </a:r>
            <a:r>
              <a:rPr lang="ru-RU" sz="2000" dirty="0"/>
              <a:t>и </a:t>
            </a:r>
            <a:r>
              <a:rPr lang="en-US" sz="2000" dirty="0" err="1"/>
              <a:t>RealFBS</a:t>
            </a:r>
            <a:r>
              <a:rPr lang="ru-RU" sz="2000" dirty="0"/>
              <a:t> </a:t>
            </a:r>
            <a:r>
              <a:rPr lang="en-US" sz="2000" dirty="0" err="1"/>
              <a:t>Standart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планировать поставку товаров на склады торговой площадки (доступно для </a:t>
            </a:r>
            <a:r>
              <a:rPr lang="en-US" sz="2000" dirty="0"/>
              <a:t>Ozon</a:t>
            </a:r>
            <a:r>
              <a:rPr lang="ru-RU" sz="2000" dirty="0"/>
              <a:t> по схеме </a:t>
            </a:r>
            <a:r>
              <a:rPr lang="en-US" sz="2000" dirty="0"/>
              <a:t>FBO</a:t>
            </a:r>
            <a:r>
              <a:rPr lang="ru-RU" sz="2000" dirty="0"/>
              <a:t>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отражать в учете отчеты о реализации, полученные от площадки (доступно для Яндекс Маркет по схемам </a:t>
            </a:r>
            <a:r>
              <a:rPr lang="en-US" sz="2000" dirty="0"/>
              <a:t>FBY</a:t>
            </a:r>
            <a:r>
              <a:rPr lang="ru-RU" sz="2000" dirty="0"/>
              <a:t> и </a:t>
            </a:r>
            <a:r>
              <a:rPr lang="en-US" sz="2000" dirty="0"/>
              <a:t>FBS</a:t>
            </a:r>
            <a:r>
              <a:rPr lang="ru-RU" sz="2000" dirty="0"/>
              <a:t> и для </a:t>
            </a:r>
            <a:r>
              <a:rPr lang="en-US" sz="2000" dirty="0"/>
              <a:t>Ozon</a:t>
            </a:r>
            <a:r>
              <a:rPr lang="ru-RU" sz="2000" dirty="0"/>
              <a:t> по всем схемам);</a:t>
            </a:r>
          </a:p>
          <a:p>
            <a:pPr lvl="1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выполнять сверку поставок на склады торговой площадки (для </a:t>
            </a:r>
            <a:r>
              <a:rPr lang="en-US" sz="2000" dirty="0"/>
              <a:t>Ozon</a:t>
            </a:r>
            <a:r>
              <a:rPr lang="ru-RU" sz="2000" dirty="0"/>
              <a:t>, Яндекс Маркет и </a:t>
            </a:r>
            <a:r>
              <a:rPr lang="ru-RU" altLang="ru-RU" sz="2000" dirty="0" err="1"/>
              <a:t>Wildberries</a:t>
            </a:r>
            <a:r>
              <a:rPr lang="ru-RU" altLang="ru-RU" sz="2000" dirty="0"/>
              <a:t> по схеме </a:t>
            </a:r>
            <a:r>
              <a:rPr lang="en-US" altLang="ru-RU" sz="2000" dirty="0"/>
              <a:t>FBO</a:t>
            </a:r>
            <a:r>
              <a:rPr lang="ru-RU" sz="2000" dirty="0"/>
              <a:t>).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8895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>
            <a:extLst>
              <a:ext uri="{FF2B5EF4-FFF2-40B4-BE49-F238E27FC236}">
                <a16:creationId xmlns:a16="http://schemas.microsoft.com/office/drawing/2014/main" id="{F98A6A7B-32BA-46AA-8541-6B71EC6688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9696" y="2996952"/>
            <a:ext cx="5757862" cy="1617662"/>
          </a:xfrm>
          <a:prstGeom prst="roundRect">
            <a:avLst>
              <a:gd name="adj" fmla="val 16667"/>
            </a:avLst>
          </a:prstGeom>
          <a:noFill/>
          <a:ln w="44450" algn="ctr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9E383">
                    <a:alpha val="50195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spcAft>
                <a:spcPct val="50000"/>
              </a:spcAft>
              <a:buClr>
                <a:srgbClr val="CC0000"/>
              </a:buClr>
              <a:buSzPct val="60000"/>
              <a:buFont typeface="Wingdings" panose="05000000000000000000" pitchFamily="2" charset="2"/>
              <a:buChar char="n"/>
              <a:defRPr sz="2200">
                <a:solidFill>
                  <a:srgbClr val="5B0917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spcAft>
                <a:spcPct val="30000"/>
              </a:spcAft>
              <a:buClr>
                <a:srgbClr val="CC0000"/>
              </a:buClr>
              <a:buFont typeface="Wingdings" panose="05000000000000000000" pitchFamily="2" charset="2"/>
              <a:buChar char="§"/>
              <a:defRPr sz="2000">
                <a:solidFill>
                  <a:srgbClr val="5B0917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spcAft>
                <a:spcPct val="20000"/>
              </a:spcAft>
              <a:buClr>
                <a:srgbClr val="CC0000"/>
              </a:buClr>
              <a:buSzPct val="80000"/>
              <a:buFont typeface="Wingdings" panose="05000000000000000000" pitchFamily="2" charset="2"/>
              <a:buChar char="§"/>
              <a:defRPr>
                <a:solidFill>
                  <a:srgbClr val="5B0917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spcAft>
                <a:spcPct val="20000"/>
              </a:spcAft>
              <a:buClr>
                <a:srgbClr val="CC0000"/>
              </a:buClr>
              <a:buFont typeface="Times New Roman" panose="02020603050405020304" pitchFamily="18" charset="0"/>
              <a:buChar char="▪"/>
              <a:defRPr sz="1600">
                <a:solidFill>
                  <a:srgbClr val="5B0917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Arial" panose="020B0604020202020204" pitchFamily="34" charset="0"/>
              <a:buChar char="∙"/>
              <a:defRPr sz="1400">
                <a:solidFill>
                  <a:srgbClr val="5B0917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ru-RU" sz="3099" dirty="0">
                <a:solidFill>
                  <a:schemeClr val="tx2"/>
                </a:solidFill>
              </a:rPr>
              <a:t>Обзор функциональности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632024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E479C6F-44AD-4E2F-B645-B2D850E2E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486" y="4221089"/>
            <a:ext cx="5275794" cy="2448272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F744B6-B09F-44C5-BDF7-9F3DA2E98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0008" y="3717032"/>
            <a:ext cx="4909869" cy="2956996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4C39F3-2BB4-41FF-AA51-0004F8406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Авторизация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C1DA67-EF0C-43BA-8C08-675C9EE56F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56792"/>
            <a:ext cx="11522075" cy="4487862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buNone/>
            </a:pPr>
            <a:r>
              <a:rPr lang="ru-RU" altLang="ru-RU" dirty="0"/>
              <a:t>Из настроек личного кабинета потребуются:</a:t>
            </a:r>
          </a:p>
          <a:p>
            <a:pPr lvl="1" eaLnBrk="1" hangingPunct="1">
              <a:spcBef>
                <a:spcPts val="1200"/>
              </a:spcBef>
            </a:pPr>
            <a:r>
              <a:rPr lang="ru-RU" altLang="ru-RU" dirty="0"/>
              <a:t>скопировать назначенный</a:t>
            </a:r>
            <a:br>
              <a:rPr lang="ru-RU" altLang="ru-RU" dirty="0"/>
            </a:br>
            <a:r>
              <a:rPr lang="ru-RU" altLang="ru-RU" dirty="0"/>
              <a:t>площадкой идентификатор кабинета;</a:t>
            </a:r>
          </a:p>
          <a:p>
            <a:pPr lvl="1" eaLnBrk="1" hangingPunct="1">
              <a:spcBef>
                <a:spcPts val="1200"/>
              </a:spcBef>
            </a:pPr>
            <a:r>
              <a:rPr lang="ru-RU" altLang="ru-RU" dirty="0"/>
              <a:t>сгенерировать </a:t>
            </a:r>
            <a:r>
              <a:rPr lang="ru-RU" altLang="ru-RU" dirty="0" err="1"/>
              <a:t>авторизационный</a:t>
            </a:r>
            <a:br>
              <a:rPr lang="ru-RU" altLang="ru-RU" dirty="0"/>
            </a:br>
            <a:r>
              <a:rPr lang="ru-RU" altLang="ru-RU" dirty="0"/>
              <a:t>токен. Набор прав должен</a:t>
            </a:r>
            <a:br>
              <a:rPr lang="ru-RU" altLang="ru-RU" dirty="0"/>
            </a:br>
            <a:r>
              <a:rPr lang="ru-RU" altLang="ru-RU" dirty="0"/>
              <a:t>соответствовать допустимым</a:t>
            </a:r>
            <a:br>
              <a:rPr lang="ru-RU" altLang="ru-RU" dirty="0"/>
            </a:br>
            <a:r>
              <a:rPr lang="ru-RU" altLang="ru-RU" dirty="0"/>
              <a:t>действиям с данными на площадке.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147B1DD-CD46-4924-939E-7F22D0D294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720" y="579073"/>
            <a:ext cx="4869005" cy="2956996"/>
          </a:xfrm>
          <a:prstGeom prst="rect">
            <a:avLst/>
          </a:prstGeom>
          <a:ln w="9525">
            <a:solidFill>
              <a:srgbClr val="FFC000"/>
            </a:solidFill>
          </a:ln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B1AA40A1-3B0F-4EDC-A666-E037AC9C0137}"/>
              </a:ext>
            </a:extLst>
          </p:cNvPr>
          <p:cNvCxnSpPr>
            <a:cxnSpLocks/>
          </p:cNvCxnSpPr>
          <p:nvPr/>
        </p:nvCxnSpPr>
        <p:spPr>
          <a:xfrm>
            <a:off x="7536160" y="2276872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CFEB4EEB-BEBD-42FD-B77E-1FFB36AC2994}"/>
              </a:ext>
            </a:extLst>
          </p:cNvPr>
          <p:cNvCxnSpPr>
            <a:cxnSpLocks/>
          </p:cNvCxnSpPr>
          <p:nvPr/>
        </p:nvCxnSpPr>
        <p:spPr>
          <a:xfrm>
            <a:off x="10416480" y="2458641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B2D51328-B239-4D1C-9D3D-165B22CEA945}"/>
              </a:ext>
            </a:extLst>
          </p:cNvPr>
          <p:cNvCxnSpPr>
            <a:cxnSpLocks/>
          </p:cNvCxnSpPr>
          <p:nvPr/>
        </p:nvCxnSpPr>
        <p:spPr>
          <a:xfrm>
            <a:off x="7284442" y="6299792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DCD48B2-3C63-492D-A349-E9CA9AA17589}"/>
              </a:ext>
            </a:extLst>
          </p:cNvPr>
          <p:cNvCxnSpPr>
            <a:cxnSpLocks/>
          </p:cNvCxnSpPr>
          <p:nvPr/>
        </p:nvCxnSpPr>
        <p:spPr>
          <a:xfrm>
            <a:off x="4007768" y="5805264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8">
            <a:extLst>
              <a:ext uri="{FF2B5EF4-FFF2-40B4-BE49-F238E27FC236}">
                <a16:creationId xmlns:a16="http://schemas.microsoft.com/office/drawing/2014/main" id="{FBC34476-9944-4D26-AEB4-269F234AEA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11">
            <a:extLst>
              <a:ext uri="{FF2B5EF4-FFF2-40B4-BE49-F238E27FC236}">
                <a16:creationId xmlns:a16="http://schemas.microsoft.com/office/drawing/2014/main" id="{31D5ACDF-9595-4921-8B6A-BEFA842D3A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1690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B2EA81-D0F3-4566-8A06-0ABB413CB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Авторизация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E57356-AC55-4FBD-8AD7-5F1B061E6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5" y="1057637"/>
            <a:ext cx="8064896" cy="5213607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2A7666C5-23BA-4C83-9B16-C750DB3299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943872" y="3970137"/>
            <a:ext cx="7045439" cy="2711711"/>
          </a:xfrm>
          <a:ln>
            <a:solidFill>
              <a:srgbClr val="FFC000"/>
            </a:solidFill>
          </a:ln>
        </p:spPr>
      </p:pic>
      <p:sp>
        <p:nvSpPr>
          <p:cNvPr id="13" name="Объект 2">
            <a:extLst>
              <a:ext uri="{FF2B5EF4-FFF2-40B4-BE49-F238E27FC236}">
                <a16:creationId xmlns:a16="http://schemas.microsoft.com/office/drawing/2014/main" id="{AA679F4E-F9CC-4685-99B3-0F7B9A8BF7DC}"/>
              </a:ext>
            </a:extLst>
          </p:cNvPr>
          <p:cNvSpPr txBox="1">
            <a:spLocks/>
          </p:cNvSpPr>
          <p:nvPr/>
        </p:nvSpPr>
        <p:spPr bwMode="auto">
          <a:xfrm>
            <a:off x="334963" y="1556792"/>
            <a:ext cx="11522075" cy="448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182563" indent="-182563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D71920"/>
              </a:buClr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9750" indent="-177800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rgbClr val="D71920"/>
              </a:buClr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8525" indent="-179388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bg2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8300" indent="-228600" algn="l" rtl="0" eaLnBrk="0" fontAlgn="base" hangingPunct="0">
              <a:spcBef>
                <a:spcPct val="35000"/>
              </a:spcBef>
              <a:spcAft>
                <a:spcPct val="0"/>
              </a:spcAft>
              <a:buClr>
                <a:schemeClr val="bg2"/>
              </a:buClr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35000"/>
              </a:spcBef>
              <a:spcAft>
                <a:spcPct val="0"/>
              </a:spcAft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ts val="1200"/>
              </a:spcBef>
              <a:buNone/>
            </a:pPr>
            <a:r>
              <a:rPr lang="ru-RU" altLang="ru-RU" dirty="0"/>
              <a:t>В учетной системе </a:t>
            </a:r>
            <a:br>
              <a:rPr lang="ru-RU" altLang="ru-RU" dirty="0"/>
            </a:br>
            <a:r>
              <a:rPr lang="ru-RU" altLang="ru-RU" dirty="0"/>
              <a:t>подключение </a:t>
            </a:r>
            <a:br>
              <a:rPr lang="ru-RU" altLang="ru-RU" dirty="0"/>
            </a:br>
            <a:r>
              <a:rPr lang="ru-RU" altLang="ru-RU" dirty="0"/>
              <a:t>выполняется под</a:t>
            </a:r>
            <a:br>
              <a:rPr lang="ru-RU" altLang="ru-RU" dirty="0"/>
            </a:br>
            <a:r>
              <a:rPr lang="ru-RU" altLang="ru-RU" dirty="0"/>
              <a:t>администратором.</a:t>
            </a:r>
          </a:p>
          <a:p>
            <a:pPr marL="0" indent="0" eaLnBrk="1" hangingPunct="1">
              <a:spcBef>
                <a:spcPts val="1200"/>
              </a:spcBef>
              <a:buNone/>
            </a:pPr>
            <a:r>
              <a:rPr lang="ru-RU" altLang="ru-RU" dirty="0"/>
              <a:t>Затем заполняются</a:t>
            </a:r>
            <a:br>
              <a:rPr lang="ru-RU" altLang="ru-RU" dirty="0"/>
            </a:br>
            <a:r>
              <a:rPr lang="ru-RU" altLang="ru-RU" dirty="0"/>
              <a:t>настройки обмена.</a:t>
            </a:r>
          </a:p>
          <a:p>
            <a:endParaRPr lang="ru-RU" dirty="0"/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0B7B6946-BFE8-4155-861A-895333953B47}"/>
              </a:ext>
            </a:extLst>
          </p:cNvPr>
          <p:cNvCxnSpPr>
            <a:cxnSpLocks/>
          </p:cNvCxnSpPr>
          <p:nvPr/>
        </p:nvCxnSpPr>
        <p:spPr>
          <a:xfrm>
            <a:off x="6852395" y="3224552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8">
            <a:extLst>
              <a:ext uri="{FF2B5EF4-FFF2-40B4-BE49-F238E27FC236}">
                <a16:creationId xmlns:a16="http://schemas.microsoft.com/office/drawing/2014/main" id="{CF1AB527-EA6B-478A-BD2A-0E8B9E4398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1">
            <a:extLst>
              <a:ext uri="{FF2B5EF4-FFF2-40B4-BE49-F238E27FC236}">
                <a16:creationId xmlns:a16="http://schemas.microsoft.com/office/drawing/2014/main" id="{302D279B-5F55-4DED-81FB-80FC5D6AE9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6724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73168D-7186-4D0F-A1DC-44B494980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         Авторизация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83CC27-F41F-4A82-A54E-E45DF593A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963" y="1556792"/>
            <a:ext cx="11522075" cy="448786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altLang="ru-RU" dirty="0"/>
              <a:t>При создании подключения к личному</a:t>
            </a:r>
            <a:br>
              <a:rPr lang="ru-RU" altLang="ru-RU" dirty="0"/>
            </a:br>
            <a:r>
              <a:rPr lang="ru-RU" altLang="ru-RU" dirty="0"/>
              <a:t>кабинету указываются:</a:t>
            </a:r>
          </a:p>
          <a:p>
            <a:pPr lvl="1" eaLnBrk="1" hangingPunct="1">
              <a:spcBef>
                <a:spcPts val="1200"/>
              </a:spcBef>
            </a:pPr>
            <a:r>
              <a:rPr lang="ru-RU" altLang="ru-RU" dirty="0"/>
              <a:t>наименование кабинета для Яндекс Маркет</a:t>
            </a:r>
            <a:br>
              <a:rPr lang="ru-RU" altLang="ru-RU" dirty="0"/>
            </a:br>
            <a:r>
              <a:rPr lang="ru-RU" altLang="ru-RU" dirty="0"/>
              <a:t>или организация для </a:t>
            </a:r>
            <a:r>
              <a:rPr lang="en-US" altLang="ru-RU" dirty="0"/>
              <a:t>Ozon</a:t>
            </a:r>
            <a:r>
              <a:rPr lang="ru-RU" altLang="ru-RU" dirty="0"/>
              <a:t>, по которой</a:t>
            </a:r>
            <a:br>
              <a:rPr lang="ru-RU" altLang="ru-RU" dirty="0"/>
            </a:br>
            <a:r>
              <a:rPr lang="ru-RU" altLang="ru-RU" dirty="0"/>
              <a:t>ведутся продажи в личном</a:t>
            </a:r>
            <a:br>
              <a:rPr lang="ru-RU" altLang="ru-RU" dirty="0"/>
            </a:br>
            <a:r>
              <a:rPr lang="ru-RU" altLang="ru-RU" dirty="0"/>
              <a:t>кабинете;</a:t>
            </a:r>
          </a:p>
          <a:p>
            <a:pPr lvl="1" eaLnBrk="1" hangingPunct="1"/>
            <a:r>
              <a:rPr lang="ru-RU" altLang="ru-RU" dirty="0"/>
              <a:t>идентификатор кабинета;</a:t>
            </a:r>
          </a:p>
          <a:p>
            <a:pPr lvl="1" eaLnBrk="1" hangingPunct="1"/>
            <a:r>
              <a:rPr lang="ru-RU" altLang="ru-RU" dirty="0"/>
              <a:t>ключ доступа</a:t>
            </a:r>
            <a:br>
              <a:rPr lang="ru-RU" altLang="ru-RU" dirty="0"/>
            </a:br>
            <a:r>
              <a:rPr lang="ru-RU" altLang="ru-RU" dirty="0"/>
              <a:t>(</a:t>
            </a:r>
            <a:r>
              <a:rPr lang="ru-RU" altLang="ru-RU" dirty="0" err="1"/>
              <a:t>авторизационный</a:t>
            </a:r>
            <a:r>
              <a:rPr lang="ru-RU" altLang="ru-RU" dirty="0"/>
              <a:t> токен).</a:t>
            </a:r>
          </a:p>
          <a:p>
            <a:endParaRPr lang="ru-RU" dirty="0"/>
          </a:p>
        </p:txBody>
      </p:sp>
      <p:pic>
        <p:nvPicPr>
          <p:cNvPr id="4" name="Рисунок 1">
            <a:extLst>
              <a:ext uri="{FF2B5EF4-FFF2-40B4-BE49-F238E27FC236}">
                <a16:creationId xmlns:a16="http://schemas.microsoft.com/office/drawing/2014/main" id="{E01DC24C-E183-478E-82C5-F4328F95D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976" y="1124744"/>
            <a:ext cx="6066602" cy="396180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A699CA48-A556-4AC5-A5F0-EE6C9407900E}"/>
              </a:ext>
            </a:extLst>
          </p:cNvPr>
          <p:cNvCxnSpPr>
            <a:cxnSpLocks/>
          </p:cNvCxnSpPr>
          <p:nvPr/>
        </p:nvCxnSpPr>
        <p:spPr>
          <a:xfrm>
            <a:off x="10416480" y="1183682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3E45314-B6DB-4E0A-ABD3-3C0F85807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201860"/>
            <a:ext cx="4608512" cy="3587520"/>
          </a:xfrm>
          <a:prstGeom prst="rect">
            <a:avLst/>
          </a:prstGeom>
          <a:ln>
            <a:solidFill>
              <a:srgbClr val="FFC000"/>
            </a:solidFill>
          </a:ln>
        </p:spPr>
      </p:pic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D0F134CF-6C30-4D35-BA50-BD560ED76190}"/>
              </a:ext>
            </a:extLst>
          </p:cNvPr>
          <p:cNvCxnSpPr>
            <a:cxnSpLocks/>
          </p:cNvCxnSpPr>
          <p:nvPr/>
        </p:nvCxnSpPr>
        <p:spPr>
          <a:xfrm>
            <a:off x="4224722" y="4899694"/>
            <a:ext cx="503436" cy="204448"/>
          </a:xfrm>
          <a:prstGeom prst="straightConnector1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8">
            <a:extLst>
              <a:ext uri="{FF2B5EF4-FFF2-40B4-BE49-F238E27FC236}">
                <a16:creationId xmlns:a16="http://schemas.microsoft.com/office/drawing/2014/main" id="{05BC9194-1063-4E99-96BA-331653DB25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611188"/>
            <a:ext cx="4222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1">
            <a:extLst>
              <a:ext uri="{FF2B5EF4-FFF2-40B4-BE49-F238E27FC236}">
                <a16:creationId xmlns:a16="http://schemas.microsoft.com/office/drawing/2014/main" id="{C18786C2-63FC-4FB6-9983-C1D1F3F642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8" y="574675"/>
            <a:ext cx="430212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030515"/>
      </p:ext>
    </p:extLst>
  </p:cSld>
  <p:clrMapOvr>
    <a:masterClrMapping/>
  </p:clrMapOvr>
</p:sld>
</file>

<file path=ppt/theme/theme1.xml><?xml version="1.0" encoding="utf-8"?>
<a:theme xmlns:a="http://schemas.openxmlformats.org/drawingml/2006/main" name="4_Оформление по умолчанию">
  <a:themeElements>
    <a:clrScheme name="4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17203</TotalTime>
  <Words>2935</Words>
  <Application>Microsoft Office PowerPoint</Application>
  <PresentationFormat>Широкоэкранный</PresentationFormat>
  <Paragraphs>389</Paragraphs>
  <Slides>47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2" baseType="lpstr">
      <vt:lpstr>Arial</vt:lpstr>
      <vt:lpstr>Calibri</vt:lpstr>
      <vt:lpstr>Times New Roman</vt:lpstr>
      <vt:lpstr>Wingdings</vt:lpstr>
      <vt:lpstr>4_Оформление по умолчанию</vt:lpstr>
      <vt:lpstr>Интеграция с Ozon и Яндекс Маркет в типовых решениях ERP / КА / УТ</vt:lpstr>
      <vt:lpstr>Общая информация</vt:lpstr>
      <vt:lpstr>Общая информация</vt:lpstr>
      <vt:lpstr>Общая информация</vt:lpstr>
      <vt:lpstr>Общая информация</vt:lpstr>
      <vt:lpstr>Презентация PowerPoint</vt:lpstr>
      <vt:lpstr>         Авторизация</vt:lpstr>
      <vt:lpstr>         Авторизация</vt:lpstr>
      <vt:lpstr>         Авторизация</vt:lpstr>
      <vt:lpstr>     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Заполнение настроек</vt:lpstr>
      <vt:lpstr>         Рабочее место управления продажами</vt:lpstr>
      <vt:lpstr>         Работа с товарным каталогом</vt:lpstr>
      <vt:lpstr>         Работа с товарным каталогом</vt:lpstr>
      <vt:lpstr>         Работа с товарным каталогом</vt:lpstr>
      <vt:lpstr>         Работа с товарным каталогом</vt:lpstr>
      <vt:lpstr>         Работа с товарным каталогом</vt:lpstr>
      <vt:lpstr>         Работа с товарным каталогом</vt:lpstr>
      <vt:lpstr>         Работа с товарным каталогом</vt:lpstr>
      <vt:lpstr>         Работа с товарным каталогом</vt:lpstr>
      <vt:lpstr>    Публикация товаров</vt:lpstr>
      <vt:lpstr>    Публикация товаров</vt:lpstr>
      <vt:lpstr>    Публикация товаров</vt:lpstr>
      <vt:lpstr>    Публикация товаров</vt:lpstr>
      <vt:lpstr>         Обработка заказов FBS</vt:lpstr>
      <vt:lpstr>         Обработка заказов FBS</vt:lpstr>
      <vt:lpstr>         Обработка заказов FBS</vt:lpstr>
      <vt:lpstr>         Обработка заказов FBS</vt:lpstr>
      <vt:lpstr>         Обработка заказов FBS</vt:lpstr>
      <vt:lpstr>         Обработка заказов FBS</vt:lpstr>
      <vt:lpstr>    Передача в доставку заказов FBS (для Ozon)</vt:lpstr>
      <vt:lpstr>    Передача в доставку заказов FBS (для Ozon)</vt:lpstr>
      <vt:lpstr>         Загрузка отчетов о реализации</vt:lpstr>
      <vt:lpstr>     Планирование поставок FBO</vt:lpstr>
      <vt:lpstr>              Сверка поставок FBO</vt:lpstr>
      <vt:lpstr>              Сверка поставок FBO</vt:lpstr>
      <vt:lpstr>Презентация PowerPoint</vt:lpstr>
      <vt:lpstr>Планы развития функциональности</vt:lpstr>
      <vt:lpstr>Планы развития функциональности</vt:lpstr>
    </vt:vector>
  </TitlesOfParts>
  <Company>1C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Fedotova_K</dc:creator>
  <cp:lastModifiedBy>Гуткнехт Татьяна Владимировна</cp:lastModifiedBy>
  <cp:revision>325</cp:revision>
  <dcterms:created xsi:type="dcterms:W3CDTF">2020-11-11T06:55:55Z</dcterms:created>
  <dcterms:modified xsi:type="dcterms:W3CDTF">2026-02-18T11:07:42Z</dcterms:modified>
</cp:coreProperties>
</file>