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694" r:id="rId3"/>
    <p:sldMasterId id="2147483695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Open Sans Light" panose="020B0306030504020204" pitchFamily="34" charset="0"/>
      <p:regular r:id="rId29"/>
      <p:bold r:id="rId30"/>
      <p:italic r:id="rId31"/>
      <p:boldItalic r:id="rId32"/>
    </p:embeddedFont>
    <p:embeddedFont>
      <p:font typeface="Open Sans Medium" panose="020B0604020202020204" charset="0"/>
      <p:regular r:id="rId33"/>
      <p:bold r:id="rId34"/>
      <p:italic r:id="rId35"/>
      <p:boldItalic r:id="rId36"/>
    </p:embeddedFont>
    <p:embeddedFont>
      <p:font typeface="Open Sans SemiBold" panose="020B07060308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0">
          <p15:clr>
            <a:srgbClr val="A4A3A4"/>
          </p15:clr>
        </p15:guide>
        <p15:guide id="2" pos="6584">
          <p15:clr>
            <a:srgbClr val="A4A3A4"/>
          </p15:clr>
        </p15:guide>
        <p15:guide id="3" pos="7310">
          <p15:clr>
            <a:srgbClr val="A4A3A4"/>
          </p15:clr>
        </p15:guide>
        <p15:guide id="4" orient="horz" pos="1199">
          <p15:clr>
            <a:srgbClr val="A4A3A4"/>
          </p15:clr>
        </p15:guide>
        <p15:guide id="5" orient="horz" pos="3957">
          <p15:clr>
            <a:srgbClr val="A4A3A4"/>
          </p15:clr>
        </p15:guide>
        <p15:guide id="6" orient="horz" pos="5">
          <p15:clr>
            <a:srgbClr val="A4A3A4"/>
          </p15:clr>
        </p15:guide>
        <p15:guide id="7" orient="horz" pos="779">
          <p15:clr>
            <a:srgbClr val="A4A3A4"/>
          </p15:clr>
        </p15:guide>
        <p15:guide id="8" pos="624">
          <p15:clr>
            <a:srgbClr val="A4A3A4"/>
          </p15:clr>
        </p15:guide>
        <p15:guide id="9" orient="horz" pos="1103">
          <p15:clr>
            <a:srgbClr val="747775"/>
          </p15:clr>
        </p15:guide>
        <p15:guide id="10" orient="horz" pos="3422">
          <p15:clr>
            <a:srgbClr val="747775"/>
          </p15:clr>
        </p15:guide>
        <p15:guide id="11" orient="horz" pos="2592">
          <p15:clr>
            <a:srgbClr val="747775"/>
          </p15:clr>
        </p15:guide>
        <p15:guide id="12" orient="horz" pos="25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550"/>
        <p:guide pos="6584"/>
        <p:guide pos="7310"/>
        <p:guide orient="horz" pos="1199"/>
        <p:guide orient="horz" pos="3957"/>
        <p:guide orient="horz" pos="5"/>
        <p:guide orient="horz" pos="779"/>
        <p:guide pos="624"/>
        <p:guide orient="horz" pos="1103"/>
        <p:guide orient="horz" pos="3422"/>
        <p:guide orient="horz" pos="2592"/>
        <p:guide orient="horz" pos="25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c90bcac47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2c90bcac474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2c90bcac474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00fd08e611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g300fd08e611_0_8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g300fd08e611_0_8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00fd08e611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300fd08e611_0_9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g300fd08e611_0_9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00fd08e611_0_10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g300fd08e611_0_10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5" name="Google Shape;545;g300fd08e611_0_10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00fd08e611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g300fd08e611_0_1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0" name="Google Shape;560;g300fd08e611_0_11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c909de9ac3_0_3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g2c909de9ac3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00fd08e611_0_13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6" name="Google Shape;586;g300fd08e611_0_1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00fd08e61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300fd08e611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300fd08e611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00fd08e611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300fd08e611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300fd08e611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00fd08e611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300fd08e611_0_4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g300fd08e611_0_4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00fd08e611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g300fd08e611_0_5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300fd08e611_0_5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0fd08e611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300fd08e611_0_7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300fd08e611_0_7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00fd08e611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g300fd08e611_0_7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300fd08e611_0_7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7" name="Google Shape;28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4" name="Google Shape;29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youtube.com/watch?v=IkojFVGH5ik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hyperlink" Target="mailto:sales@ideco.ru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9"/>
          <p:cNvPicPr preferRelativeResize="0"/>
          <p:nvPr/>
        </p:nvPicPr>
        <p:blipFill rotWithShape="1">
          <a:blip r:embed="rId3">
            <a:alphaModFix/>
          </a:blip>
          <a:srcRect t="15604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9"/>
          <p:cNvSpPr/>
          <p:nvPr/>
        </p:nvSpPr>
        <p:spPr>
          <a:xfrm>
            <a:off x="852575" y="5467719"/>
            <a:ext cx="71517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использования отечественного межсетевого экрана</a:t>
            </a:r>
            <a:endParaRPr sz="30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6" name="Google Shape;31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733" y="858080"/>
            <a:ext cx="2399830" cy="72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9"/>
          <p:cNvSpPr/>
          <p:nvPr/>
        </p:nvSpPr>
        <p:spPr>
          <a:xfrm>
            <a:off x="761402" y="4180493"/>
            <a:ext cx="5015700" cy="12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КЕЙСЫ</a:t>
            </a:r>
            <a:endParaRPr sz="1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" name="Google Shape;318;p49"/>
          <p:cNvSpPr/>
          <p:nvPr/>
        </p:nvSpPr>
        <p:spPr>
          <a:xfrm>
            <a:off x="7831900" y="5485610"/>
            <a:ext cx="35274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Алексей Киселев</a:t>
            </a:r>
            <a:endParaRPr sz="20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Presale</a:t>
            </a:r>
            <a:r>
              <a:rPr lang="ru-RU" sz="20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-инженер </a:t>
            </a:r>
            <a:r>
              <a:rPr lang="en-US" sz="20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Ideco</a:t>
            </a:r>
            <a:endParaRPr sz="20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58"/>
          <p:cNvPicPr preferRelativeResize="0"/>
          <p:nvPr/>
        </p:nvPicPr>
        <p:blipFill rotWithShape="1">
          <a:blip r:embed="rId3">
            <a:alphaModFix amt="45000"/>
          </a:blip>
          <a:srcRect t="14731" b="29019"/>
          <a:stretch/>
        </p:blipFill>
        <p:spPr>
          <a:xfrm flipH="1">
            <a:off x="0" y="-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00003">
            <a:off x="7415021" y="386698"/>
            <a:ext cx="2988007" cy="8860732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8"/>
          <p:cNvSpPr/>
          <p:nvPr/>
        </p:nvSpPr>
        <p:spPr>
          <a:xfrm>
            <a:off x="594225" y="4644949"/>
            <a:ext cx="74682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ru-RU" sz="7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Проектный</a:t>
            </a:r>
            <a:endParaRPr sz="7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ru-RU" sz="7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опыт</a:t>
            </a:r>
            <a:endParaRPr sz="41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59"/>
          <p:cNvPicPr preferRelativeResize="0"/>
          <p:nvPr/>
        </p:nvPicPr>
        <p:blipFill rotWithShape="1">
          <a:blip r:embed="rId3">
            <a:alphaModFix amt="95000"/>
          </a:blip>
          <a:srcRect l="23005" r="42789" b="24579"/>
          <a:stretch/>
        </p:blipFill>
        <p:spPr>
          <a:xfrm rot="10800000">
            <a:off x="759500" y="487600"/>
            <a:ext cx="4005600" cy="5887500"/>
          </a:xfrm>
          <a:prstGeom prst="roundRect">
            <a:avLst>
              <a:gd name="adj" fmla="val 8536"/>
            </a:avLst>
          </a:prstGeom>
          <a:noFill/>
          <a:ln>
            <a:noFill/>
          </a:ln>
        </p:spPr>
      </p:pic>
      <p:sp>
        <p:nvSpPr>
          <p:cNvPr id="537" name="Google Shape;537;p59"/>
          <p:cNvSpPr/>
          <p:nvPr/>
        </p:nvSpPr>
        <p:spPr>
          <a:xfrm>
            <a:off x="5400000" y="2530221"/>
            <a:ext cx="6204600" cy="2187000"/>
          </a:xfrm>
          <a:prstGeom prst="roundRect">
            <a:avLst>
              <a:gd name="adj" fmla="val 8826"/>
            </a:avLst>
          </a:prstGeom>
          <a:solidFill>
            <a:srgbClr val="ED7D31">
              <a:alpha val="451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8" name="Google Shape;538;p59"/>
          <p:cNvSpPr/>
          <p:nvPr/>
        </p:nvSpPr>
        <p:spPr>
          <a:xfrm>
            <a:off x="852225" y="4798059"/>
            <a:ext cx="4373700" cy="822900"/>
          </a:xfrm>
          <a:prstGeom prst="rect">
            <a:avLst/>
          </a:prstGeom>
          <a:noFill/>
          <a:ln>
            <a:noFill/>
          </a:ln>
          <a:effectLst>
            <a:outerShdw blurRad="171450" dist="9525" dir="216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0" i="0" u="none" strike="noStrike" cap="none">
                <a:solidFill>
                  <a:srgbClr val="DBDEE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Энергетическая компания, входящая в крупный многопрофильный холдинг</a:t>
            </a:r>
            <a:endParaRPr sz="2000" b="0" i="0" u="none" strike="noStrike" cap="none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39" name="Google Shape;539;p59"/>
          <p:cNvSpPr/>
          <p:nvPr/>
        </p:nvSpPr>
        <p:spPr>
          <a:xfrm>
            <a:off x="5586750" y="2761871"/>
            <a:ext cx="6070500" cy="17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Результат</a:t>
            </a:r>
            <a:endParaRPr sz="1400" b="0" i="0" u="none" strike="noStrike" cap="none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Произведена бесшовная миграция на межсетевой экран Ideco.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При помощи готовых скриптов в автоматическом режиме перенесены все настройки с оборудования Cisco. Заказчику предоставлена расширенная гарантия. Централизованное управление и мониторинг системы позволяют в режиме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реального времени отслеживать ключевые параметры сети.</a:t>
            </a:r>
            <a:endParaRPr sz="14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40" name="Google Shape;540;p59"/>
          <p:cNvSpPr/>
          <p:nvPr/>
        </p:nvSpPr>
        <p:spPr>
          <a:xfrm>
            <a:off x="5281950" y="636925"/>
            <a:ext cx="47781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Задачи</a:t>
            </a:r>
            <a:endParaRPr sz="1400" b="0" i="0" u="none" strike="noStrike" cap="none">
              <a:solidFill>
                <a:srgbClr val="E77C0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E77C0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</a:t>
            </a: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Замена Cisco ASA на решение отечественного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производителя, с возможностью переноса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всех настроек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</a:t>
            </a: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Централизованное управление и мониторинг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</a:t>
            </a: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Расширенная гарантия на оборудование</a:t>
            </a:r>
            <a:endParaRPr sz="14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541" name="Google Shape;541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7699" y="6134464"/>
            <a:ext cx="1026925" cy="310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0"/>
          <p:cNvSpPr/>
          <p:nvPr/>
        </p:nvSpPr>
        <p:spPr>
          <a:xfrm>
            <a:off x="5400000" y="2552075"/>
            <a:ext cx="6204600" cy="1544700"/>
          </a:xfrm>
          <a:prstGeom prst="roundRect">
            <a:avLst>
              <a:gd name="adj" fmla="val 8876"/>
            </a:avLst>
          </a:prstGeom>
          <a:solidFill>
            <a:srgbClr val="ED7D31">
              <a:alpha val="451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8" name="Google Shape;548;p60"/>
          <p:cNvPicPr preferRelativeResize="0"/>
          <p:nvPr/>
        </p:nvPicPr>
        <p:blipFill rotWithShape="1">
          <a:blip r:embed="rId3">
            <a:alphaModFix amt="73000"/>
          </a:blip>
          <a:srcRect l="16059" r="16065"/>
          <a:stretch/>
        </p:blipFill>
        <p:spPr>
          <a:xfrm>
            <a:off x="760125" y="477000"/>
            <a:ext cx="4007400" cy="5904000"/>
          </a:xfrm>
          <a:prstGeom prst="roundRect">
            <a:avLst>
              <a:gd name="adj" fmla="val 9301"/>
            </a:avLst>
          </a:prstGeom>
          <a:noFill/>
          <a:ln>
            <a:noFill/>
          </a:ln>
        </p:spPr>
      </p:pic>
      <p:sp>
        <p:nvSpPr>
          <p:cNvPr id="549" name="Google Shape;549;p60"/>
          <p:cNvSpPr/>
          <p:nvPr/>
        </p:nvSpPr>
        <p:spPr>
          <a:xfrm>
            <a:off x="852225" y="4582840"/>
            <a:ext cx="2855100" cy="1355100"/>
          </a:xfrm>
          <a:prstGeom prst="rect">
            <a:avLst/>
          </a:prstGeom>
          <a:noFill/>
          <a:ln>
            <a:noFill/>
          </a:ln>
          <a:effectLst>
            <a:outerShdw blurRad="171450" dist="9525" dir="216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Федеральный дистрибьютор электротехники «Русский свет»</a:t>
            </a:r>
            <a:endParaRPr sz="20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0" name="Google Shape;550;p60"/>
          <p:cNvSpPr/>
          <p:nvPr/>
        </p:nvSpPr>
        <p:spPr>
          <a:xfrm>
            <a:off x="5586750" y="2783724"/>
            <a:ext cx="6070500" cy="12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Результат</a:t>
            </a:r>
            <a:endParaRPr sz="1400" b="0" i="0" u="none" strike="noStrike" cap="none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Осуществлен переход на решение Ideco NGFW.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Оперативное решение вопросов заказчика в процессе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внедрения и эксплуатации.</a:t>
            </a:r>
            <a:endParaRPr sz="14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51" name="Google Shape;551;p60"/>
          <p:cNvSpPr/>
          <p:nvPr/>
        </p:nvSpPr>
        <p:spPr>
          <a:xfrm>
            <a:off x="5281950" y="636925"/>
            <a:ext cx="4778100" cy="19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Задачи</a:t>
            </a:r>
            <a:endParaRPr sz="1400" b="0" i="0" u="none" strike="noStrike" cap="none">
              <a:solidFill>
                <a:srgbClr val="E77C0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E77C0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</a:t>
            </a: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Решение на 4 000 пользователей для замены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Cisco и open source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</a:t>
            </a: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Круглосуточная техническая поддержка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с выделенным каналом связи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</a:t>
            </a: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Централизованное управление и мониторинг</a:t>
            </a:r>
            <a:endParaRPr sz="14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552" name="Google Shape;552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7699" y="6134464"/>
            <a:ext cx="1026925" cy="31085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0"/>
          <p:cNvSpPr/>
          <p:nvPr/>
        </p:nvSpPr>
        <p:spPr>
          <a:xfrm>
            <a:off x="5281950" y="4642850"/>
            <a:ext cx="6322800" cy="9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ru-RU" sz="1200" b="0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«Функционал продукта отвечает всем нашим требованиям!</a:t>
            </a:r>
            <a:endParaRPr sz="12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Используем Ideco NGFW в нашей компании с июля 2022 года. Все работает </a:t>
            </a:r>
            <a:br>
              <a:rPr lang="ru-RU" sz="1200" b="0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1200" b="0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без нареканий, рады продолжать наше плодотворное сотрудничество»</a:t>
            </a:r>
            <a:r>
              <a:rPr lang="ru-RU" sz="1200" b="0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1200" b="0" i="1" u="none" strike="noStrike" cap="none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br>
              <a:rPr lang="ru-RU" sz="1200" b="0" i="1" u="none" strike="noStrike" cap="none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1200" b="0" i="1" u="none" strike="noStrike" cap="none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Алексей Савченко, начальник управления по инфраструктуре ИТ.</a:t>
            </a:r>
            <a:endParaRPr sz="1200" b="0" i="1" u="none" strike="noStrike" cap="none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4" name="Google Shape;554;p60"/>
          <p:cNvPicPr preferRelativeResize="0"/>
          <p:nvPr/>
        </p:nvPicPr>
        <p:blipFill rotWithShape="1">
          <a:blip r:embed="rId5">
            <a:alphaModFix/>
          </a:blip>
          <a:srcRect l="23341" r="23084" b="38011"/>
          <a:stretch/>
        </p:blipFill>
        <p:spPr>
          <a:xfrm>
            <a:off x="10228090" y="1027100"/>
            <a:ext cx="1376510" cy="8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10"/>
          <a:stretch/>
        </p:blipFill>
        <p:spPr>
          <a:xfrm>
            <a:off x="7061700" y="6143240"/>
            <a:ext cx="351175" cy="3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0"/>
          <p:cNvSpPr txBox="1"/>
          <p:nvPr/>
        </p:nvSpPr>
        <p:spPr>
          <a:xfrm>
            <a:off x="5281950" y="6161622"/>
            <a:ext cx="1779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strike="noStrike" cap="none">
                <a:solidFill>
                  <a:schemeClr val="hlink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6"/>
              </a:rPr>
              <a:t>Запись вебинара</a:t>
            </a:r>
            <a:endParaRPr sz="1400" b="0" i="0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61"/>
          <p:cNvPicPr preferRelativeResize="0"/>
          <p:nvPr/>
        </p:nvPicPr>
        <p:blipFill rotWithShape="1">
          <a:blip r:embed="rId3">
            <a:alphaModFix/>
          </a:blip>
          <a:srcRect l="33615" r="25642" b="9942"/>
          <a:stretch/>
        </p:blipFill>
        <p:spPr>
          <a:xfrm rot="10800000" flipH="1">
            <a:off x="760125" y="477750"/>
            <a:ext cx="4007400" cy="5904000"/>
          </a:xfrm>
          <a:prstGeom prst="roundRect">
            <a:avLst>
              <a:gd name="adj" fmla="val 9096"/>
            </a:avLst>
          </a:prstGeom>
          <a:noFill/>
          <a:ln>
            <a:noFill/>
          </a:ln>
        </p:spPr>
      </p:pic>
      <p:sp>
        <p:nvSpPr>
          <p:cNvPr id="563" name="Google Shape;563;p61"/>
          <p:cNvSpPr/>
          <p:nvPr/>
        </p:nvSpPr>
        <p:spPr>
          <a:xfrm>
            <a:off x="5400000" y="3053517"/>
            <a:ext cx="6204600" cy="2405100"/>
          </a:xfrm>
          <a:prstGeom prst="roundRect">
            <a:avLst>
              <a:gd name="adj" fmla="val 8304"/>
            </a:avLst>
          </a:prstGeom>
          <a:solidFill>
            <a:srgbClr val="ED7D31">
              <a:alpha val="451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4" name="Google Shape;564;p61"/>
          <p:cNvSpPr/>
          <p:nvPr/>
        </p:nvSpPr>
        <p:spPr>
          <a:xfrm>
            <a:off x="852225" y="4448994"/>
            <a:ext cx="4373700" cy="1583100"/>
          </a:xfrm>
          <a:prstGeom prst="rect">
            <a:avLst/>
          </a:prstGeom>
          <a:noFill/>
          <a:ln>
            <a:noFill/>
          </a:ln>
          <a:effectLst>
            <a:outerShdw blurRad="171450" dist="9525" dir="216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Департамент </a:t>
            </a:r>
            <a:br>
              <a:rPr lang="ru-RU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информационных </a:t>
            </a:r>
            <a:br>
              <a:rPr lang="ru-RU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технологий и цифрового развития ХМАО</a:t>
            </a: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5" name="Google Shape;565;p61"/>
          <p:cNvSpPr/>
          <p:nvPr/>
        </p:nvSpPr>
        <p:spPr>
          <a:xfrm>
            <a:off x="5586750" y="3285167"/>
            <a:ext cx="6070500" cy="20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Результат</a:t>
            </a:r>
            <a:endParaRPr sz="1400" b="0" i="0" u="none" strike="noStrike" cap="none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Произведена интеграция  межсетевого экрана Ideco, закрывающая все потребности заказчика: фильтрация трафика L7, контроль приложений, интеграция с Active Directory. Решение полностью соответствует требованиям заказчика по удобству настройки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и интеграции в существующую инфраструктуру. Техническая поддержка по 5 каналам связи. Ответ в веб-интерфейсе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продукта</a:t>
            </a: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в течение 30 секунд.</a:t>
            </a:r>
            <a:endParaRPr sz="14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66" name="Google Shape;566;p61"/>
          <p:cNvSpPr/>
          <p:nvPr/>
        </p:nvSpPr>
        <p:spPr>
          <a:xfrm>
            <a:off x="5281950" y="636925"/>
            <a:ext cx="47781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Задачи</a:t>
            </a:r>
            <a:endParaRPr sz="1400" b="0" i="0" u="none" strike="noStrike" cap="none">
              <a:solidFill>
                <a:srgbClr val="E77C0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E77C0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Обеспечить безопасность сети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для 2500 пользователей:</a:t>
            </a:r>
            <a:endParaRPr sz="14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567" name="Google Shape;567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7699" y="6134464"/>
            <a:ext cx="1026925" cy="31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33454" y="670523"/>
            <a:ext cx="1271175" cy="1159306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61"/>
          <p:cNvSpPr/>
          <p:nvPr/>
        </p:nvSpPr>
        <p:spPr>
          <a:xfrm>
            <a:off x="5281950" y="1474379"/>
            <a:ext cx="4778100" cy="1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</a:t>
            </a: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удобство настройки,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</a:t>
            </a: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интеграция с Active Directory,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</a:t>
            </a: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фильтрация трафика. </a:t>
            </a:r>
            <a:endParaRPr sz="14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Один из ключевых факторов - быстрая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и качественная техническая поддержка.</a:t>
            </a:r>
            <a:endParaRPr sz="14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2"/>
          <p:cNvSpPr txBox="1"/>
          <p:nvPr/>
        </p:nvSpPr>
        <p:spPr>
          <a:xfrm>
            <a:off x="888725" y="531300"/>
            <a:ext cx="412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2400"/>
              <a:buFont typeface="Open Sans"/>
              <a:buNone/>
            </a:pPr>
            <a:r>
              <a:rPr lang="ru-RU" sz="2400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Тестирование</a:t>
            </a:r>
            <a:endParaRPr sz="2400" i="0" u="none" strike="noStrike" cap="none">
              <a:solidFill>
                <a:srgbClr val="E77C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5" name="Google Shape;575;p62"/>
          <p:cNvSpPr/>
          <p:nvPr/>
        </p:nvSpPr>
        <p:spPr>
          <a:xfrm>
            <a:off x="1041125" y="3293775"/>
            <a:ext cx="3754800" cy="1361700"/>
          </a:xfrm>
          <a:prstGeom prst="roundRect">
            <a:avLst>
              <a:gd name="adj" fmla="val 1313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6" name="Google Shape;576;p62"/>
          <p:cNvSpPr/>
          <p:nvPr/>
        </p:nvSpPr>
        <p:spPr>
          <a:xfrm>
            <a:off x="1193400" y="3508025"/>
            <a:ext cx="36024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40 дней тестовая лицензия</a:t>
            </a:r>
            <a:endParaRPr sz="1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Помощь в тестировании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Обратная связь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77" name="Google Shape;577;p62"/>
          <p:cNvSpPr/>
          <p:nvPr/>
        </p:nvSpPr>
        <p:spPr>
          <a:xfrm>
            <a:off x="892075" y="1634125"/>
            <a:ext cx="4983900" cy="13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1600"/>
              <a:buFont typeface="Open Sans Light"/>
              <a:buAutoNum type="arabicPeriod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Зарегистрироваться на </a:t>
            </a:r>
            <a:r>
              <a:rPr lang="ru-RU" sz="1600">
                <a:solidFill>
                  <a:srgbClr val="E77C0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my.ideco.ru</a:t>
            </a:r>
            <a:endParaRPr sz="1600">
              <a:solidFill>
                <a:srgbClr val="E77C0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1600"/>
              <a:buFont typeface="Open Sans Light"/>
              <a:buAutoNum type="arabicPeriod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Скачать </a:t>
            </a:r>
            <a:r>
              <a:rPr lang="ru-RU" sz="1600">
                <a:solidFill>
                  <a:srgbClr val="E77C0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Ideco NGFW</a:t>
            </a:r>
            <a:endParaRPr sz="1600">
              <a:solidFill>
                <a:srgbClr val="E77C0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1600"/>
              <a:buFont typeface="Open Sans Light"/>
              <a:buAutoNum type="arabicPeriod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Установить </a:t>
            </a:r>
            <a:r>
              <a:rPr lang="ru-RU" sz="1600">
                <a:solidFill>
                  <a:srgbClr val="E77C0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Ideco NGFW</a:t>
            </a:r>
            <a:endParaRPr sz="1600">
              <a:solidFill>
                <a:srgbClr val="E77C0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78" name="Google Shape;578;p62"/>
          <p:cNvSpPr/>
          <p:nvPr/>
        </p:nvSpPr>
        <p:spPr>
          <a:xfrm>
            <a:off x="5298200" y="1750500"/>
            <a:ext cx="2430000" cy="2904900"/>
          </a:xfrm>
          <a:prstGeom prst="roundRect">
            <a:avLst>
              <a:gd name="adj" fmla="val 966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9" name="Google Shape;579;p62"/>
          <p:cNvSpPr/>
          <p:nvPr/>
        </p:nvSpPr>
        <p:spPr>
          <a:xfrm>
            <a:off x="5499022" y="1975777"/>
            <a:ext cx="2048100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my.ideco.ru</a:t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580" name="Google Shape;580;p62"/>
          <p:cNvGrpSpPr/>
          <p:nvPr/>
        </p:nvGrpSpPr>
        <p:grpSpPr>
          <a:xfrm>
            <a:off x="5586404" y="2535435"/>
            <a:ext cx="1872949" cy="1866336"/>
            <a:chOff x="6348404" y="2535435"/>
            <a:chExt cx="1872949" cy="1866336"/>
          </a:xfrm>
        </p:grpSpPr>
        <p:pic>
          <p:nvPicPr>
            <p:cNvPr id="581" name="Google Shape;581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48404" y="2535435"/>
              <a:ext cx="1872949" cy="1866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62"/>
            <p:cNvPicPr preferRelativeResize="0"/>
            <p:nvPr/>
          </p:nvPicPr>
          <p:blipFill rotWithShape="1">
            <a:blip r:embed="rId4">
              <a:alphaModFix/>
            </a:blip>
            <a:srcRect l="11004" t="11198" r="11004" b="11198"/>
            <a:stretch/>
          </p:blipFill>
          <p:spPr>
            <a:xfrm>
              <a:off x="6457291" y="2645129"/>
              <a:ext cx="1655175" cy="16469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3" name="Google Shape;583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77699" y="621579"/>
            <a:ext cx="1026925" cy="310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63"/>
          <p:cNvPicPr preferRelativeResize="0"/>
          <p:nvPr/>
        </p:nvPicPr>
        <p:blipFill rotWithShape="1">
          <a:blip r:embed="rId3">
            <a:alphaModFix/>
          </a:blip>
          <a:srcRect t="15604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3"/>
          <p:cNvPicPr preferRelativeResize="0"/>
          <p:nvPr/>
        </p:nvPicPr>
        <p:blipFill rotWithShape="1">
          <a:blip r:embed="rId4">
            <a:alphaModFix/>
          </a:blip>
          <a:srcRect l="6040" t="5798" r="6040" b="5807"/>
          <a:stretch/>
        </p:blipFill>
        <p:spPr>
          <a:xfrm>
            <a:off x="9207873" y="3900004"/>
            <a:ext cx="2378400" cy="2391300"/>
          </a:xfrm>
          <a:prstGeom prst="roundRect">
            <a:avLst>
              <a:gd name="adj" fmla="val 9893"/>
            </a:avLst>
          </a:prstGeom>
          <a:noFill/>
          <a:ln>
            <a:noFill/>
          </a:ln>
        </p:spPr>
      </p:pic>
      <p:pic>
        <p:nvPicPr>
          <p:cNvPr id="590" name="Google Shape;590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8725" y="883645"/>
            <a:ext cx="2399825" cy="700787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3"/>
          <p:cNvSpPr txBox="1"/>
          <p:nvPr/>
        </p:nvSpPr>
        <p:spPr>
          <a:xfrm>
            <a:off x="3577777" y="966670"/>
            <a:ext cx="46488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2400"/>
              <a:buFont typeface="Open Sans"/>
              <a:buNone/>
            </a:pPr>
            <a:r>
              <a:rPr lang="ru-RU" sz="3500" b="0" i="0" u="none" strike="noStrike" cap="none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СОЗДАЕМ ВМЕСТЕ</a:t>
            </a:r>
            <a:endParaRPr sz="3500" b="0" i="0" u="none" strike="noStrike" cap="none">
              <a:solidFill>
                <a:srgbClr val="E77C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2" name="Google Shape;592;p63"/>
          <p:cNvSpPr/>
          <p:nvPr/>
        </p:nvSpPr>
        <p:spPr>
          <a:xfrm>
            <a:off x="897400" y="4769175"/>
            <a:ext cx="5229000" cy="19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8 800 555 33 40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sales@ideco.ru</a:t>
            </a:r>
            <a:endParaRPr lang="en-US" sz="2000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ideco.ru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/>
          <p:nvPr/>
        </p:nvSpPr>
        <p:spPr>
          <a:xfrm>
            <a:off x="891650" y="530330"/>
            <a:ext cx="74832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О компании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50"/>
          <p:cNvSpPr/>
          <p:nvPr/>
        </p:nvSpPr>
        <p:spPr>
          <a:xfrm>
            <a:off x="891655" y="1485929"/>
            <a:ext cx="7483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Ideco — российский разработчик решений для защиты корпоративных сетей от кибератак и фильтрации трафика.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26" name="Google Shape;32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7699" y="621579"/>
            <a:ext cx="1026925" cy="31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0"/>
          <p:cNvPicPr preferRelativeResize="0"/>
          <p:nvPr/>
        </p:nvPicPr>
        <p:blipFill rotWithShape="1">
          <a:blip r:embed="rId4">
            <a:alphaModFix amt="50000"/>
          </a:blip>
          <a:srcRect l="5532" t="34899" r="5523" b="52389"/>
          <a:stretch/>
        </p:blipFill>
        <p:spPr>
          <a:xfrm>
            <a:off x="973000" y="2394075"/>
            <a:ext cx="10631700" cy="1704900"/>
          </a:xfrm>
          <a:prstGeom prst="roundRect">
            <a:avLst>
              <a:gd name="adj" fmla="val 12115"/>
            </a:avLst>
          </a:prstGeom>
          <a:noFill/>
          <a:ln>
            <a:noFill/>
          </a:ln>
        </p:spPr>
      </p:pic>
      <p:sp>
        <p:nvSpPr>
          <p:cNvPr id="328" name="Google Shape;328;p50"/>
          <p:cNvSpPr/>
          <p:nvPr/>
        </p:nvSpPr>
        <p:spPr>
          <a:xfrm>
            <a:off x="1323776" y="2523784"/>
            <a:ext cx="19782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2005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50"/>
          <p:cNvSpPr/>
          <p:nvPr/>
        </p:nvSpPr>
        <p:spPr>
          <a:xfrm>
            <a:off x="6763626" y="2523784"/>
            <a:ext cx="24213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200+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50"/>
          <p:cNvSpPr/>
          <p:nvPr/>
        </p:nvSpPr>
        <p:spPr>
          <a:xfrm>
            <a:off x="1350163" y="3405809"/>
            <a:ext cx="19782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год создания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p50"/>
          <p:cNvSpPr/>
          <p:nvPr/>
        </p:nvSpPr>
        <p:spPr>
          <a:xfrm>
            <a:off x="6794854" y="3405800"/>
            <a:ext cx="15267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сотрудников 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в команде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p50"/>
          <p:cNvSpPr/>
          <p:nvPr/>
        </p:nvSpPr>
        <p:spPr>
          <a:xfrm>
            <a:off x="3793019" y="2523784"/>
            <a:ext cx="24213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5500+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50"/>
          <p:cNvSpPr/>
          <p:nvPr/>
        </p:nvSpPr>
        <p:spPr>
          <a:xfrm>
            <a:off x="3828525" y="3405809"/>
            <a:ext cx="3688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компаний под нашей 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защитой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4" name="Google Shape;334;p50"/>
          <p:cNvSpPr/>
          <p:nvPr/>
        </p:nvSpPr>
        <p:spPr>
          <a:xfrm>
            <a:off x="9278226" y="2523784"/>
            <a:ext cx="24213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50"/>
          <p:cNvSpPr/>
          <p:nvPr/>
        </p:nvSpPr>
        <p:spPr>
          <a:xfrm>
            <a:off x="9309453" y="3405800"/>
            <a:ext cx="19371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мажорных релиза каждый год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1"/>
          <p:cNvSpPr/>
          <p:nvPr/>
        </p:nvSpPr>
        <p:spPr>
          <a:xfrm>
            <a:off x="891650" y="530330"/>
            <a:ext cx="74832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О компании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51"/>
          <p:cNvSpPr/>
          <p:nvPr/>
        </p:nvSpPr>
        <p:spPr>
          <a:xfrm>
            <a:off x="891655" y="1485929"/>
            <a:ext cx="7483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Ideco — российский разработчик решений для защиты корпоративных сетей от кибератак и фильтрации трафика.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43" name="Google Shape;34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7699" y="621579"/>
            <a:ext cx="1026925" cy="31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1"/>
          <p:cNvPicPr preferRelativeResize="0"/>
          <p:nvPr/>
        </p:nvPicPr>
        <p:blipFill rotWithShape="1">
          <a:blip r:embed="rId4">
            <a:alphaModFix amt="50000"/>
          </a:blip>
          <a:srcRect l="5532" t="34899" r="5523" b="52389"/>
          <a:stretch/>
        </p:blipFill>
        <p:spPr>
          <a:xfrm>
            <a:off x="973000" y="2394075"/>
            <a:ext cx="10631700" cy="1704900"/>
          </a:xfrm>
          <a:prstGeom prst="roundRect">
            <a:avLst>
              <a:gd name="adj" fmla="val 12115"/>
            </a:avLst>
          </a:prstGeom>
          <a:noFill/>
          <a:ln>
            <a:noFill/>
          </a:ln>
        </p:spPr>
      </p:pic>
      <p:sp>
        <p:nvSpPr>
          <p:cNvPr id="345" name="Google Shape;345;p51"/>
          <p:cNvSpPr/>
          <p:nvPr/>
        </p:nvSpPr>
        <p:spPr>
          <a:xfrm>
            <a:off x="1323776" y="2523784"/>
            <a:ext cx="19782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2005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51"/>
          <p:cNvSpPr/>
          <p:nvPr/>
        </p:nvSpPr>
        <p:spPr>
          <a:xfrm>
            <a:off x="6763626" y="2523784"/>
            <a:ext cx="24213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200+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1"/>
          <p:cNvSpPr/>
          <p:nvPr/>
        </p:nvSpPr>
        <p:spPr>
          <a:xfrm>
            <a:off x="1350163" y="3405809"/>
            <a:ext cx="19782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год создания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8" name="Google Shape;348;p51"/>
          <p:cNvSpPr/>
          <p:nvPr/>
        </p:nvSpPr>
        <p:spPr>
          <a:xfrm>
            <a:off x="6794854" y="3405800"/>
            <a:ext cx="15267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сотрудников 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в команде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p51"/>
          <p:cNvSpPr/>
          <p:nvPr/>
        </p:nvSpPr>
        <p:spPr>
          <a:xfrm>
            <a:off x="3793019" y="2523784"/>
            <a:ext cx="24213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5500+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51"/>
          <p:cNvSpPr/>
          <p:nvPr/>
        </p:nvSpPr>
        <p:spPr>
          <a:xfrm>
            <a:off x="3828525" y="3405809"/>
            <a:ext cx="3688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компаний под нашей 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защитой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51"/>
          <p:cNvSpPr/>
          <p:nvPr/>
        </p:nvSpPr>
        <p:spPr>
          <a:xfrm>
            <a:off x="9278226" y="2523784"/>
            <a:ext cx="24213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51"/>
          <p:cNvSpPr/>
          <p:nvPr/>
        </p:nvSpPr>
        <p:spPr>
          <a:xfrm>
            <a:off x="9309453" y="3405800"/>
            <a:ext cx="19371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мажорных релиза каждый год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51"/>
          <p:cNvSpPr txBox="1"/>
          <p:nvPr/>
        </p:nvSpPr>
        <p:spPr>
          <a:xfrm>
            <a:off x="789212" y="4870151"/>
            <a:ext cx="48078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фильтрация трафика;</a:t>
            </a:r>
            <a:endParaRPr sz="1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организация удаленного доступа;</a:t>
            </a:r>
            <a:endParaRPr sz="1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соблюдение требований регулятора;</a:t>
            </a:r>
            <a:endParaRPr sz="16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отказоустойчивость;</a:t>
            </a:r>
            <a:endParaRPr sz="1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54" name="Google Shape;354;p51"/>
          <p:cNvSpPr txBox="1"/>
          <p:nvPr/>
        </p:nvSpPr>
        <p:spPr>
          <a:xfrm>
            <a:off x="5589812" y="4870151"/>
            <a:ext cx="48078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учет и авторизация пользователей;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отчетность и мониторинг;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централизованное управление;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миграция с зарубежных решений.</a:t>
            </a:r>
            <a:endParaRPr sz="1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55" name="Google Shape;355;p51"/>
          <p:cNvSpPr txBox="1"/>
          <p:nvPr/>
        </p:nvSpPr>
        <p:spPr>
          <a:xfrm>
            <a:off x="895650" y="4412951"/>
            <a:ext cx="480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Решаем задачи:</a:t>
            </a:r>
            <a:endParaRPr sz="1800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2"/>
          <p:cNvSpPr/>
          <p:nvPr/>
        </p:nvSpPr>
        <p:spPr>
          <a:xfrm>
            <a:off x="891650" y="530329"/>
            <a:ext cx="7483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Модули Ideco NGFW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2"/>
          <p:cNvSpPr/>
          <p:nvPr/>
        </p:nvSpPr>
        <p:spPr>
          <a:xfrm>
            <a:off x="800975" y="1499250"/>
            <a:ext cx="49623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Межсетевой экран (файрвол), WAF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Маршрутизатор, прокси-сервер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Система предотвращения вторжений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Контроль приложений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Контент-фильтр, антивирус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Почтовый сервер, антиспам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Централизованная консоль управления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Мониторинг, отчетность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63" name="Google Shape;36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7699" y="621579"/>
            <a:ext cx="1026925" cy="31085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2"/>
          <p:cNvSpPr/>
          <p:nvPr/>
        </p:nvSpPr>
        <p:spPr>
          <a:xfrm>
            <a:off x="6078450" y="1303250"/>
            <a:ext cx="4962300" cy="3280800"/>
          </a:xfrm>
          <a:prstGeom prst="roundRect">
            <a:avLst>
              <a:gd name="adj" fmla="val 587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5" name="Google Shape;365;p52"/>
          <p:cNvSpPr/>
          <p:nvPr/>
        </p:nvSpPr>
        <p:spPr>
          <a:xfrm>
            <a:off x="6211175" y="1499250"/>
            <a:ext cx="4750800" cy="29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VPN-сервер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    Протоколы IKEv2/IPsec, Wireguard, PPTP,  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    PPPoE, L2TP/IPsec, SSTP для site-to-site 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    и client-to-site подключений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    Двухфакторная авторизация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    Поддержка подключения роутеров 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    MikroTik, D-link, Asus, Keenetic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6" name="Google Shape;366;p52"/>
          <p:cNvSpPr/>
          <p:nvPr/>
        </p:nvSpPr>
        <p:spPr>
          <a:xfrm>
            <a:off x="877175" y="5751331"/>
            <a:ext cx="71088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Быстрое внедрение</a:t>
            </a: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за счет интеграции с Active Directory и ALD Pro, SIEM, DLP-системами и мониторингом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53"/>
          <p:cNvPicPr preferRelativeResize="0"/>
          <p:nvPr/>
        </p:nvPicPr>
        <p:blipFill rotWithShape="1">
          <a:blip r:embed="rId3">
            <a:alphaModFix amt="90000"/>
          </a:blip>
          <a:srcRect l="51420"/>
          <a:stretch/>
        </p:blipFill>
        <p:spPr>
          <a:xfrm flipH="1">
            <a:off x="6269174" y="0"/>
            <a:ext cx="59228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3"/>
          <p:cNvSpPr/>
          <p:nvPr/>
        </p:nvSpPr>
        <p:spPr>
          <a:xfrm>
            <a:off x="783637" y="5740887"/>
            <a:ext cx="55842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Реестр программного обеспечения Минцифры</a:t>
            </a:r>
            <a:endParaRPr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Запись в реестре №329 от 08.04.2016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4" name="Google Shape;374;p53"/>
          <p:cNvSpPr/>
          <p:nvPr/>
        </p:nvSpPr>
        <p:spPr>
          <a:xfrm>
            <a:off x="876531" y="530325"/>
            <a:ext cx="7958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IDECO UTM ФСТЭК</a:t>
            </a:r>
            <a:endParaRPr sz="2400">
              <a:solidFill>
                <a:schemeClr val="accent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75" name="Google Shape;375;p53"/>
          <p:cNvSpPr/>
          <p:nvPr/>
        </p:nvSpPr>
        <p:spPr>
          <a:xfrm>
            <a:off x="783637" y="1517441"/>
            <a:ext cx="5584200" cy="17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Сертифицирован по требованиям к межсетевым экранам</a:t>
            </a:r>
            <a:br>
              <a:rPr lang="ru-RU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4-го класса и системам обнаружения вторжений</a:t>
            </a:r>
            <a:endParaRPr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 Light"/>
              <a:buChar char="+"/>
            </a:pPr>
            <a:r>
              <a:rPr lang="ru-RU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Межсетевые экраны А 4-го класса защиты ИТ.МЭ.А4.ПЗ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 Light"/>
              <a:buChar char="+"/>
            </a:pPr>
            <a:r>
              <a:rPr lang="ru-RU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Межсетевые экраны Б 4-го класса защиты ИТ.МЭ.Б4.П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 Light"/>
              <a:buChar char="+"/>
            </a:pPr>
            <a:r>
              <a:rPr lang="ru-RU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СОВ сети 4-го класса защиты ИТ.СОВ.С4.ПЗ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6" name="Google Shape;376;p53"/>
          <p:cNvSpPr/>
          <p:nvPr/>
        </p:nvSpPr>
        <p:spPr>
          <a:xfrm>
            <a:off x="876531" y="3234375"/>
            <a:ext cx="7667400" cy="22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Соответствует требованиям регулятора</a:t>
            </a:r>
            <a:endParaRPr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 Light"/>
              <a:buChar char="+"/>
            </a:pPr>
            <a:r>
              <a:rPr lang="ru-RU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Указ Президента от 01.05.2022 № 250 «О дополнительных мерах </a:t>
            </a:r>
            <a:br>
              <a:rPr lang="ru-RU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по обеспечению информационной безопасности Российской Федерации»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 Light"/>
              <a:buChar char="+"/>
            </a:pPr>
            <a:r>
              <a:rPr lang="ru-RU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187-ФЗ «О безопасности КИИ РФ»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 Light"/>
              <a:buChar char="+"/>
            </a:pPr>
            <a:r>
              <a:rPr lang="ru-RU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152-ФЗ «О персональных данных»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 Light"/>
              <a:buChar char="+"/>
            </a:pPr>
            <a:r>
              <a:rPr lang="ru-RU" sz="15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139-ФЗ и 436-ФЗ «О защите детей от информации, причиняющей </a:t>
            </a:r>
            <a:br>
              <a:rPr lang="ru-RU" sz="15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ru-RU" sz="15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вред их здоровью и развитию»</a:t>
            </a:r>
            <a:endParaRPr sz="15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Light"/>
              <a:buChar char="+"/>
            </a:pPr>
            <a:r>
              <a:rPr lang="ru-RU" sz="15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114-ФЗ «О противодействии экстремистской деятельности»</a:t>
            </a:r>
            <a:endParaRPr sz="15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77" name="Google Shape;377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7699" y="621579"/>
            <a:ext cx="1026925" cy="310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/>
          <p:nvPr/>
        </p:nvSpPr>
        <p:spPr>
          <a:xfrm>
            <a:off x="8440025" y="3127120"/>
            <a:ext cx="3164700" cy="1507200"/>
          </a:xfrm>
          <a:prstGeom prst="roundRect">
            <a:avLst>
              <a:gd name="adj" fmla="val 12671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54"/>
          <p:cNvSpPr/>
          <p:nvPr/>
        </p:nvSpPr>
        <p:spPr>
          <a:xfrm>
            <a:off x="8440025" y="1435601"/>
            <a:ext cx="3164700" cy="1369200"/>
          </a:xfrm>
          <a:prstGeom prst="roundRect">
            <a:avLst>
              <a:gd name="adj" fmla="val 12671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54"/>
          <p:cNvSpPr/>
          <p:nvPr/>
        </p:nvSpPr>
        <p:spPr>
          <a:xfrm>
            <a:off x="2877425" y="4819251"/>
            <a:ext cx="3277800" cy="1507200"/>
          </a:xfrm>
          <a:prstGeom prst="roundRect">
            <a:avLst>
              <a:gd name="adj" fmla="val 12671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54"/>
          <p:cNvSpPr/>
          <p:nvPr/>
        </p:nvSpPr>
        <p:spPr>
          <a:xfrm>
            <a:off x="2877425" y="1435601"/>
            <a:ext cx="3277800" cy="1369200"/>
          </a:xfrm>
          <a:prstGeom prst="roundRect">
            <a:avLst>
              <a:gd name="adj" fmla="val 12671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7" name="Google Shape;387;p54"/>
          <p:cNvSpPr/>
          <p:nvPr/>
        </p:nvSpPr>
        <p:spPr>
          <a:xfrm>
            <a:off x="2877425" y="3127120"/>
            <a:ext cx="3277800" cy="1369200"/>
          </a:xfrm>
          <a:prstGeom prst="roundRect">
            <a:avLst>
              <a:gd name="adj" fmla="val 12671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8" name="Google Shape;388;p54"/>
          <p:cNvPicPr preferRelativeResize="0"/>
          <p:nvPr/>
        </p:nvPicPr>
        <p:blipFill rotWithShape="1">
          <a:blip r:embed="rId3">
            <a:alphaModFix/>
          </a:blip>
          <a:srcRect l="725" t="1437" r="1264" b="10889"/>
          <a:stretch/>
        </p:blipFill>
        <p:spPr>
          <a:xfrm>
            <a:off x="785756" y="3296031"/>
            <a:ext cx="1914950" cy="117450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4"/>
          <p:cNvSpPr txBox="1"/>
          <p:nvPr/>
        </p:nvSpPr>
        <p:spPr>
          <a:xfrm>
            <a:off x="879625" y="529800"/>
            <a:ext cx="651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Программно-а</a:t>
            </a:r>
            <a:r>
              <a:rPr lang="ru-RU" sz="2400" b="0" i="0" u="none" strike="noStrike" cap="none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ппаратные </a:t>
            </a:r>
            <a:r>
              <a:rPr lang="ru-RU" sz="2400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решения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0" name="Google Shape;390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7699" y="621579"/>
            <a:ext cx="1026925" cy="31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4"/>
          <p:cNvPicPr preferRelativeResize="0"/>
          <p:nvPr/>
        </p:nvPicPr>
        <p:blipFill rotWithShape="1">
          <a:blip r:embed="rId5">
            <a:alphaModFix/>
          </a:blip>
          <a:srcRect l="840" t="1156" r="1446" b="9851"/>
          <a:stretch/>
        </p:blipFill>
        <p:spPr>
          <a:xfrm>
            <a:off x="810063" y="1596691"/>
            <a:ext cx="1914950" cy="119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4"/>
          <p:cNvPicPr preferRelativeResize="0"/>
          <p:nvPr/>
        </p:nvPicPr>
        <p:blipFill rotWithShape="1">
          <a:blip r:embed="rId6">
            <a:alphaModFix/>
          </a:blip>
          <a:srcRect l="3380" t="4063" r="8115" b="1445"/>
          <a:stretch/>
        </p:blipFill>
        <p:spPr>
          <a:xfrm>
            <a:off x="6499127" y="1586329"/>
            <a:ext cx="1854269" cy="13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4"/>
          <p:cNvPicPr preferRelativeResize="0"/>
          <p:nvPr/>
        </p:nvPicPr>
        <p:blipFill rotWithShape="1">
          <a:blip r:embed="rId7">
            <a:alphaModFix/>
          </a:blip>
          <a:srcRect l="1699" t="2097" r="1709" b="2107"/>
          <a:stretch/>
        </p:blipFill>
        <p:spPr>
          <a:xfrm>
            <a:off x="839113" y="4970400"/>
            <a:ext cx="1758525" cy="11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4"/>
          <p:cNvSpPr txBox="1"/>
          <p:nvPr/>
        </p:nvSpPr>
        <p:spPr>
          <a:xfrm>
            <a:off x="3277526" y="1936789"/>
            <a:ext cx="115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6х1GB LAN</a:t>
            </a: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16Gb DDR4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" name="Google Shape;395;p54"/>
          <p:cNvSpPr txBox="1"/>
          <p:nvPr/>
        </p:nvSpPr>
        <p:spPr>
          <a:xfrm>
            <a:off x="4623001" y="1948545"/>
            <a:ext cx="153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240Gb SATA SSD</a:t>
            </a: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до 350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6" name="Google Shape;396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66946" y="1936776"/>
            <a:ext cx="242275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07844" y="2357227"/>
            <a:ext cx="285829" cy="2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27946" y="1948533"/>
            <a:ext cx="245630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65263" y="2313633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4"/>
          <p:cNvSpPr txBox="1"/>
          <p:nvPr/>
        </p:nvSpPr>
        <p:spPr>
          <a:xfrm>
            <a:off x="2989074" y="1617334"/>
            <a:ext cx="153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Характеристики</a:t>
            </a:r>
            <a:endParaRPr sz="12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1" name="Google Shape;401;p54"/>
          <p:cNvSpPr txBox="1"/>
          <p:nvPr/>
        </p:nvSpPr>
        <p:spPr>
          <a:xfrm>
            <a:off x="3277526" y="3615412"/>
            <a:ext cx="115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8х1GB LAN</a:t>
            </a: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32Gb DDR4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2" name="Google Shape;402;p54"/>
          <p:cNvSpPr txBox="1"/>
          <p:nvPr/>
        </p:nvSpPr>
        <p:spPr>
          <a:xfrm>
            <a:off x="4623001" y="3615412"/>
            <a:ext cx="153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240Gb SATA SSD</a:t>
            </a: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от 300 до 1000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3" name="Google Shape;403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66946" y="3615399"/>
            <a:ext cx="242275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07844" y="4033188"/>
            <a:ext cx="285829" cy="2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27946" y="3627156"/>
            <a:ext cx="245630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65263" y="3989593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4"/>
          <p:cNvSpPr txBox="1"/>
          <p:nvPr/>
        </p:nvSpPr>
        <p:spPr>
          <a:xfrm>
            <a:off x="2989074" y="3295957"/>
            <a:ext cx="153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Характеристики</a:t>
            </a:r>
            <a:endParaRPr sz="12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8" name="Google Shape;408;p54"/>
          <p:cNvSpPr txBox="1"/>
          <p:nvPr/>
        </p:nvSpPr>
        <p:spPr>
          <a:xfrm>
            <a:off x="3293249" y="5305437"/>
            <a:ext cx="1157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4х1GB LAN </a:t>
            </a:r>
            <a:r>
              <a:rPr lang="ru-RU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4×10GB SFP+</a:t>
            </a: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64Gb DDR4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54"/>
          <p:cNvSpPr txBox="1"/>
          <p:nvPr/>
        </p:nvSpPr>
        <p:spPr>
          <a:xfrm>
            <a:off x="4638724" y="5305437"/>
            <a:ext cx="1481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480Gb SATA SSD</a:t>
            </a: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от 1000 до 3000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0" name="Google Shape;410;p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23568" y="5866534"/>
            <a:ext cx="285829" cy="2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43670" y="5305439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4"/>
          <p:cNvSpPr txBox="1"/>
          <p:nvPr/>
        </p:nvSpPr>
        <p:spPr>
          <a:xfrm>
            <a:off x="3004801" y="4986484"/>
            <a:ext cx="1481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Характеристики</a:t>
            </a:r>
            <a:endParaRPr sz="12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13" name="Google Shape;413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66946" y="5335677"/>
            <a:ext cx="242275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66946" y="5864934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4"/>
          <p:cNvSpPr txBox="1"/>
          <p:nvPr/>
        </p:nvSpPr>
        <p:spPr>
          <a:xfrm>
            <a:off x="8840126" y="1936915"/>
            <a:ext cx="109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6х1GB LAN</a:t>
            </a: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16Gb DDR4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54"/>
          <p:cNvSpPr txBox="1"/>
          <p:nvPr/>
        </p:nvSpPr>
        <p:spPr>
          <a:xfrm>
            <a:off x="10185601" y="1936915"/>
            <a:ext cx="123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mSATA 256Gb</a:t>
            </a: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до 100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7" name="Google Shape;417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29546" y="1936915"/>
            <a:ext cx="242275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70444" y="2345610"/>
            <a:ext cx="285829" cy="2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90546" y="1936915"/>
            <a:ext cx="245630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27863" y="2313772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4"/>
          <p:cNvSpPr txBox="1"/>
          <p:nvPr/>
        </p:nvSpPr>
        <p:spPr>
          <a:xfrm>
            <a:off x="8551677" y="1617960"/>
            <a:ext cx="1481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Характеристики</a:t>
            </a:r>
            <a:endParaRPr sz="12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22" name="Google Shape;422;p54"/>
          <p:cNvPicPr preferRelativeResize="0"/>
          <p:nvPr/>
        </p:nvPicPr>
        <p:blipFill rotWithShape="1">
          <a:blip r:embed="rId12">
            <a:alphaModFix/>
          </a:blip>
          <a:srcRect l="1380" t="2098" r="1371" b="2098"/>
          <a:stretch/>
        </p:blipFill>
        <p:spPr>
          <a:xfrm>
            <a:off x="6521087" y="3248959"/>
            <a:ext cx="1758525" cy="11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4"/>
          <p:cNvSpPr txBox="1"/>
          <p:nvPr/>
        </p:nvSpPr>
        <p:spPr>
          <a:xfrm>
            <a:off x="8840730" y="3613871"/>
            <a:ext cx="1157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4х1GB LAN </a:t>
            </a:r>
            <a:r>
              <a:rPr lang="ru-RU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4×10GB SFP+</a:t>
            </a: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64Gb DDR4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" name="Google Shape;424;p54"/>
          <p:cNvSpPr txBox="1"/>
          <p:nvPr/>
        </p:nvSpPr>
        <p:spPr>
          <a:xfrm>
            <a:off x="10186205" y="3613871"/>
            <a:ext cx="1481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480Gb SATA SSD</a:t>
            </a: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от 3000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5" name="Google Shape;425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30151" y="3582472"/>
            <a:ext cx="242275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71049" y="4174968"/>
            <a:ext cx="285829" cy="2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91151" y="3613874"/>
            <a:ext cx="245630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28468" y="4141967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4"/>
          <p:cNvSpPr txBox="1"/>
          <p:nvPr/>
        </p:nvSpPr>
        <p:spPr>
          <a:xfrm>
            <a:off x="8552282" y="3294918"/>
            <a:ext cx="1481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Характеристики</a:t>
            </a:r>
            <a:endParaRPr sz="12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5"/>
          <p:cNvSpPr/>
          <p:nvPr/>
        </p:nvSpPr>
        <p:spPr>
          <a:xfrm>
            <a:off x="8501100" y="3207705"/>
            <a:ext cx="3103500" cy="1527600"/>
          </a:xfrm>
          <a:prstGeom prst="roundRect">
            <a:avLst>
              <a:gd name="adj" fmla="val 12671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" name="Google Shape;436;p55"/>
          <p:cNvSpPr/>
          <p:nvPr/>
        </p:nvSpPr>
        <p:spPr>
          <a:xfrm>
            <a:off x="8501100" y="1390250"/>
            <a:ext cx="3103500" cy="1527600"/>
          </a:xfrm>
          <a:prstGeom prst="roundRect">
            <a:avLst>
              <a:gd name="adj" fmla="val 12671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" name="Google Shape;437;p55"/>
          <p:cNvSpPr/>
          <p:nvPr/>
        </p:nvSpPr>
        <p:spPr>
          <a:xfrm>
            <a:off x="3045549" y="5036494"/>
            <a:ext cx="3277800" cy="1252800"/>
          </a:xfrm>
          <a:prstGeom prst="roundRect">
            <a:avLst>
              <a:gd name="adj" fmla="val 12671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55"/>
          <p:cNvSpPr/>
          <p:nvPr/>
        </p:nvSpPr>
        <p:spPr>
          <a:xfrm>
            <a:off x="3045549" y="3207705"/>
            <a:ext cx="3277800" cy="1527600"/>
          </a:xfrm>
          <a:prstGeom prst="roundRect">
            <a:avLst>
              <a:gd name="adj" fmla="val 12671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55"/>
          <p:cNvSpPr/>
          <p:nvPr/>
        </p:nvSpPr>
        <p:spPr>
          <a:xfrm>
            <a:off x="3045549" y="1390244"/>
            <a:ext cx="3277800" cy="1527600"/>
          </a:xfrm>
          <a:prstGeom prst="roundRect">
            <a:avLst>
              <a:gd name="adj" fmla="val 12671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0" name="Google Shape;440;p55"/>
          <p:cNvPicPr preferRelativeResize="0"/>
          <p:nvPr/>
        </p:nvPicPr>
        <p:blipFill rotWithShape="1">
          <a:blip r:embed="rId3">
            <a:alphaModFix/>
          </a:blip>
          <a:srcRect l="1178" t="1325" r="39886" b="69671"/>
          <a:stretch/>
        </p:blipFill>
        <p:spPr>
          <a:xfrm>
            <a:off x="867899" y="1525669"/>
            <a:ext cx="2106024" cy="123970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5"/>
          <p:cNvSpPr txBox="1"/>
          <p:nvPr/>
        </p:nvSpPr>
        <p:spPr>
          <a:xfrm>
            <a:off x="3445649" y="1845594"/>
            <a:ext cx="1481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4х1GB LAN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r>
              <a:rPr lang="ru-RU" sz="1200" i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Gb DDR4 2 шт.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2" name="Google Shape;442;p55"/>
          <p:cNvSpPr txBox="1"/>
          <p:nvPr/>
        </p:nvSpPr>
        <p:spPr>
          <a:xfrm>
            <a:off x="5057323" y="1845594"/>
            <a:ext cx="1157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SSD M.2 2242 SATA 256Gb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до 350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3" name="Google Shape;44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070" y="1845596"/>
            <a:ext cx="242275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2167" y="2406691"/>
            <a:ext cx="285829" cy="2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2268" y="1845597"/>
            <a:ext cx="245630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3387" y="2374853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5"/>
          <p:cNvSpPr txBox="1"/>
          <p:nvPr/>
        </p:nvSpPr>
        <p:spPr>
          <a:xfrm>
            <a:off x="3445649" y="3688636"/>
            <a:ext cx="1481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4х1GB LAN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16Gb DDR4 2 шт.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55"/>
          <p:cNvSpPr txBox="1"/>
          <p:nvPr/>
        </p:nvSpPr>
        <p:spPr>
          <a:xfrm>
            <a:off x="5057323" y="3700394"/>
            <a:ext cx="130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SSD M.2 2242 SATA 256Gb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до 1000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9" name="Google Shape;44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070" y="3688615"/>
            <a:ext cx="242275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2167" y="4255797"/>
            <a:ext cx="285829" cy="2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2268" y="3700372"/>
            <a:ext cx="245630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3387" y="4234881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5"/>
          <p:cNvSpPr txBox="1"/>
          <p:nvPr/>
        </p:nvSpPr>
        <p:spPr>
          <a:xfrm>
            <a:off x="3157198" y="3388607"/>
            <a:ext cx="153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Характеристики</a:t>
            </a:r>
            <a:endParaRPr sz="12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4" name="Google Shape;454;p55"/>
          <p:cNvSpPr txBox="1"/>
          <p:nvPr/>
        </p:nvSpPr>
        <p:spPr>
          <a:xfrm>
            <a:off x="3157201" y="1560819"/>
            <a:ext cx="1481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Характеристики</a:t>
            </a:r>
            <a:endParaRPr sz="12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55" name="Google Shape;455;p55"/>
          <p:cNvPicPr preferRelativeResize="0"/>
          <p:nvPr/>
        </p:nvPicPr>
        <p:blipFill rotWithShape="1">
          <a:blip r:embed="rId8">
            <a:alphaModFix/>
          </a:blip>
          <a:srcRect l="1165" t="1456" r="39691" b="69539"/>
          <a:stretch/>
        </p:blipFill>
        <p:spPr>
          <a:xfrm>
            <a:off x="867899" y="3204190"/>
            <a:ext cx="2134751" cy="123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77699" y="621579"/>
            <a:ext cx="1026925" cy="31085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5"/>
          <p:cNvSpPr txBox="1"/>
          <p:nvPr/>
        </p:nvSpPr>
        <p:spPr>
          <a:xfrm>
            <a:off x="3445650" y="5458540"/>
            <a:ext cx="115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4x1Gb LAN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64</a:t>
            </a:r>
            <a:r>
              <a:rPr lang="ru-RU" sz="1200" i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Gb DDR4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8" name="Google Shape;458;p55"/>
          <p:cNvSpPr txBox="1"/>
          <p:nvPr/>
        </p:nvSpPr>
        <p:spPr>
          <a:xfrm>
            <a:off x="4791125" y="5470296"/>
            <a:ext cx="153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480Gb SATA SSD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до 3000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9" name="Google Shape;45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070" y="5458527"/>
            <a:ext cx="242275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5968" y="5856300"/>
            <a:ext cx="285829" cy="2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6070" y="5470284"/>
            <a:ext cx="245630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3387" y="5835384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5"/>
          <p:cNvSpPr txBox="1"/>
          <p:nvPr/>
        </p:nvSpPr>
        <p:spPr>
          <a:xfrm>
            <a:off x="3157198" y="5195115"/>
            <a:ext cx="153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Характеристики</a:t>
            </a:r>
            <a:endParaRPr sz="12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64" name="Google Shape;464;p55"/>
          <p:cNvPicPr preferRelativeResize="0"/>
          <p:nvPr/>
        </p:nvPicPr>
        <p:blipFill rotWithShape="1">
          <a:blip r:embed="rId10">
            <a:alphaModFix/>
          </a:blip>
          <a:srcRect l="2041" t="21762" r="2556" b="13353"/>
          <a:stretch/>
        </p:blipFill>
        <p:spPr>
          <a:xfrm>
            <a:off x="867899" y="5172982"/>
            <a:ext cx="2028352" cy="96397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5"/>
          <p:cNvSpPr txBox="1"/>
          <p:nvPr/>
        </p:nvSpPr>
        <p:spPr>
          <a:xfrm>
            <a:off x="903444" y="4900483"/>
            <a:ext cx="1481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Ideco LX+ Cert</a:t>
            </a:r>
            <a:endParaRPr sz="13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6" name="Google Shape;466;p55"/>
          <p:cNvSpPr txBox="1"/>
          <p:nvPr/>
        </p:nvSpPr>
        <p:spPr>
          <a:xfrm>
            <a:off x="879618" y="529798"/>
            <a:ext cx="868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Сертифицировано ФСТЭК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7" name="Google Shape;467;p55"/>
          <p:cNvPicPr preferRelativeResize="0"/>
          <p:nvPr/>
        </p:nvPicPr>
        <p:blipFill rotWithShape="1">
          <a:blip r:embed="rId11">
            <a:alphaModFix/>
          </a:blip>
          <a:srcRect l="5202" t="2043" r="26793" b="65575"/>
          <a:stretch/>
        </p:blipFill>
        <p:spPr>
          <a:xfrm>
            <a:off x="6489068" y="1560819"/>
            <a:ext cx="1952875" cy="14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5"/>
          <p:cNvPicPr preferRelativeResize="0"/>
          <p:nvPr/>
        </p:nvPicPr>
        <p:blipFill rotWithShape="1">
          <a:blip r:embed="rId12">
            <a:alphaModFix/>
          </a:blip>
          <a:srcRect l="1718" t="1849" r="25166" b="67169"/>
          <a:stretch/>
        </p:blipFill>
        <p:spPr>
          <a:xfrm>
            <a:off x="6429768" y="3188075"/>
            <a:ext cx="2134751" cy="1333986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5"/>
          <p:cNvSpPr txBox="1"/>
          <p:nvPr/>
        </p:nvSpPr>
        <p:spPr>
          <a:xfrm>
            <a:off x="8916326" y="1921796"/>
            <a:ext cx="109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6х1GB LAN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16Gb DDR4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55"/>
          <p:cNvSpPr txBox="1"/>
          <p:nvPr/>
        </p:nvSpPr>
        <p:spPr>
          <a:xfrm>
            <a:off x="10261801" y="1921796"/>
            <a:ext cx="123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mSATA 256Gb</a:t>
            </a:r>
            <a:endParaRPr sz="1200" i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до 100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1" name="Google Shape;471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5746" y="1921796"/>
            <a:ext cx="242275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6644" y="2330491"/>
            <a:ext cx="285829" cy="2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66746" y="1921797"/>
            <a:ext cx="245630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04063" y="2298653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5"/>
          <p:cNvSpPr txBox="1"/>
          <p:nvPr/>
        </p:nvSpPr>
        <p:spPr>
          <a:xfrm>
            <a:off x="8916326" y="3731231"/>
            <a:ext cx="115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8х1GB LAN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16Gb DDR4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6" name="Google Shape;476;p55"/>
          <p:cNvSpPr txBox="1"/>
          <p:nvPr/>
        </p:nvSpPr>
        <p:spPr>
          <a:xfrm>
            <a:off x="10261801" y="3742987"/>
            <a:ext cx="153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240Gb SATA SSD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до 200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7" name="Google Shape;47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5746" y="3731218"/>
            <a:ext cx="242275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6644" y="4151669"/>
            <a:ext cx="285829" cy="2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66746" y="3742975"/>
            <a:ext cx="245630" cy="2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04063" y="4108075"/>
            <a:ext cx="245630" cy="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5"/>
          <p:cNvSpPr txBox="1"/>
          <p:nvPr/>
        </p:nvSpPr>
        <p:spPr>
          <a:xfrm>
            <a:off x="8627874" y="3391606"/>
            <a:ext cx="153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Характеристики</a:t>
            </a:r>
            <a:endParaRPr sz="12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82" name="Google Shape;482;p55"/>
          <p:cNvSpPr txBox="1"/>
          <p:nvPr/>
        </p:nvSpPr>
        <p:spPr>
          <a:xfrm>
            <a:off x="8627877" y="1560819"/>
            <a:ext cx="1481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Характеристики</a:t>
            </a:r>
            <a:endParaRPr sz="12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6"/>
          <p:cNvSpPr txBox="1"/>
          <p:nvPr/>
        </p:nvSpPr>
        <p:spPr>
          <a:xfrm>
            <a:off x="888724" y="531300"/>
            <a:ext cx="550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2400"/>
              <a:buFont typeface="Open Sans"/>
              <a:buNone/>
            </a:pPr>
            <a:r>
              <a:rPr lang="ru-RU" sz="2400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Техническая поддержка</a:t>
            </a:r>
            <a:endParaRPr sz="2400" i="0" u="none" strike="noStrike" cap="none">
              <a:solidFill>
                <a:srgbClr val="E77C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9" name="Google Shape;48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7699" y="621579"/>
            <a:ext cx="1026925" cy="31085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6"/>
          <p:cNvSpPr/>
          <p:nvPr/>
        </p:nvSpPr>
        <p:spPr>
          <a:xfrm>
            <a:off x="866576" y="1365675"/>
            <a:ext cx="7458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6"/>
          <p:cNvSpPr/>
          <p:nvPr/>
        </p:nvSpPr>
        <p:spPr>
          <a:xfrm>
            <a:off x="892963" y="2247690"/>
            <a:ext cx="19782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линии поддержки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2" name="Google Shape;492;p56"/>
          <p:cNvSpPr/>
          <p:nvPr/>
        </p:nvSpPr>
        <p:spPr>
          <a:xfrm>
            <a:off x="5850421" y="1365675"/>
            <a:ext cx="7458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6"/>
          <p:cNvSpPr/>
          <p:nvPr/>
        </p:nvSpPr>
        <p:spPr>
          <a:xfrm>
            <a:off x="5885925" y="2247700"/>
            <a:ext cx="15114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каналов связи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4" name="Google Shape;494;p56"/>
          <p:cNvSpPr/>
          <p:nvPr/>
        </p:nvSpPr>
        <p:spPr>
          <a:xfrm>
            <a:off x="3182226" y="1365675"/>
            <a:ext cx="8697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6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56"/>
          <p:cNvSpPr/>
          <p:nvPr/>
        </p:nvSpPr>
        <p:spPr>
          <a:xfrm>
            <a:off x="3170775" y="2247675"/>
            <a:ext cx="22527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уровня обслуживания</a:t>
            </a: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6" name="Google Shape;496;p56"/>
          <p:cNvSpPr txBox="1"/>
          <p:nvPr/>
        </p:nvSpPr>
        <p:spPr>
          <a:xfrm>
            <a:off x="8711428" y="2582446"/>
            <a:ext cx="26358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7" name="Google Shape;497;p56"/>
          <p:cNvSpPr/>
          <p:nvPr/>
        </p:nvSpPr>
        <p:spPr>
          <a:xfrm>
            <a:off x="8711425" y="1237200"/>
            <a:ext cx="2869500" cy="3017400"/>
          </a:xfrm>
          <a:prstGeom prst="roundRect">
            <a:avLst>
              <a:gd name="adj" fmla="val 587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8" name="Google Shape;498;p56"/>
          <p:cNvCxnSpPr/>
          <p:nvPr/>
        </p:nvCxnSpPr>
        <p:spPr>
          <a:xfrm>
            <a:off x="5989496" y="2582450"/>
            <a:ext cx="2580900" cy="0"/>
          </a:xfrm>
          <a:prstGeom prst="straightConnector1">
            <a:avLst/>
          </a:prstGeom>
          <a:noFill/>
          <a:ln w="19050" cap="flat" cmpd="sng">
            <a:solidFill>
              <a:srgbClr val="E77C0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9" name="Google Shape;499;p56"/>
          <p:cNvSpPr txBox="1"/>
          <p:nvPr/>
        </p:nvSpPr>
        <p:spPr>
          <a:xfrm>
            <a:off x="9072775" y="1546200"/>
            <a:ext cx="24399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help.ideco.ru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Telegram-бот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чат в Ideco NGFW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электронная почта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телефон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0" name="Google Shape;500;p56"/>
          <p:cNvSpPr txBox="1"/>
          <p:nvPr/>
        </p:nvSpPr>
        <p:spPr>
          <a:xfrm>
            <a:off x="888724" y="3714957"/>
            <a:ext cx="550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2400"/>
              <a:buFont typeface="Open Sans"/>
              <a:buNone/>
            </a:pPr>
            <a:r>
              <a:rPr lang="ru-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17 часов на связи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7C06"/>
              </a:buClr>
              <a:buSzPts val="2400"/>
              <a:buFont typeface="Open Sans"/>
              <a:buNone/>
            </a:pPr>
            <a:r>
              <a:rPr lang="ru-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от запада до Дальнего Востока</a:t>
            </a:r>
            <a:endParaRPr sz="160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1" name="Google Shape;501;p56"/>
          <p:cNvSpPr/>
          <p:nvPr/>
        </p:nvSpPr>
        <p:spPr>
          <a:xfrm>
            <a:off x="959350" y="4518650"/>
            <a:ext cx="2869500" cy="1183800"/>
          </a:xfrm>
          <a:prstGeom prst="roundRect">
            <a:avLst>
              <a:gd name="adj" fmla="val 587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2" name="Google Shape;502;p56"/>
          <p:cNvSpPr txBox="1"/>
          <p:nvPr/>
        </p:nvSpPr>
        <p:spPr>
          <a:xfrm>
            <a:off x="1174150" y="4753400"/>
            <a:ext cx="24399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4:00 - 21:00 МСК</a:t>
            </a:r>
            <a:endParaRPr sz="16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будни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3" name="Google Shape;503;p56"/>
          <p:cNvSpPr/>
          <p:nvPr/>
        </p:nvSpPr>
        <p:spPr>
          <a:xfrm>
            <a:off x="4083550" y="4518650"/>
            <a:ext cx="2869500" cy="1183800"/>
          </a:xfrm>
          <a:prstGeom prst="roundRect">
            <a:avLst>
              <a:gd name="adj" fmla="val 587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4" name="Google Shape;504;p56"/>
          <p:cNvSpPr txBox="1"/>
          <p:nvPr/>
        </p:nvSpPr>
        <p:spPr>
          <a:xfrm>
            <a:off x="4298350" y="4753400"/>
            <a:ext cx="24399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9:00 - 16:00 МСК</a:t>
            </a:r>
            <a:endParaRPr sz="16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суббота, праздники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57"/>
          <p:cNvPicPr preferRelativeResize="0"/>
          <p:nvPr/>
        </p:nvPicPr>
        <p:blipFill rotWithShape="1">
          <a:blip r:embed="rId3">
            <a:alphaModFix/>
          </a:blip>
          <a:srcRect t="6059" r="26367"/>
          <a:stretch/>
        </p:blipFill>
        <p:spPr>
          <a:xfrm>
            <a:off x="5105350" y="7950"/>
            <a:ext cx="7086648" cy="60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7"/>
          <p:cNvSpPr/>
          <p:nvPr/>
        </p:nvSpPr>
        <p:spPr>
          <a:xfrm>
            <a:off x="3823775" y="4278138"/>
            <a:ext cx="2536500" cy="1995000"/>
          </a:xfrm>
          <a:prstGeom prst="roundRect">
            <a:avLst>
              <a:gd name="adj" fmla="val 587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2" name="Google Shape;512;p57"/>
          <p:cNvSpPr/>
          <p:nvPr/>
        </p:nvSpPr>
        <p:spPr>
          <a:xfrm>
            <a:off x="891650" y="530329"/>
            <a:ext cx="7483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Клиентский путь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3" name="Google Shape;513;p57"/>
          <p:cNvSpPr/>
          <p:nvPr/>
        </p:nvSpPr>
        <p:spPr>
          <a:xfrm>
            <a:off x="800975" y="1499250"/>
            <a:ext cx="3708600" cy="12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Знакомство с клиентом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Презентация решения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Начало пилота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14" name="Google Shape;514;p57"/>
          <p:cNvSpPr/>
          <p:nvPr/>
        </p:nvSpPr>
        <p:spPr>
          <a:xfrm>
            <a:off x="1004375" y="4278138"/>
            <a:ext cx="2536500" cy="1995000"/>
          </a:xfrm>
          <a:prstGeom prst="roundRect">
            <a:avLst>
              <a:gd name="adj" fmla="val 5870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5" name="Google Shape;515;p57"/>
          <p:cNvSpPr/>
          <p:nvPr/>
        </p:nvSpPr>
        <p:spPr>
          <a:xfrm>
            <a:off x="1394827" y="4474588"/>
            <a:ext cx="1755600" cy="12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450</a:t>
            </a:r>
            <a:endParaRPr sz="6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6" name="Google Shape;516;p57"/>
          <p:cNvSpPr/>
          <p:nvPr/>
        </p:nvSpPr>
        <p:spPr>
          <a:xfrm>
            <a:off x="1208077" y="5444338"/>
            <a:ext cx="21291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презентаций 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за последний год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7" name="Google Shape;517;p57"/>
          <p:cNvSpPr/>
          <p:nvPr/>
        </p:nvSpPr>
        <p:spPr>
          <a:xfrm>
            <a:off x="4204127" y="4474588"/>
            <a:ext cx="1755600" cy="12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250</a:t>
            </a:r>
            <a:endParaRPr sz="6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8" name="Google Shape;518;p57"/>
          <p:cNvSpPr/>
          <p:nvPr/>
        </p:nvSpPr>
        <p:spPr>
          <a:xfrm>
            <a:off x="4017377" y="5444338"/>
            <a:ext cx="21291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пилотов 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за последний год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9" name="Google Shape;519;p57"/>
          <p:cNvSpPr/>
          <p:nvPr/>
        </p:nvSpPr>
        <p:spPr>
          <a:xfrm>
            <a:off x="6571223" y="5741114"/>
            <a:ext cx="37086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На данный момент нас активно тестируют более 100 компаний</a:t>
            </a:r>
            <a:endParaRPr sz="1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520" name="Google Shape;520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7699" y="621579"/>
            <a:ext cx="1026925" cy="310858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7"/>
          <p:cNvSpPr/>
          <p:nvPr/>
        </p:nvSpPr>
        <p:spPr>
          <a:xfrm>
            <a:off x="4077575" y="1499250"/>
            <a:ext cx="3708600" cy="12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Сбор результатов пилота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 Light"/>
              <a:buChar char="+"/>
            </a:pPr>
            <a:r>
              <a:rPr lang="ru-RU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Передача клиента в ТП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22" name="Google Shape;522;p57"/>
          <p:cNvSpPr/>
          <p:nvPr/>
        </p:nvSpPr>
        <p:spPr>
          <a:xfrm>
            <a:off x="891650" y="3227567"/>
            <a:ext cx="7483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E77C06"/>
                </a:solidFill>
                <a:latin typeface="Open Sans"/>
                <a:ea typeface="Open Sans"/>
                <a:cs typeface="Open Sans"/>
                <a:sym typeface="Open Sans"/>
              </a:rPr>
              <a:t>Статистика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885</Words>
  <Application>Microsoft Office PowerPoint</Application>
  <PresentationFormat>Широкоэкранный</PresentationFormat>
  <Paragraphs>241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Open Sans SemiBold</vt:lpstr>
      <vt:lpstr>Open Sans Medium</vt:lpstr>
      <vt:lpstr>Calibri</vt:lpstr>
      <vt:lpstr>Arial</vt:lpstr>
      <vt:lpstr>Open Sans</vt:lpstr>
      <vt:lpstr>Open Sans Light</vt:lpstr>
      <vt:lpstr>1_Тема Office</vt:lpstr>
      <vt:lpstr>Тема Office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Полуянова</dc:creator>
  <cp:lastModifiedBy>Ольга Полуянова</cp:lastModifiedBy>
  <cp:revision>3</cp:revision>
  <dcterms:modified xsi:type="dcterms:W3CDTF">2024-09-24T04:43:13Z</dcterms:modified>
</cp:coreProperties>
</file>