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Ubuntu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15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hYQsLgvonX4N3RiAcQTYzIlxCx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15" orient="horz"/>
        <p:guide pos="381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Ubuntu-bold.fntdata"/><Relationship Id="rId21" Type="http://schemas.openxmlformats.org/officeDocument/2006/relationships/font" Target="fonts/Ubuntu-regular.fntdata"/><Relationship Id="rId24" Type="http://schemas.openxmlformats.org/officeDocument/2006/relationships/font" Target="fonts/Ubuntu-boldItalic.fntdata"/><Relationship Id="rId23" Type="http://schemas.openxmlformats.org/officeDocument/2006/relationships/font" Target="fonts/Ubuntu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f347ff755e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f347ff755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92b5f7c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g1092b5f7cd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2f49e5d3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g112f49e5d39_0_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2f49e5d3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g112f49e5d39_0_1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2f49e5d39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g112f49e5d39_0_1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f347ff755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gf347ff755e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d3562528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fd35625283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2f49e5d3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g112f49e5d39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2f49e5d3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g112f49e5d39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2f49e5d39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g112f49e5d39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2f49e5d3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g112f49e5d39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2f49e5d39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g112f49e5d39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12f49e5d3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g112f49e5d39_0_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Титульный слайд" type="title">
  <p:cSld name="TITLE">
    <p:bg>
      <p:bgPr>
        <a:solidFill>
          <a:srgbClr val="FF7915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497341" y="3333401"/>
            <a:ext cx="81505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Ubuntu"/>
              <a:buNone/>
              <a:defRPr b="1" sz="44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508144" y="5856938"/>
            <a:ext cx="9144000" cy="656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4" name="Google Shape;1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6169" y="594288"/>
            <a:ext cx="1992003" cy="34027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8"/>
          <p:cNvSpPr/>
          <p:nvPr/>
        </p:nvSpPr>
        <p:spPr>
          <a:xfrm rot="8100000">
            <a:off x="7515084" y="-6200916"/>
            <a:ext cx="7707195" cy="11515254"/>
          </a:xfrm>
          <a:prstGeom prst="rect">
            <a:avLst/>
          </a:prstGeom>
          <a:solidFill>
            <a:srgbClr val="C00000">
              <a:alpha val="784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6;p18"/>
          <p:cNvCxnSpPr/>
          <p:nvPr/>
        </p:nvCxnSpPr>
        <p:spPr>
          <a:xfrm>
            <a:off x="5177960" y="-388915"/>
            <a:ext cx="3117908" cy="3133498"/>
          </a:xfrm>
          <a:prstGeom prst="straightConnector1">
            <a:avLst/>
          </a:prstGeom>
          <a:noFill/>
          <a:ln cap="rnd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455644" y="1534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4400"/>
              <a:buFont typeface="Ubuntu"/>
              <a:buNone/>
              <a:defRPr b="1">
                <a:solidFill>
                  <a:srgbClr val="FF791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455644" y="1479022"/>
            <a:ext cx="10515600" cy="4335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7915"/>
              </a:buClr>
              <a:buSzPts val="2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3" name="Google Shape;2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56333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oogle Shape;24;p19"/>
          <p:cNvGrpSpPr/>
          <p:nvPr/>
        </p:nvGrpSpPr>
        <p:grpSpPr>
          <a:xfrm flipH="1" rot="10800000">
            <a:off x="8801100" y="4570382"/>
            <a:ext cx="5010872" cy="3937060"/>
            <a:chOff x="8801100" y="-1621647"/>
            <a:chExt cx="5010872" cy="3937060"/>
          </a:xfrm>
        </p:grpSpPr>
        <p:sp>
          <p:nvSpPr>
            <p:cNvPr id="25" name="Google Shape;25;p19"/>
            <p:cNvSpPr/>
            <p:nvPr/>
          </p:nvSpPr>
          <p:spPr>
            <a:xfrm rot="8100000">
              <a:off x="10876841" y="-1470438"/>
              <a:ext cx="1933202" cy="3634641"/>
            </a:xfrm>
            <a:prstGeom prst="rect">
              <a:avLst/>
            </a:prstGeom>
            <a:solidFill>
              <a:srgbClr val="FF791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" name="Google Shape;26;p19"/>
            <p:cNvCxnSpPr/>
            <p:nvPr/>
          </p:nvCxnSpPr>
          <p:spPr>
            <a:xfrm>
              <a:off x="8801100" y="-527591"/>
              <a:ext cx="1997266" cy="2007253"/>
            </a:xfrm>
            <a:prstGeom prst="straightConnector1">
              <a:avLst/>
            </a:prstGeom>
            <a:noFill/>
            <a:ln cap="rnd" cmpd="sng" w="38100">
              <a:solidFill>
                <a:srgbClr val="FF791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Заголовок и объект">
  <p:cSld name="2_Заголовок и объект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/>
          <p:nvPr/>
        </p:nvSpPr>
        <p:spPr>
          <a:xfrm flipH="1" rot="2700000">
            <a:off x="-821711" y="-3826894"/>
            <a:ext cx="5665117" cy="11088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0"/>
          <p:cNvSpPr txBox="1"/>
          <p:nvPr>
            <p:ph type="title"/>
          </p:nvPr>
        </p:nvSpPr>
        <p:spPr>
          <a:xfrm>
            <a:off x="455644" y="1534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4400"/>
              <a:buFont typeface="Ubuntu"/>
              <a:buNone/>
              <a:defRPr b="1">
                <a:solidFill>
                  <a:srgbClr val="FF791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455644" y="1479022"/>
            <a:ext cx="10515600" cy="4335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7915"/>
              </a:buClr>
              <a:buSzPts val="2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915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56333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Заголовок и объект">
  <p:cSld name="4_Заголовок и объект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 flipH="1" rot="8100000">
            <a:off x="7890040" y="-3613242"/>
            <a:ext cx="5665117" cy="99212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5359400" y="2255297"/>
            <a:ext cx="5678685" cy="1656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5400"/>
              <a:buFont typeface="Ubuntu"/>
              <a:buNone/>
              <a:defRPr b="1" sz="5400">
                <a:solidFill>
                  <a:srgbClr val="FF791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41" name="Google Shape;4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6021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Google Shape;42;p21"/>
          <p:cNvCxnSpPr/>
          <p:nvPr/>
        </p:nvCxnSpPr>
        <p:spPr>
          <a:xfrm>
            <a:off x="10344517" y="5969000"/>
            <a:ext cx="1387136" cy="1394072"/>
          </a:xfrm>
          <a:prstGeom prst="straightConnector1">
            <a:avLst/>
          </a:prstGeom>
          <a:noFill/>
          <a:ln cap="rnd" cmpd="sng" w="38100">
            <a:solidFill>
              <a:srgbClr val="FF791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" name="Google Shape;43;p21"/>
          <p:cNvCxnSpPr/>
          <p:nvPr/>
        </p:nvCxnSpPr>
        <p:spPr>
          <a:xfrm>
            <a:off x="6199167" y="-237887"/>
            <a:ext cx="1387136" cy="1394072"/>
          </a:xfrm>
          <a:prstGeom prst="straightConnector1">
            <a:avLst/>
          </a:prstGeom>
          <a:noFill/>
          <a:ln cap="rnd" cmpd="sng" w="38100">
            <a:solidFill>
              <a:srgbClr val="FF791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4" name="Google Shape;44;p21"/>
          <p:cNvSpPr txBox="1"/>
          <p:nvPr>
            <p:ph idx="1" type="body"/>
          </p:nvPr>
        </p:nvSpPr>
        <p:spPr>
          <a:xfrm>
            <a:off x="376021" y="5467134"/>
            <a:ext cx="4641920" cy="88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1600"/>
              <a:buNone/>
              <a:defRPr sz="16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Заголовок и объект">
  <p:cSld name="5_Заголовок и объект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49" name="Google Shape;49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6021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2"/>
          <p:cNvSpPr txBox="1"/>
          <p:nvPr>
            <p:ph idx="1" type="body"/>
          </p:nvPr>
        </p:nvSpPr>
        <p:spPr>
          <a:xfrm>
            <a:off x="7683499" y="1873638"/>
            <a:ext cx="3856681" cy="88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1600"/>
              <a:buNone/>
              <a:defRPr sz="16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2"/>
          <p:cNvSpPr/>
          <p:nvPr/>
        </p:nvSpPr>
        <p:spPr>
          <a:xfrm flipH="1" rot="2700000">
            <a:off x="-933714" y="-3941194"/>
            <a:ext cx="5665117" cy="11088999"/>
          </a:xfrm>
          <a:prstGeom prst="rect">
            <a:avLst/>
          </a:prstGeom>
          <a:solidFill>
            <a:srgbClr val="FF79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" name="Google Shape;52;p22"/>
          <p:cNvCxnSpPr/>
          <p:nvPr/>
        </p:nvCxnSpPr>
        <p:spPr>
          <a:xfrm flipH="1" rot="10800000">
            <a:off x="4060094" y="-1101543"/>
            <a:ext cx="3755318" cy="3774097"/>
          </a:xfrm>
          <a:prstGeom prst="straightConnector1">
            <a:avLst/>
          </a:prstGeom>
          <a:noFill/>
          <a:ln cap="rnd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" name="Google Shape;53;p22"/>
          <p:cNvSpPr txBox="1"/>
          <p:nvPr>
            <p:ph type="title"/>
          </p:nvPr>
        </p:nvSpPr>
        <p:spPr>
          <a:xfrm>
            <a:off x="580035" y="526110"/>
            <a:ext cx="3791534" cy="1656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Ubuntu"/>
              <a:buNone/>
              <a:defRPr b="1" sz="40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2" type="body"/>
          </p:nvPr>
        </p:nvSpPr>
        <p:spPr>
          <a:xfrm>
            <a:off x="7683499" y="4261670"/>
            <a:ext cx="3856681" cy="88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1600"/>
              <a:buNone/>
              <a:defRPr sz="16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3" type="body"/>
          </p:nvPr>
        </p:nvSpPr>
        <p:spPr>
          <a:xfrm>
            <a:off x="7683499" y="3067654"/>
            <a:ext cx="3856681" cy="88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1600"/>
              <a:buNone/>
              <a:defRPr sz="16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Заголовок и объект">
  <p:cSld name="3_Заголовок и объект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/>
          <p:nvPr/>
        </p:nvSpPr>
        <p:spPr>
          <a:xfrm>
            <a:off x="-19051" y="0"/>
            <a:ext cx="6115051" cy="6858001"/>
          </a:xfrm>
          <a:prstGeom prst="rect">
            <a:avLst/>
          </a:prstGeom>
          <a:solidFill>
            <a:srgbClr val="FF79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3"/>
          <p:cNvSpPr txBox="1"/>
          <p:nvPr>
            <p:ph idx="1" type="body"/>
          </p:nvPr>
        </p:nvSpPr>
        <p:spPr>
          <a:xfrm>
            <a:off x="7067730" y="5080548"/>
            <a:ext cx="4641920" cy="88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1600"/>
              <a:buNone/>
              <a:defRPr sz="16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62" name="Google Shape;62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56333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23"/>
          <p:cNvGrpSpPr/>
          <p:nvPr/>
        </p:nvGrpSpPr>
        <p:grpSpPr>
          <a:xfrm rot="-5400000">
            <a:off x="988462" y="-144929"/>
            <a:ext cx="438987" cy="1556652"/>
            <a:chOff x="1518401" y="-3006313"/>
            <a:chExt cx="438987" cy="1556652"/>
          </a:xfrm>
        </p:grpSpPr>
        <p:sp>
          <p:nvSpPr>
            <p:cNvPr id="64" name="Google Shape;64;p23"/>
            <p:cNvSpPr/>
            <p:nvPr/>
          </p:nvSpPr>
          <p:spPr>
            <a:xfrm>
              <a:off x="1518401" y="-1510029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3"/>
            <p:cNvSpPr/>
            <p:nvPr/>
          </p:nvSpPr>
          <p:spPr>
            <a:xfrm>
              <a:off x="1897020" y="-1510029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3"/>
            <p:cNvSpPr/>
            <p:nvPr/>
          </p:nvSpPr>
          <p:spPr>
            <a:xfrm>
              <a:off x="1518401" y="-1884100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3"/>
            <p:cNvSpPr/>
            <p:nvPr/>
          </p:nvSpPr>
          <p:spPr>
            <a:xfrm>
              <a:off x="1897020" y="-1884100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3"/>
            <p:cNvSpPr/>
            <p:nvPr/>
          </p:nvSpPr>
          <p:spPr>
            <a:xfrm>
              <a:off x="1518401" y="-2258171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3"/>
            <p:cNvSpPr/>
            <p:nvPr/>
          </p:nvSpPr>
          <p:spPr>
            <a:xfrm>
              <a:off x="1897020" y="-2258171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3"/>
            <p:cNvSpPr/>
            <p:nvPr/>
          </p:nvSpPr>
          <p:spPr>
            <a:xfrm>
              <a:off x="1518401" y="-2632242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3"/>
            <p:cNvSpPr/>
            <p:nvPr/>
          </p:nvSpPr>
          <p:spPr>
            <a:xfrm>
              <a:off x="1897020" y="-2632242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3"/>
            <p:cNvSpPr/>
            <p:nvPr/>
          </p:nvSpPr>
          <p:spPr>
            <a:xfrm>
              <a:off x="1518401" y="-3006313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3"/>
            <p:cNvSpPr/>
            <p:nvPr/>
          </p:nvSpPr>
          <p:spPr>
            <a:xfrm>
              <a:off x="1897020" y="-3006313"/>
              <a:ext cx="60368" cy="6036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4" name="Google Shape;74;p23"/>
          <p:cNvSpPr txBox="1"/>
          <p:nvPr>
            <p:ph idx="2" type="body"/>
          </p:nvPr>
        </p:nvSpPr>
        <p:spPr>
          <a:xfrm>
            <a:off x="7067730" y="1240579"/>
            <a:ext cx="4641920" cy="3487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2800"/>
              <a:buNone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type="title"/>
          </p:nvPr>
        </p:nvSpPr>
        <p:spPr>
          <a:xfrm>
            <a:off x="976611" y="2129795"/>
            <a:ext cx="4602922" cy="2598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Ubuntu"/>
              <a:buNone/>
              <a:defRPr b="1" sz="54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3" type="body"/>
          </p:nvPr>
        </p:nvSpPr>
        <p:spPr>
          <a:xfrm>
            <a:off x="976612" y="5080547"/>
            <a:ext cx="4602922" cy="88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830F"/>
              </a:buClr>
              <a:buSzPts val="1600"/>
              <a:buNone/>
              <a:defRPr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4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20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830F"/>
              </a:buClr>
              <a:buSzPts val="1800"/>
              <a:buChar char="•"/>
              <a:defRPr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/>
          <p:nvPr/>
        </p:nvSpPr>
        <p:spPr>
          <a:xfrm rot="2700000">
            <a:off x="-3163239" y="-5832314"/>
            <a:ext cx="7707195" cy="11515254"/>
          </a:xfrm>
          <a:prstGeom prst="rect">
            <a:avLst/>
          </a:prstGeom>
          <a:solidFill>
            <a:srgbClr val="C00000">
              <a:alpha val="784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Титульный слайд">
  <p:cSld name="6_Титульный слайд">
    <p:bg>
      <p:bgPr>
        <a:solidFill>
          <a:srgbClr val="FF7915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6169" y="594288"/>
            <a:ext cx="1992003" cy="3402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24"/>
          <p:cNvCxnSpPr/>
          <p:nvPr/>
        </p:nvCxnSpPr>
        <p:spPr>
          <a:xfrm>
            <a:off x="8724900" y="-604172"/>
            <a:ext cx="2073466" cy="2083834"/>
          </a:xfrm>
          <a:prstGeom prst="straightConnector1">
            <a:avLst/>
          </a:prstGeom>
          <a:noFill/>
          <a:ln cap="rnd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" name="Google Shape;81;p24"/>
          <p:cNvSpPr txBox="1"/>
          <p:nvPr>
            <p:ph type="ctrTitle"/>
          </p:nvPr>
        </p:nvSpPr>
        <p:spPr>
          <a:xfrm>
            <a:off x="586169" y="4055811"/>
            <a:ext cx="103487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Ubuntu"/>
              <a:buNone/>
              <a:defRPr b="1" sz="44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/>
          <p:nvPr/>
        </p:nvSpPr>
        <p:spPr>
          <a:xfrm rot="8100000">
            <a:off x="10876841" y="-1470438"/>
            <a:ext cx="1933202" cy="3634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Титульный слайд">
  <p:cSld name="7_Титульный слайд"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25"/>
          <p:cNvGrpSpPr/>
          <p:nvPr/>
        </p:nvGrpSpPr>
        <p:grpSpPr>
          <a:xfrm>
            <a:off x="8801100" y="-1621647"/>
            <a:ext cx="5010872" cy="3937060"/>
            <a:chOff x="8801100" y="-1621647"/>
            <a:chExt cx="5010872" cy="3937060"/>
          </a:xfrm>
        </p:grpSpPr>
        <p:sp>
          <p:nvSpPr>
            <p:cNvPr id="85" name="Google Shape;85;p25"/>
            <p:cNvSpPr/>
            <p:nvPr/>
          </p:nvSpPr>
          <p:spPr>
            <a:xfrm rot="8100000">
              <a:off x="10876841" y="-1470438"/>
              <a:ext cx="1933202" cy="3634641"/>
            </a:xfrm>
            <a:prstGeom prst="rect">
              <a:avLst/>
            </a:prstGeom>
            <a:solidFill>
              <a:srgbClr val="FF791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6" name="Google Shape;86;p25"/>
            <p:cNvCxnSpPr/>
            <p:nvPr/>
          </p:nvCxnSpPr>
          <p:spPr>
            <a:xfrm>
              <a:off x="8801100" y="-527591"/>
              <a:ext cx="1997266" cy="2007253"/>
            </a:xfrm>
            <a:prstGeom prst="straightConnector1">
              <a:avLst/>
            </a:prstGeom>
            <a:noFill/>
            <a:ln cap="rnd" cmpd="sng" w="38100">
              <a:solidFill>
                <a:srgbClr val="FF791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87" name="Google Shape;87;p25"/>
          <p:cNvSpPr txBox="1"/>
          <p:nvPr>
            <p:ph type="ctrTitle"/>
          </p:nvPr>
        </p:nvSpPr>
        <p:spPr>
          <a:xfrm>
            <a:off x="586169" y="4055811"/>
            <a:ext cx="103487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4400"/>
              <a:buFont typeface="Ubuntu"/>
              <a:buNone/>
              <a:defRPr b="1" sz="4400">
                <a:solidFill>
                  <a:srgbClr val="FF791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8" name="Google Shape;8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033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Титульный слайд">
  <p:cSld name="4_Титульный слайд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6"/>
          <p:cNvSpPr txBox="1"/>
          <p:nvPr>
            <p:ph type="ctrTitle"/>
          </p:nvPr>
        </p:nvSpPr>
        <p:spPr>
          <a:xfrm>
            <a:off x="921619" y="2220796"/>
            <a:ext cx="103487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Ubuntu"/>
              <a:buNone/>
              <a:defRPr b="1" sz="44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6"/>
          <p:cNvSpPr txBox="1"/>
          <p:nvPr>
            <p:ph idx="1" type="subTitle"/>
          </p:nvPr>
        </p:nvSpPr>
        <p:spPr>
          <a:xfrm>
            <a:off x="1524000" y="5438274"/>
            <a:ext cx="9144000" cy="656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2" name="Google Shape;9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95" name="Google Shape;95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99998" y="551428"/>
            <a:ext cx="1992003" cy="340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56333" y="244306"/>
            <a:ext cx="1522824" cy="281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rarus-soft.ru/press/news/380785/?utm_source=banner-to-http-host-site&amp;utm_medium=referral&amp;utm_campaign=https_rarus_soft_ru_press_news_380785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rarus-soft.ru/?subscribeForm" TargetMode="External"/><Relationship Id="rId4" Type="http://schemas.openxmlformats.org/officeDocument/2006/relationships/hyperlink" Target="https://www.facebook.com/groups/1crarus.partner" TargetMode="External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hyperlink" Target="https://www.instagram.com/rarus_partner/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s://t-do.ru/rarus_partne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smio@1c.ru" TargetMode="External"/><Relationship Id="rId4" Type="http://schemas.openxmlformats.org/officeDocument/2006/relationships/hyperlink" Target="mailto:smio@1c.r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arus-soft.ru/press/events/380781/?utm_source=banner-to-http-host-site&amp;utm_medium=referral&amp;utm_campaign=https_rarus_soft_ru_press_events_380781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eawards@1c.ru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info@1cfresh.com" TargetMode="External"/><Relationship Id="rId4" Type="http://schemas.openxmlformats.org/officeDocument/2006/relationships/hyperlink" Target="https://rarus-soft.ru/press/news/380776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ca@1c.ru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1c-connect.com/join/s/3ixfzciuoin9mgeatceyxgbywr" TargetMode="External"/><Relationship Id="rId4" Type="http://schemas.openxmlformats.org/officeDocument/2006/relationships/hyperlink" Target="https://rarus-soft.ru/press/news/38087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497341" y="3333401"/>
            <a:ext cx="81505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Ubuntu"/>
              <a:buNone/>
            </a:pPr>
            <a:r>
              <a:rPr lang="ru-RU" sz="4800"/>
              <a:t>Новостной дайджест </a:t>
            </a:r>
            <a:br>
              <a:rPr lang="ru-RU" sz="4800"/>
            </a:br>
            <a:r>
              <a:rPr lang="ru-RU" sz="4800"/>
              <a:t>по информационным выпускам «1С»</a:t>
            </a:r>
            <a:endParaRPr sz="4800"/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508144" y="5856938"/>
            <a:ext cx="9144000" cy="656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ru-RU" sz="2400"/>
              <a:t>Январь</a:t>
            </a:r>
            <a:r>
              <a:rPr lang="ru-RU" sz="2400"/>
              <a:t> 2022 года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347ff755e_0_35"/>
          <p:cNvSpPr txBox="1"/>
          <p:nvPr>
            <p:ph type="title"/>
          </p:nvPr>
        </p:nvSpPr>
        <p:spPr>
          <a:xfrm>
            <a:off x="455644" y="15345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ru-RU" sz="6000"/>
              <a:t>Новинки</a:t>
            </a:r>
            <a:endParaRPr sz="6000"/>
          </a:p>
        </p:txBody>
      </p:sp>
      <p:sp>
        <p:nvSpPr>
          <p:cNvPr id="156" name="Google Shape;156;gf347ff755e_0_35"/>
          <p:cNvSpPr txBox="1"/>
          <p:nvPr>
            <p:ph idx="1" type="body"/>
          </p:nvPr>
        </p:nvSpPr>
        <p:spPr>
          <a:xfrm>
            <a:off x="455650" y="1479025"/>
            <a:ext cx="10882500" cy="51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AutoNum type="arabicPeriod"/>
            </a:pPr>
            <a:r>
              <a:rPr lang="ru-RU" sz="2700"/>
              <a:t>Новый сервис для выдачи зарплаты в любой момент – PayDay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AutoNum type="arabicPeriod"/>
            </a:pPr>
            <a:r>
              <a:rPr lang="ru-RU" sz="2700"/>
              <a:t>Клиенты Делобанка могут принимать платежи в 1С через Систему быстрых платежей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AutoNum type="arabicPeriod"/>
            </a:pPr>
            <a:r>
              <a:rPr lang="ru-RU" sz="2700"/>
              <a:t>1С:WMS Логистика. Управление складом – расширение ассортимента лицензиями на 100, 300 и 500 радиотерминалов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AutoNum type="arabicPeriod"/>
            </a:pPr>
            <a:r>
              <a:rPr lang="ru-RU" sz="2700"/>
              <a:t>Выпущена редакция 3.0 конфигурации «Документооборот КОРП»</a:t>
            </a:r>
            <a:endParaRPr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92b5f7cde_0_0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29078 от 21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Н</a:t>
            </a:r>
            <a:r>
              <a:rPr lang="ru-RU" sz="2500"/>
              <a:t>овый сервис для выдачи зарплаты в любой момент – PayDay</a:t>
            </a:r>
            <a:endParaRPr sz="2500"/>
          </a:p>
        </p:txBody>
      </p:sp>
      <p:sp>
        <p:nvSpPr>
          <p:cNvPr id="162" name="Google Shape;162;g1092b5f7cde_0_0"/>
          <p:cNvSpPr txBox="1"/>
          <p:nvPr>
            <p:ph idx="1" type="body"/>
          </p:nvPr>
        </p:nvSpPr>
        <p:spPr>
          <a:xfrm>
            <a:off x="455650" y="1546350"/>
            <a:ext cx="105156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/>
              <a:t>	</a:t>
            </a:r>
            <a:r>
              <a:rPr b="1" lang="ru-RU" sz="2000"/>
              <a:t>Приложение</a:t>
            </a:r>
            <a:r>
              <a:rPr b="1" lang="ru-RU" sz="2000"/>
              <a:t> «</a:t>
            </a:r>
            <a:r>
              <a:rPr b="1" lang="ru-RU" sz="2000"/>
              <a:t>PayDay</a:t>
            </a:r>
            <a:r>
              <a:rPr b="1" lang="ru-RU" sz="2000"/>
              <a:t>»</a:t>
            </a:r>
            <a:r>
              <a:rPr lang="ru-RU" sz="2000"/>
              <a:t> — это сервис, который предоставляет доступ сотрудникам к их уже заработанным деньгам. Выдача средств происходит мгновенно и данные автоматически передаются в учетную программу 1С:ЗУП.  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/>
              <a:t>	Подключение сервиса бесплатно. Сотрудники могут выводить денежные средства с небольшой фиксированной комиссией. З</a:t>
            </a:r>
            <a:r>
              <a:rPr lang="ru-RU" sz="2000"/>
              <a:t>а 50 рублей деньги придут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/>
              <a:t>на следующий день, за 150 рублей деньги приходят мгновенно.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2000"/>
              <a:t>Партнер получает 12% от комиссии</a:t>
            </a:r>
            <a:r>
              <a:rPr lang="ru-RU" sz="2000"/>
              <a:t> при каждой выдаче средств сотруднику клиента. Выплаты происходят раз в месяц.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/>
              <a:t>Подробнее про новый сервис читайте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в новости</a:t>
            </a:r>
            <a:r>
              <a:rPr lang="ru-RU" sz="2000"/>
              <a:t>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12f49e5d39_0_89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Пресс-релиз</a:t>
            </a:r>
            <a:r>
              <a:rPr lang="ru-RU" sz="2500"/>
              <a:t> от 24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Клиенты Делобанка могут принимать платежи в 1С через Систему быстрых платежей</a:t>
            </a:r>
            <a:endParaRPr sz="2500"/>
          </a:p>
        </p:txBody>
      </p:sp>
      <p:sp>
        <p:nvSpPr>
          <p:cNvPr id="168" name="Google Shape;168;g112f49e5d39_0_89"/>
          <p:cNvSpPr txBox="1"/>
          <p:nvPr>
            <p:ph idx="1" type="body"/>
          </p:nvPr>
        </p:nvSpPr>
        <p:spPr>
          <a:xfrm>
            <a:off x="455650" y="1546350"/>
            <a:ext cx="103005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Пользователям программ «1С:Розница 8», «1С:РМК» и «1С:Мобильная касса» теперь доступен </a:t>
            </a:r>
            <a:r>
              <a:rPr b="1" lang="ru-RU" sz="2000"/>
              <a:t>способ приема оплаты</a:t>
            </a:r>
            <a:r>
              <a:rPr lang="ru-RU" sz="2000"/>
              <a:t> через СБП. Для этого нужно быть клиентом Делобанка. В ближайшее время сервис станет доступен и в других решениях системы «1С:Предприятие 8».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Реализована возможность генерации QR-кодов для оплаты C2B: </a:t>
            </a:r>
            <a:endParaRPr b="1"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продавец создает QR-код на оплату чека в программе 1С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выводит код на экран или печатает его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покупатель сканирует через мобильное приложение своего банка код и производит оплату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При оплате по </a:t>
            </a:r>
            <a:r>
              <a:rPr lang="ru-RU" sz="2000"/>
              <a:t>QR-коду</a:t>
            </a:r>
            <a:r>
              <a:rPr lang="ru-RU" sz="2000"/>
              <a:t> деньги на расчетный счет продавца поступают мгновенно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Дополнительное оборудование не требуется, а комиссия по к</a:t>
            </a:r>
            <a:r>
              <a:rPr lang="ru-RU" sz="2000"/>
              <a:t>у</a:t>
            </a:r>
            <a:r>
              <a:rPr lang="ru-RU" sz="2000"/>
              <a:t>айрингу составляет 0,4% или 0,7%. До 1 июля 2022 года для предпринимателей действует программа компенсации со ставкой 0%. </a:t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2f49e5d39_0_107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29096 от 28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1С:WMS Логистика. Управление складом – расширение ассортимента лицензиями на 100, 300 и 500 радиотерминалов</a:t>
            </a:r>
            <a:endParaRPr sz="2500"/>
          </a:p>
        </p:txBody>
      </p:sp>
      <p:sp>
        <p:nvSpPr>
          <p:cNvPr id="174" name="Google Shape;174;g112f49e5d39_0_107"/>
          <p:cNvSpPr txBox="1"/>
          <p:nvPr>
            <p:ph idx="1" type="body"/>
          </p:nvPr>
        </p:nvSpPr>
        <p:spPr>
          <a:xfrm>
            <a:off x="455650" y="1546350"/>
            <a:ext cx="105156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/>
              <a:t>	</a:t>
            </a:r>
            <a:r>
              <a:rPr b="1" lang="ru-RU" sz="2000"/>
              <a:t>Решение 1С:WMS</a:t>
            </a:r>
            <a:r>
              <a:rPr lang="ru-RU" sz="2000"/>
              <a:t> предназначено для автоматизированного управления всеми технологическими процессами грузообработки современного высокоинтенсивного складского комплекса в режиме реального времени, и позволяет оптимизировать процессы и решить основные проблемы, актуальные для складских комплексов: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/>
              <a:t>	С 28 января в продажу поступают новые клиентские лицензии без привязки к устройству: </a:t>
            </a:r>
            <a:r>
              <a:rPr b="1" lang="ru-RU" sz="2000"/>
              <a:t>1С:WMS Логистика. Управление складом.</a:t>
            </a:r>
            <a:r>
              <a:rPr lang="ru-RU" sz="2000"/>
              <a:t> Клиентская лицензия без привязки на 100/300/500 радиотерминалов.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/>
              <a:t>	Напоминаем, что с 1 апреля 2022 г. на программные продукты </a:t>
            </a:r>
            <a:r>
              <a:rPr lang="ru-RU" sz="2000"/>
              <a:t>«</a:t>
            </a:r>
            <a:r>
              <a:rPr lang="ru-RU" sz="2000"/>
              <a:t>1С:WMS</a:t>
            </a:r>
            <a:r>
              <a:rPr lang="ru-RU" sz="2000"/>
              <a:t>»</a:t>
            </a:r>
            <a:r>
              <a:rPr lang="ru-RU" sz="2000"/>
              <a:t> будут действовать новые цены. Предлагайте клиентам купить ПП по текущей цене до ее повышения.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2f49e5d39_0_127"/>
          <p:cNvSpPr txBox="1"/>
          <p:nvPr>
            <p:ph type="title"/>
          </p:nvPr>
        </p:nvSpPr>
        <p:spPr>
          <a:xfrm>
            <a:off x="455650" y="153450"/>
            <a:ext cx="107085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29103 от 31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Выпущена редакция 3.0 конфигурации «Документооборот КОРП»</a:t>
            </a:r>
            <a:endParaRPr sz="2500"/>
          </a:p>
        </p:txBody>
      </p:sp>
      <p:sp>
        <p:nvSpPr>
          <p:cNvPr id="180" name="Google Shape;180;g112f49e5d39_0_127"/>
          <p:cNvSpPr txBox="1"/>
          <p:nvPr>
            <p:ph idx="1" type="body"/>
          </p:nvPr>
        </p:nvSpPr>
        <p:spPr>
          <a:xfrm>
            <a:off x="455650" y="1546350"/>
            <a:ext cx="105156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000"/>
              <a:t>	Со 2 февраля программные продукты </a:t>
            </a:r>
            <a:r>
              <a:rPr lang="ru-RU" sz="2000"/>
              <a:t>«</a:t>
            </a:r>
            <a:r>
              <a:rPr lang="ru-RU" sz="2000"/>
              <a:t>1С:Документооборот 8 КОРП</a:t>
            </a:r>
            <a:r>
              <a:rPr lang="ru-RU" sz="2000"/>
              <a:t>»</a:t>
            </a:r>
            <a:r>
              <a:rPr lang="ru-RU" sz="2000"/>
              <a:t> будут комплектоваться редакцией 3.0.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-RU" sz="2000"/>
              <a:t>	В новой редакции изменения затронули:</a:t>
            </a:r>
            <a:endParaRPr b="1"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Общие возможности конфигурации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Работу с файлами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Совместную работу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Обмен электронными документами с контрагентами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Настройку и администрирование</a:t>
            </a:r>
            <a:endParaRPr sz="2000"/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Нововведений много. Редакция 3.0 предоставляется зарегистрированным пользователям конфигурации «Документооборот КОРП», имеющим действующий договор 1С:ИТС.</a:t>
            </a:r>
            <a:endParaRPr sz="2000"/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Для перехода на редакцию 3.0</a:t>
            </a:r>
            <a:r>
              <a:rPr lang="ru-RU" sz="2000"/>
              <a:t> следует установить версию не ниже 3.0.5 конфигурации «Документооборот КОРП» и версию платформы «1С:Предприятие» не ниже 8.3.17.2306.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f347ff755e_0_49"/>
          <p:cNvSpPr txBox="1"/>
          <p:nvPr>
            <p:ph type="title"/>
          </p:nvPr>
        </p:nvSpPr>
        <p:spPr>
          <a:xfrm>
            <a:off x="455650" y="153450"/>
            <a:ext cx="10970100" cy="16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ct val="66666"/>
              <a:buFont typeface="Times New Roman"/>
              <a:buNone/>
            </a:pPr>
            <a:r>
              <a:rPr lang="ru-RU" sz="6000"/>
              <a:t>Оставайтесь в курсе новостей!</a:t>
            </a:r>
            <a:endParaRPr sz="6000"/>
          </a:p>
        </p:txBody>
      </p:sp>
      <p:sp>
        <p:nvSpPr>
          <p:cNvPr id="186" name="Google Shape;186;gf347ff755e_0_49"/>
          <p:cNvSpPr txBox="1"/>
          <p:nvPr>
            <p:ph idx="1" type="body"/>
          </p:nvPr>
        </p:nvSpPr>
        <p:spPr>
          <a:xfrm>
            <a:off x="455650" y="1688125"/>
            <a:ext cx="10970100" cy="51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Ubuntu"/>
              <a:buChar char="•"/>
            </a:pPr>
            <a:r>
              <a:rPr lang="ru-RU" sz="3000" u="sng">
                <a:solidFill>
                  <a:schemeClr val="hlink"/>
                </a:solidFill>
                <a:hlinkClick r:id="rId3"/>
              </a:rPr>
              <a:t>Подписывайтесь на нашу рассылку</a:t>
            </a:r>
            <a:r>
              <a:rPr lang="ru-RU" sz="3000"/>
              <a:t>. Мы не спамим :)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Ubuntu"/>
              <a:buChar char="•"/>
            </a:pPr>
            <a:r>
              <a:rPr lang="ru-RU" sz="3000"/>
              <a:t>Подписывайтесь на наши соцсети:</a:t>
            </a:r>
            <a:endParaRPr sz="3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7" name="Google Shape;187;gf347ff755e_0_49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6175" y="3755425"/>
            <a:ext cx="1035300" cy="10353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88" name="Google Shape;188;gf347ff755e_0_49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51550" y="3755425"/>
            <a:ext cx="1035300" cy="10353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89" name="Google Shape;189;gf347ff755e_0_49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892275" y="3755425"/>
            <a:ext cx="1035300" cy="10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d35625283_0_55"/>
          <p:cNvSpPr txBox="1"/>
          <p:nvPr>
            <p:ph type="title"/>
          </p:nvPr>
        </p:nvSpPr>
        <p:spPr>
          <a:xfrm>
            <a:off x="455644" y="153459"/>
            <a:ext cx="1155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4000"/>
              <a:buFont typeface="Times New Roman"/>
              <a:buNone/>
            </a:pPr>
            <a:r>
              <a:rPr lang="ru-RU" sz="6000"/>
              <a:t>Мероприятия</a:t>
            </a:r>
            <a:endParaRPr sz="6000"/>
          </a:p>
        </p:txBody>
      </p:sp>
      <p:sp>
        <p:nvSpPr>
          <p:cNvPr id="108" name="Google Shape;108;gfd35625283_0_55"/>
          <p:cNvSpPr txBox="1"/>
          <p:nvPr>
            <p:ph idx="1" type="body"/>
          </p:nvPr>
        </p:nvSpPr>
        <p:spPr>
          <a:xfrm>
            <a:off x="455650" y="1479025"/>
            <a:ext cx="10100400" cy="49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Ubuntu"/>
              <a:buChar char="•"/>
            </a:pPr>
            <a:r>
              <a:rPr lang="ru-RU" sz="3000"/>
              <a:t>Семинар «Заработная плата — 2022: учет, пособия, налоги. Практикум в 1С:ЗУП»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Ubuntu"/>
              <a:buChar char="•"/>
            </a:pPr>
            <a:r>
              <a:rPr lang="ru-RU" sz="3000"/>
              <a:t>Единый семинар 1С для клиентов 6 апреля 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ru-RU" sz="3000"/>
              <a:t>Шестой международный конкурс «1С:Проект года»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f49e5d39_0_22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29080 от 21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Семинар «Заработная плата — 2022: учет, пособия, налоги. Практикум в 1С:ЗУП»</a:t>
            </a:r>
            <a:endParaRPr sz="2500"/>
          </a:p>
        </p:txBody>
      </p:sp>
      <p:sp>
        <p:nvSpPr>
          <p:cNvPr id="114" name="Google Shape;114;g112f49e5d39_0_22"/>
          <p:cNvSpPr txBox="1"/>
          <p:nvPr>
            <p:ph idx="1" type="body"/>
          </p:nvPr>
        </p:nvSpPr>
        <p:spPr>
          <a:xfrm>
            <a:off x="455650" y="1546350"/>
            <a:ext cx="103005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Фирма 1С приглашает партнеров стать организаторами тиражируемого семинара 1С:Консалтинг. Участие платное.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ru-RU" sz="2000"/>
              <a:t>Показательный вебинар для партнеров</a:t>
            </a:r>
            <a:r>
              <a:rPr lang="ru-RU" sz="2000"/>
              <a:t> состоится </a:t>
            </a:r>
            <a:r>
              <a:rPr b="1" lang="ru-RU" sz="2000"/>
              <a:t>5 марта</a:t>
            </a:r>
            <a:r>
              <a:rPr lang="ru-RU" sz="2000"/>
              <a:t>, с 11:00 до 16:00. Отправьте заявку на регистрацию до 2 марта на адрес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smio@1c.ru</a:t>
            </a:r>
            <a:r>
              <a:rPr lang="ru-RU" sz="2000"/>
              <a:t>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ru-RU" sz="2000"/>
              <a:t>Собственные вебинары</a:t>
            </a:r>
            <a:r>
              <a:rPr lang="ru-RU" sz="2000"/>
              <a:t> партнеры могут проводить в период </a:t>
            </a:r>
            <a:r>
              <a:rPr b="1" lang="ru-RU" sz="2000"/>
              <a:t>с 14 марта по 1 сентября</a:t>
            </a:r>
            <a:r>
              <a:rPr lang="ru-RU" sz="2000"/>
              <a:t> 2022 года. Оформите заявку и направьте ее на адрес </a:t>
            </a:r>
            <a:r>
              <a:rPr lang="ru-RU" sz="2000" u="sng">
                <a:solidFill>
                  <a:schemeClr val="hlink"/>
                </a:solidFill>
                <a:hlinkClick r:id="rId4"/>
              </a:rPr>
              <a:t>smio@1c.ru</a:t>
            </a:r>
            <a:r>
              <a:rPr lang="ru-RU" sz="2000"/>
              <a:t>.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Проведение семинара и/или посещение показательного вебинара  —  </a:t>
            </a:r>
            <a:r>
              <a:rPr b="1" lang="ru-RU" sz="2000"/>
              <a:t>обязательное условие</a:t>
            </a:r>
            <a:r>
              <a:rPr lang="ru-RU" sz="2000"/>
              <a:t> для консультантов, претендующих на получение сертификатов «1С:Консультант», «1С:Ведущий консультант по бухгалтерскому учету и налогообложению в коммерческих организациях».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Для проведения собственного семинара партнеру необходимо иметь консультантов или преподавателей по учету заработной платы. Все материалы для проведения предоставляются партнерам фирмой “1С”.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2f49e5d39_0_33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29089 от 25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Единый семинар 1С для клиентов 6 апреля </a:t>
            </a:r>
            <a:endParaRPr sz="2500"/>
          </a:p>
        </p:txBody>
      </p:sp>
      <p:sp>
        <p:nvSpPr>
          <p:cNvPr id="120" name="Google Shape;120;g112f49e5d39_0_33"/>
          <p:cNvSpPr txBox="1"/>
          <p:nvPr>
            <p:ph idx="1" type="body"/>
          </p:nvPr>
        </p:nvSpPr>
        <p:spPr>
          <a:xfrm>
            <a:off x="455650" y="1546350"/>
            <a:ext cx="103005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Начат прием заявок на проведение </a:t>
            </a:r>
            <a:r>
              <a:rPr b="1" lang="ru-RU" sz="2000"/>
              <a:t>Единого семинара 1С</a:t>
            </a:r>
            <a:r>
              <a:rPr lang="ru-RU" sz="2000"/>
              <a:t> 6 апреля 2022 года. Партнеры могут стать соорганизаторами и провести мероприятие для своих клиентов.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Рекомендуем партнерам не затягивать с решением и подать заявку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в ближайшее время. Тогда реклама вашей компании в регионе пройдет максимально эффективно — вы будете стоять первым в списке.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Для участия требуется:</a:t>
            </a:r>
            <a:endParaRPr b="1"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Посетить собрание организаторов 1 марта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Подать заявку на участие до 18 марта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Оформить мини-сайт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Подготовить консультантов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Больше информации читайте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на странице мероприятия</a:t>
            </a:r>
            <a:r>
              <a:rPr lang="ru-RU" sz="2000"/>
              <a:t>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2f49e5d39_0_117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29099 от 31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Шестой международный конкурс </a:t>
            </a:r>
            <a:r>
              <a:rPr lang="ru-RU" sz="2500"/>
              <a:t>«</a:t>
            </a:r>
            <a:r>
              <a:rPr lang="ru-RU" sz="2500"/>
              <a:t>1С:Проект года</a:t>
            </a:r>
            <a:r>
              <a:rPr lang="ru-RU" sz="2500"/>
              <a:t>»</a:t>
            </a:r>
            <a:endParaRPr sz="2500"/>
          </a:p>
        </p:txBody>
      </p:sp>
      <p:sp>
        <p:nvSpPr>
          <p:cNvPr id="126" name="Google Shape;126;g112f49e5d39_0_117"/>
          <p:cNvSpPr txBox="1"/>
          <p:nvPr>
            <p:ph idx="1" type="body"/>
          </p:nvPr>
        </p:nvSpPr>
        <p:spPr>
          <a:xfrm>
            <a:off x="455650" y="1546350"/>
            <a:ext cx="103005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Фирма «1С» приглашает принять участие в конкурсе лучших проектов корпоративной автоматизации «1С:Проект года» с проектами, реализованными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в 2021 году.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2000"/>
              <a:t>Сроки проведения конкурса:</a:t>
            </a:r>
            <a:endParaRPr b="1"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Подача заявок с 15 февраля 2022 г. до 31 мая 2022 г.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Проверка заявок, публикация описаний проектов: до 30 июня 2022 г.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Оценка проектов жюри и интернет-голосование: 1 июля — 31 августа 2022 г.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Публикация итогов конкурса: 15 сентября 2022 г.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Награждение победителей: осень 2022 г.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Заявки на конкурс подаются в электронном виде через специальную форму на сайте конкурса eawards.1c.ru. Общие вопросы по конкурсу «1С:Проект года», заявки на включение в состав жюри и другие пожелания можно направлять по адресу: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eawards@1c.ru</a:t>
            </a:r>
            <a:r>
              <a:rPr lang="ru-RU" sz="2000"/>
              <a:t>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/>
          <p:nvPr>
            <p:ph type="title"/>
          </p:nvPr>
        </p:nvSpPr>
        <p:spPr>
          <a:xfrm>
            <a:off x="455644" y="153459"/>
            <a:ext cx="1155232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4000"/>
              <a:buFont typeface="Times New Roman"/>
              <a:buNone/>
            </a:pPr>
            <a:r>
              <a:rPr lang="ru-RU" sz="6000"/>
              <a:t>Изменения в работе</a:t>
            </a:r>
            <a:endParaRPr sz="6000"/>
          </a:p>
        </p:txBody>
      </p:sp>
      <p:sp>
        <p:nvSpPr>
          <p:cNvPr id="132" name="Google Shape;132;p14"/>
          <p:cNvSpPr txBox="1"/>
          <p:nvPr>
            <p:ph idx="1" type="body"/>
          </p:nvPr>
        </p:nvSpPr>
        <p:spPr>
          <a:xfrm>
            <a:off x="455650" y="1479025"/>
            <a:ext cx="11067000" cy="49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3225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50"/>
              <a:buFont typeface="Ubuntu"/>
              <a:buAutoNum type="arabicPeriod"/>
            </a:pPr>
            <a:r>
              <a:rPr lang="ru-RU" sz="2750"/>
              <a:t>Изменен процесс подключения апгрейда тарифа в менеджере сервиса 1С:Фреш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50"/>
              <a:buFont typeface="Ubuntu"/>
              <a:buAutoNum type="arabicPeriod"/>
            </a:pPr>
            <a:r>
              <a:rPr lang="ru-RU" sz="2750"/>
              <a:t>Уточнение по предоставлению партнерам доступа к порталу 1С:Подпись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50"/>
              <a:buAutoNum type="arabicPeriod"/>
            </a:pPr>
            <a:r>
              <a:rPr lang="ru-RU" sz="2750"/>
              <a:t>Распределение лидов по госпрограмме поддержки МСП с ресурса </a:t>
            </a:r>
            <a:r>
              <a:rPr lang="ru-RU" sz="2750"/>
              <a:t>1c.cloud</a:t>
            </a:r>
            <a:endParaRPr sz="27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2f49e5d39_0_40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29083 от 24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Изменен процесс подключения апгрейда тарифа в сервисе 1С:Фреш</a:t>
            </a:r>
            <a:endParaRPr sz="2500"/>
          </a:p>
        </p:txBody>
      </p:sp>
      <p:sp>
        <p:nvSpPr>
          <p:cNvPr id="138" name="Google Shape;138;g112f49e5d39_0_40"/>
          <p:cNvSpPr txBox="1"/>
          <p:nvPr>
            <p:ph idx="1" type="body"/>
          </p:nvPr>
        </p:nvSpPr>
        <p:spPr>
          <a:xfrm>
            <a:off x="455650" y="1546350"/>
            <a:ext cx="103005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С 24 января автоматизирован в менеджере сервиса 1С:Фреш процесс подключения апгрейда. Для этого был создан </a:t>
            </a:r>
            <a:r>
              <a:rPr b="1" lang="ru-RU" sz="2000"/>
              <a:t>новый тариф «Апгрейд»</a:t>
            </a:r>
            <a:r>
              <a:rPr lang="ru-RU" sz="2000"/>
              <a:t>.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Создавать подписки по тарифам «Апгрейд» теперь можно двумя способами: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ru-RU" sz="2000"/>
              <a:t>Из карточки основной действующей подписки</a:t>
            </a:r>
            <a:r>
              <a:rPr lang="ru-RU" sz="2000"/>
              <a:t>, аналогично подключению расширения;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ru-RU" sz="2000"/>
              <a:t>Созданием новой подписки</a:t>
            </a:r>
            <a:r>
              <a:rPr lang="ru-RU" sz="2000"/>
              <a:t>. Необходимо будет указать, для какой основной подписки подключается апгрейд.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/>
              <a:t> 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	После создания подписки на апгрейд основная подписка автоматически сокращается до даты и времени подключения апгрейда. Теперь не нужно писать на поддержку на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info@1cfresh.com</a:t>
            </a:r>
            <a:r>
              <a:rPr lang="ru-RU" sz="2000"/>
              <a:t>. 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Для тарифов с пометкой «помесячно» необходимо использовать апгрейды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с пометкой «помесячно».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	Подробная информация </a:t>
            </a:r>
            <a:r>
              <a:rPr lang="ru-RU" sz="2000" u="sng">
                <a:solidFill>
                  <a:schemeClr val="hlink"/>
                </a:solidFill>
                <a:hlinkClick r:id="rId4"/>
              </a:rPr>
              <a:t>в новости от 1С-Рарус.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2f49e5d39_0_62"/>
          <p:cNvSpPr txBox="1"/>
          <p:nvPr>
            <p:ph type="title"/>
          </p:nvPr>
        </p:nvSpPr>
        <p:spPr>
          <a:xfrm>
            <a:off x="455650" y="153450"/>
            <a:ext cx="10515600" cy="13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29084 от 25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Уточнение по предоставлению партнерам доступа к порталу 1С:Подпись</a:t>
            </a:r>
            <a:endParaRPr sz="2500"/>
          </a:p>
        </p:txBody>
      </p:sp>
      <p:sp>
        <p:nvSpPr>
          <p:cNvPr id="144" name="Google Shape;144;g112f49e5d39_0_62"/>
          <p:cNvSpPr txBox="1"/>
          <p:nvPr>
            <p:ph idx="1" type="body"/>
          </p:nvPr>
        </p:nvSpPr>
        <p:spPr>
          <a:xfrm>
            <a:off x="455650" y="1546350"/>
            <a:ext cx="10300500" cy="5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С 1 января 2022 года </a:t>
            </a:r>
            <a:r>
              <a:rPr b="1" lang="ru-RU" sz="2000"/>
              <a:t>расширяется перечень сертификатов ЭП</a:t>
            </a:r>
            <a:r>
              <a:rPr lang="ru-RU" sz="2000"/>
              <a:t>, по которым партнер может получить доступ к порталу 1С:Подписи.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К заявке на предоставление доступа на почту удостоверяющего центра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ca@1c.ru</a:t>
            </a:r>
            <a:r>
              <a:rPr lang="ru-RU" sz="2000"/>
              <a:t> партнер может </a:t>
            </a:r>
            <a:r>
              <a:rPr b="1" lang="ru-RU" sz="2000"/>
              <a:t>приложить сертификаты в формате cer</a:t>
            </a:r>
            <a:r>
              <a:rPr lang="ru-RU" sz="2000"/>
              <a:t>: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Сертификат руководителя юр. лица или ИП, выданный УЦ ФНС России. 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Сертификат сотрудника юр. лица, выданный УЦ ООО </a:t>
            </a:r>
            <a:r>
              <a:rPr lang="ru-RU" sz="2000"/>
              <a:t>«</a:t>
            </a:r>
            <a:r>
              <a:rPr lang="ru-RU" sz="2000"/>
              <a:t>НПЦ "1С"».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Сертификат, выданный УЦ ООО </a:t>
            </a:r>
            <a:r>
              <a:rPr lang="ru-RU" sz="2000"/>
              <a:t>«</a:t>
            </a:r>
            <a:r>
              <a:rPr lang="ru-RU" sz="2000"/>
              <a:t>НПЦ "1С"» на имя физ. лица, которое является руководителем партнера-юридического лица или индивидуальным предпринимателем. 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Напоминаем</a:t>
            </a:r>
            <a:r>
              <a:rPr lang="ru-RU" sz="2000"/>
              <a:t>, что с 1 января 2022 года удостоверяющий центр ООО </a:t>
            </a:r>
            <a:r>
              <a:rPr lang="ru-RU" sz="2000"/>
              <a:t>«</a:t>
            </a:r>
            <a:r>
              <a:rPr lang="ru-RU" sz="2000"/>
              <a:t>НПЦ "1С"» продолжил выпуск сертификатов для физических лиц и сотрудников юридических лиц. Сертификаты для руководителей юридических лиц и индивидуальных предпринимателей можно получить только в УЦ ФНС России.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2f49e5d39_0_67"/>
          <p:cNvSpPr txBox="1"/>
          <p:nvPr>
            <p:ph type="title"/>
          </p:nvPr>
        </p:nvSpPr>
        <p:spPr>
          <a:xfrm>
            <a:off x="455650" y="60400"/>
            <a:ext cx="108813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915"/>
              </a:buClr>
              <a:buSzPts val="2400"/>
              <a:buFont typeface="Ubuntu"/>
              <a:buNone/>
            </a:pPr>
            <a:r>
              <a:rPr lang="ru-RU" sz="2500"/>
              <a:t>Инфовыпуск № 29098 от 28 января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500"/>
              <a:t>Распределение лидов с 1c.cloud по госпрограмме поддержки МСП </a:t>
            </a:r>
            <a:endParaRPr sz="2500"/>
          </a:p>
        </p:txBody>
      </p:sp>
      <p:sp>
        <p:nvSpPr>
          <p:cNvPr id="150" name="Google Shape;150;g112f49e5d39_0_67"/>
          <p:cNvSpPr txBox="1"/>
          <p:nvPr>
            <p:ph idx="1" type="body"/>
          </p:nvPr>
        </p:nvSpPr>
        <p:spPr>
          <a:xfrm>
            <a:off x="455650" y="1169575"/>
            <a:ext cx="10300500" cy="56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Разработан механизм определения партнера и распределения клиентов: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/>
              <a:t>Заявки </a:t>
            </a:r>
            <a:r>
              <a:rPr b="1" lang="ru-RU" sz="2000"/>
              <a:t>от потенциальных или действующих клиентов</a:t>
            </a:r>
            <a:r>
              <a:rPr lang="ru-RU" sz="2000"/>
              <a:t> попадают в Систему заявок 1С:ИТС. Определение партнера у клиента производится по действующим договорам 1С:ИТС, 1С:Фреш, 1С:ГРМ, действующим подпискам на сервисы 1С. Если у клиента определился </a:t>
            </a:r>
            <a:r>
              <a:rPr b="1" lang="ru-RU" sz="2000"/>
              <a:t>один партнер</a:t>
            </a:r>
            <a:r>
              <a:rPr lang="ru-RU" sz="2000"/>
              <a:t>, то заявка клиента уйдет к нему. Если у клиента определяется </a:t>
            </a:r>
            <a:r>
              <a:rPr b="1" lang="ru-RU" sz="2000"/>
              <a:t>несколько действующих партнеров</a:t>
            </a:r>
            <a:r>
              <a:rPr lang="ru-RU" sz="2000"/>
              <a:t>, то клиент выбирает одного и заявка уйдет к этому партнеру. Клиент по своему желанию может выбрать любого другого партнера из списка всех партнеров его региона.</a:t>
            </a:r>
            <a:endParaRPr sz="2000"/>
          </a:p>
          <a:p>
            <a:pPr indent="-355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ru-RU" sz="2000"/>
              <a:t>Новый клиент</a:t>
            </a:r>
            <a:r>
              <a:rPr lang="ru-RU" sz="2000"/>
              <a:t>, заполняя форму регистрации, может выбрать партнера из списка партнеров региона, либо оставить автоматический выбор. При автоматическом выборе система подбирает наиболее близкого партнера.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	Обращаем внимание партнеров, что повышенная скидка на дополнительные рабочие места в 1С:Фреш и на конфигурацию 1С:CRM </a:t>
            </a:r>
            <a:r>
              <a:rPr b="1" lang="ru-RU" sz="2000"/>
              <a:t>не предоставляется</a:t>
            </a:r>
            <a:r>
              <a:rPr lang="ru-RU" sz="2000"/>
              <a:t>!</a:t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	Была открыта линия техподдержки для партнеров </a:t>
            </a:r>
            <a:r>
              <a:rPr lang="ru-RU" sz="2000" u="sng">
                <a:solidFill>
                  <a:schemeClr val="hlink"/>
                </a:solidFill>
                <a:hlinkClick r:id="rId3"/>
              </a:rPr>
              <a:t>в 1С-Коннект</a:t>
            </a:r>
            <a:r>
              <a:rPr lang="ru-RU" sz="2000"/>
              <a:t>. </a:t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Подробнее читайте в </a:t>
            </a:r>
            <a:r>
              <a:rPr lang="ru-RU" sz="2000" u="sng">
                <a:solidFill>
                  <a:schemeClr val="hlink"/>
                </a:solidFill>
                <a:hlinkClick r:id="rId4"/>
              </a:rPr>
              <a:t>новости от 1С-Рарус.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2021-01-12T12:15:50Z</dcterms:created>
  <dc:creator>Admin</dc:creator>
</cp:coreProperties>
</file>