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comments+xml" PartName="/ppt/comments/comment1.xml"/>
  <Override ContentType="application/vnd.openxmlformats-officedocument.presentationml.comments+xml" PartName="/ppt/comments/comment2.xml"/>
  <Override ContentType="application/vnd.openxmlformats-officedocument.presentationml.comments+xml" PartName="/ppt/comments/comment3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22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3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commentAuthors+xml" PartName="/ppt/commentAuthors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 showSpecialPlsOnTitleSld="0">
  <p:sldMasterIdLst>
    <p:sldMasterId id="2147483650" r:id="rId5"/>
    <p:sldMasterId id="2147483651" r:id="rId6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</p:sldIdLst>
  <p:sldSz cy="5143500" cx="9144000"/>
  <p:notesSz cx="6858000" cy="9144000"/>
  <p:embeddedFontLst>
    <p:embeddedFont>
      <p:font typeface="Montserrat SemiBold"/>
      <p:regular r:id="rId31"/>
      <p:bold r:id="rId32"/>
      <p:italic r:id="rId33"/>
      <p:boldItalic r:id="rId34"/>
    </p:embeddedFont>
    <p:embeddedFont>
      <p:font typeface="Montserrat"/>
      <p:regular r:id="rId35"/>
      <p:bold r:id="rId36"/>
      <p:italic r:id="rId37"/>
      <p:boldItalic r:id="rId38"/>
    </p:embeddedFont>
    <p:embeddedFont>
      <p:font typeface="Montserrat Medium"/>
      <p:regular r:id="rId39"/>
      <p:bold r:id="rId40"/>
      <p:italic r:id="rId41"/>
      <p:boldItalic r:id="rId42"/>
    </p:embeddedFont>
    <p:embeddedFont>
      <p:font typeface="Montserrat Light"/>
      <p:regular r:id="rId43"/>
      <p:bold r:id="rId44"/>
      <p:italic r:id="rId45"/>
      <p:boldItalic r:id="rId46"/>
    </p:embeddedFont>
    <p:embeddedFont>
      <p:font typeface="Century Gothic"/>
      <p:regular r:id="rId47"/>
      <p:bold r:id="rId48"/>
      <p:italic r:id="rId49"/>
      <p:boldItalic r:id="rId50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  <p:ext uri="{2D200454-40CA-4A62-9FC3-DE9A4176ACB9}">
      <p15:notesGuideLst>
        <p15:guide id="1" orient="horz" pos="2880">
          <p15:clr>
            <a:srgbClr val="000000"/>
          </p15:clr>
        </p15:guide>
        <p15:guide id="2" pos="2160">
          <p15:clr>
            <a:srgbClr val="000000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mAuthor clrIdx="0" id="0" initials="" lastIdx="3" name="Татьяна Белкина"/>
</p:cmAuthorLst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  <p:notesViewPr>
    <p:cSldViewPr snapToGrid="0">
      <p:cViewPr varScale="1">
        <p:scale>
          <a:sx n="100" d="100"/>
          <a:sy n="100" d="100"/>
        </p:scale>
        <p:origin x="0" y="0"/>
      </p:cViewPr>
      <p:guideLst>
        <p:guide pos="2880" orient="horz"/>
        <p:guide pos="2160"/>
      </p:guideLst>
    </p:cSldViewPr>
  </p:notes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MontserratMedium-bold.fntdata"/><Relationship Id="rId42" Type="http://schemas.openxmlformats.org/officeDocument/2006/relationships/font" Target="fonts/MontserratMedium-boldItalic.fntdata"/><Relationship Id="rId41" Type="http://schemas.openxmlformats.org/officeDocument/2006/relationships/font" Target="fonts/MontserratMedium-italic.fntdata"/><Relationship Id="rId44" Type="http://schemas.openxmlformats.org/officeDocument/2006/relationships/font" Target="fonts/MontserratLight-bold.fntdata"/><Relationship Id="rId43" Type="http://schemas.openxmlformats.org/officeDocument/2006/relationships/font" Target="fonts/MontserratLight-regular.fntdata"/><Relationship Id="rId46" Type="http://schemas.openxmlformats.org/officeDocument/2006/relationships/font" Target="fonts/MontserratLight-boldItalic.fntdata"/><Relationship Id="rId45" Type="http://schemas.openxmlformats.org/officeDocument/2006/relationships/font" Target="fonts/MontserratLight-italic.fntdata"/><Relationship Id="rId1" Type="http://schemas.openxmlformats.org/officeDocument/2006/relationships/theme" Target="theme/theme3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commentAuthors" Target="commentAuthors.xml"/><Relationship Id="rId9" Type="http://schemas.openxmlformats.org/officeDocument/2006/relationships/slide" Target="slides/slide2.xml"/><Relationship Id="rId48" Type="http://schemas.openxmlformats.org/officeDocument/2006/relationships/font" Target="fonts/CenturyGothic-bold.fntdata"/><Relationship Id="rId47" Type="http://schemas.openxmlformats.org/officeDocument/2006/relationships/font" Target="fonts/CenturyGothic-regular.fntdata"/><Relationship Id="rId49" Type="http://schemas.openxmlformats.org/officeDocument/2006/relationships/font" Target="fonts/CenturyGothic-italic.fntdata"/><Relationship Id="rId5" Type="http://schemas.openxmlformats.org/officeDocument/2006/relationships/slideMaster" Target="slideMasters/slideMaster1.xml"/><Relationship Id="rId6" Type="http://schemas.openxmlformats.org/officeDocument/2006/relationships/slideMaster" Target="slideMasters/slideMaster2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31" Type="http://schemas.openxmlformats.org/officeDocument/2006/relationships/font" Target="fonts/MontserratSemiBold-regular.fntdata"/><Relationship Id="rId30" Type="http://schemas.openxmlformats.org/officeDocument/2006/relationships/slide" Target="slides/slide23.xml"/><Relationship Id="rId33" Type="http://schemas.openxmlformats.org/officeDocument/2006/relationships/font" Target="fonts/MontserratSemiBold-italic.fntdata"/><Relationship Id="rId32" Type="http://schemas.openxmlformats.org/officeDocument/2006/relationships/font" Target="fonts/MontserratSemiBold-bold.fntdata"/><Relationship Id="rId35" Type="http://schemas.openxmlformats.org/officeDocument/2006/relationships/font" Target="fonts/Montserrat-regular.fntdata"/><Relationship Id="rId34" Type="http://schemas.openxmlformats.org/officeDocument/2006/relationships/font" Target="fonts/MontserratSemiBold-boldItalic.fntdata"/><Relationship Id="rId37" Type="http://schemas.openxmlformats.org/officeDocument/2006/relationships/font" Target="fonts/Montserrat-italic.fntdata"/><Relationship Id="rId36" Type="http://schemas.openxmlformats.org/officeDocument/2006/relationships/font" Target="fonts/Montserrat-bold.fntdata"/><Relationship Id="rId39" Type="http://schemas.openxmlformats.org/officeDocument/2006/relationships/font" Target="fonts/MontserratMedium-regular.fntdata"/><Relationship Id="rId38" Type="http://schemas.openxmlformats.org/officeDocument/2006/relationships/font" Target="fonts/Montserrat-boldItalic.fntdata"/><Relationship Id="rId20" Type="http://schemas.openxmlformats.org/officeDocument/2006/relationships/slide" Target="slides/slide13.xml"/><Relationship Id="rId22" Type="http://schemas.openxmlformats.org/officeDocument/2006/relationships/slide" Target="slides/slide15.xml"/><Relationship Id="rId21" Type="http://schemas.openxmlformats.org/officeDocument/2006/relationships/slide" Target="slides/slide14.xml"/><Relationship Id="rId24" Type="http://schemas.openxmlformats.org/officeDocument/2006/relationships/slide" Target="slides/slide17.xml"/><Relationship Id="rId23" Type="http://schemas.openxmlformats.org/officeDocument/2006/relationships/slide" Target="slides/slide16.xml"/><Relationship Id="rId26" Type="http://schemas.openxmlformats.org/officeDocument/2006/relationships/slide" Target="slides/slide19.xml"/><Relationship Id="rId25" Type="http://schemas.openxmlformats.org/officeDocument/2006/relationships/slide" Target="slides/slide18.xml"/><Relationship Id="rId28" Type="http://schemas.openxmlformats.org/officeDocument/2006/relationships/slide" Target="slides/slide21.xml"/><Relationship Id="rId27" Type="http://schemas.openxmlformats.org/officeDocument/2006/relationships/slide" Target="slides/slide20.xml"/><Relationship Id="rId29" Type="http://schemas.openxmlformats.org/officeDocument/2006/relationships/slide" Target="slides/slide22.xml"/><Relationship Id="rId50" Type="http://schemas.openxmlformats.org/officeDocument/2006/relationships/font" Target="fonts/CenturyGothic-boldItalic.fntdata"/><Relationship Id="rId11" Type="http://schemas.openxmlformats.org/officeDocument/2006/relationships/slide" Target="slides/slide4.xml"/><Relationship Id="rId10" Type="http://schemas.openxmlformats.org/officeDocument/2006/relationships/slide" Target="slides/slide3.xml"/><Relationship Id="rId13" Type="http://schemas.openxmlformats.org/officeDocument/2006/relationships/slide" Target="slides/slide6.xml"/><Relationship Id="rId12" Type="http://schemas.openxmlformats.org/officeDocument/2006/relationships/slide" Target="slides/slide5.xml"/><Relationship Id="rId15" Type="http://schemas.openxmlformats.org/officeDocument/2006/relationships/slide" Target="slides/slide8.xml"/><Relationship Id="rId14" Type="http://schemas.openxmlformats.org/officeDocument/2006/relationships/slide" Target="slides/slide7.xml"/><Relationship Id="rId17" Type="http://schemas.openxmlformats.org/officeDocument/2006/relationships/slide" Target="slides/slide10.xml"/><Relationship Id="rId16" Type="http://schemas.openxmlformats.org/officeDocument/2006/relationships/slide" Target="slides/slide9.xml"/><Relationship Id="rId19" Type="http://schemas.openxmlformats.org/officeDocument/2006/relationships/slide" Target="slides/slide12.xml"/><Relationship Id="rId18" Type="http://schemas.openxmlformats.org/officeDocument/2006/relationships/slide" Target="slides/slide11.xml"/></Relationships>
</file>

<file path=ppt/comments/comment1.xml><?xml version="1.0" encoding="utf-8"?>
<p:cm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m authorId="0" idx="1" dt="2020-08-29T21:51:32.591">
    <p:pos x="2880" y="1716"/>
    <p:text>добавить информацию</p:text>
  </p:cm>
</p:cmLst>
</file>

<file path=ppt/comments/comment2.xml><?xml version="1.0" encoding="utf-8"?>
<p:cm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m authorId="0" idx="2" dt="2020-08-28T18:39:14.134">
    <p:pos x="408" y="498"/>
    <p:text>уточнить что это за отчет и что дает понять или назначить</p:text>
  </p:cm>
</p:cmLst>
</file>

<file path=ppt/comments/comment3.xml><?xml version="1.0" encoding="utf-8"?>
<p:cm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m authorId="0" idx="3" dt="2020-08-28T16:08:43.740">
    <p:pos x="497" y="1488"/>
    <p:text>получше бы скриншоты</p:text>
  </p:cm>
</p:cmLst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0000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2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-US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" name="Google Shape;21;p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933644da0c_0_3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" name="Google Shape;123;g933644da0c_0_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4" name="Google Shape;124;g933644da0c_0_31:notes"/>
          <p:cNvSpPr txBox="1"/>
          <p:nvPr>
            <p:ph idx="12" type="sldNum"/>
          </p:nvPr>
        </p:nvSpPr>
        <p:spPr>
          <a:xfrm>
            <a:off x="3884612" y="8685212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40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9326f43866_0_15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" name="Google Shape;131;g9326f43866_0_1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2" name="Google Shape;132;g9326f43866_0_156:notes"/>
          <p:cNvSpPr txBox="1"/>
          <p:nvPr>
            <p:ph idx="12" type="sldNum"/>
          </p:nvPr>
        </p:nvSpPr>
        <p:spPr>
          <a:xfrm>
            <a:off x="3884612" y="8685212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40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9326f43866_0_17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" name="Google Shape;146;g9326f43866_0_1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7" name="Google Shape;147;g9326f43866_0_174:notes"/>
          <p:cNvSpPr txBox="1"/>
          <p:nvPr>
            <p:ph idx="12" type="sldNum"/>
          </p:nvPr>
        </p:nvSpPr>
        <p:spPr>
          <a:xfrm>
            <a:off x="3884612" y="8685212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 sz="140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9326f43866_0_18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" name="Google Shape;154;g9326f43866_0_18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5" name="Google Shape;155;g9326f43866_0_180:notes"/>
          <p:cNvSpPr txBox="1"/>
          <p:nvPr>
            <p:ph idx="12" type="sldNum"/>
          </p:nvPr>
        </p:nvSpPr>
        <p:spPr>
          <a:xfrm>
            <a:off x="3884612" y="8685212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40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9326f43866_0_22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" name="Google Shape;162;g9326f43866_0_2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3" name="Google Shape;163;g9326f43866_0_223:notes"/>
          <p:cNvSpPr txBox="1"/>
          <p:nvPr>
            <p:ph idx="12" type="sldNum"/>
          </p:nvPr>
        </p:nvSpPr>
        <p:spPr>
          <a:xfrm>
            <a:off x="3884612" y="8685212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40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g9326f43866_0_24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" name="Google Shape;174;g9326f43866_0_2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5" name="Google Shape;175;g9326f43866_0_246:notes"/>
          <p:cNvSpPr txBox="1"/>
          <p:nvPr>
            <p:ph idx="12" type="sldNum"/>
          </p:nvPr>
        </p:nvSpPr>
        <p:spPr>
          <a:xfrm>
            <a:off x="3884612" y="8685212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40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9326f43866_0_2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7" name="Google Shape;187;g9326f43866_0_26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9326f43866_0_27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" name="Google Shape;196;g9326f43866_0_27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7" name="Google Shape;197;g9326f43866_0_278:notes"/>
          <p:cNvSpPr txBox="1"/>
          <p:nvPr>
            <p:ph idx="12" type="sldNum"/>
          </p:nvPr>
        </p:nvSpPr>
        <p:spPr>
          <a:xfrm>
            <a:off x="3884612" y="8685212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40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g9326f43866_0_28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" name="Google Shape;206;g9326f43866_0_28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7" name="Google Shape;207;g9326f43866_0_287:notes"/>
          <p:cNvSpPr txBox="1"/>
          <p:nvPr>
            <p:ph idx="12" type="sldNum"/>
          </p:nvPr>
        </p:nvSpPr>
        <p:spPr>
          <a:xfrm>
            <a:off x="3884612" y="8685212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40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g9326f43866_0_29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" name="Google Shape;215;g9326f43866_0_29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6" name="Google Shape;216;g9326f43866_0_299:notes"/>
          <p:cNvSpPr txBox="1"/>
          <p:nvPr>
            <p:ph idx="12" type="sldNum"/>
          </p:nvPr>
        </p:nvSpPr>
        <p:spPr>
          <a:xfrm>
            <a:off x="3884612" y="8685212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40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g9326f43866_0_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1" name="Google Shape;31;g9326f43866_0_3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5" name="Google Shape;225;p1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g933644da0c_0_1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5" name="Google Shape;235;g933644da0c_0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6" name="Google Shape;236;g933644da0c_0_11:notes"/>
          <p:cNvSpPr txBox="1"/>
          <p:nvPr>
            <p:ph idx="12" type="sldNum"/>
          </p:nvPr>
        </p:nvSpPr>
        <p:spPr>
          <a:xfrm>
            <a:off x="3884612" y="8685212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40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g933644da0c_0_7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5" name="Google Shape;245;g933644da0c_0_7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g9326f43866_0_20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54" name="Google Shape;254;g9326f43866_0_20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g9326f43866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0" name="Google Shape;40;g9326f43866_0_1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g9326f43866_0_6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" name="Google Shape;61;g9326f43866_0_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" name="Google Shape;62;g9326f43866_0_63:notes"/>
          <p:cNvSpPr txBox="1"/>
          <p:nvPr>
            <p:ph idx="12" type="sldNum"/>
          </p:nvPr>
        </p:nvSpPr>
        <p:spPr>
          <a:xfrm>
            <a:off x="3884612" y="8685212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 sz="140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g9326f43866_0_8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" name="Google Shape;71;g9326f43866_0_8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2" name="Google Shape;72;g9326f43866_0_80:notes"/>
          <p:cNvSpPr txBox="1"/>
          <p:nvPr>
            <p:ph idx="12" type="sldNum"/>
          </p:nvPr>
        </p:nvSpPr>
        <p:spPr>
          <a:xfrm>
            <a:off x="3884612" y="8685212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40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g9326f43866_0_11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Google Shape;84;g9326f43866_0_1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5" name="Google Shape;85;g9326f43866_0_110:notes"/>
          <p:cNvSpPr txBox="1"/>
          <p:nvPr>
            <p:ph idx="12" type="sldNum"/>
          </p:nvPr>
        </p:nvSpPr>
        <p:spPr>
          <a:xfrm>
            <a:off x="3884612" y="8685212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40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9326f43866_0_12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" name="Google Shape;94;g9326f43866_0_1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5" name="Google Shape;95;g9326f43866_0_122:notes"/>
          <p:cNvSpPr txBox="1"/>
          <p:nvPr>
            <p:ph idx="12" type="sldNum"/>
          </p:nvPr>
        </p:nvSpPr>
        <p:spPr>
          <a:xfrm>
            <a:off x="3884612" y="8685212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40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933644da0c_0_3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" name="Google Shape;107;g933644da0c_0_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8" name="Google Shape;108;g933644da0c_0_39:notes"/>
          <p:cNvSpPr txBox="1"/>
          <p:nvPr>
            <p:ph idx="12" type="sldNum"/>
          </p:nvPr>
        </p:nvSpPr>
        <p:spPr>
          <a:xfrm>
            <a:off x="3884612" y="8685212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40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933644da0c_0_2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" name="Google Shape;115;g933644da0c_0_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6" name="Google Shape;116;g933644da0c_0_24:notes"/>
          <p:cNvSpPr txBox="1"/>
          <p:nvPr>
            <p:ph idx="12" type="sldNum"/>
          </p:nvPr>
        </p:nvSpPr>
        <p:spPr>
          <a:xfrm>
            <a:off x="3884612" y="8685212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 sz="1400"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Заголовок и текст">
  <p:cSld name="Заголовок и текст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Заголовок и текст">
  <p:cSld name="Заголовок и текст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 txBox="1"/>
          <p:nvPr>
            <p:ph idx="1" type="body"/>
          </p:nvPr>
        </p:nvSpPr>
        <p:spPr>
          <a:xfrm>
            <a:off x="395536" y="1725656"/>
            <a:ext cx="8352900" cy="2646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Noto Sans Symbols"/>
              <a:buNone/>
              <a:defRPr b="0" i="0" sz="20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336699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4740A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-355600" lvl="5" marL="2743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-35560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-35560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-35560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17" name="Google Shape;17;p4"/>
          <p:cNvSpPr txBox="1"/>
          <p:nvPr>
            <p:ph type="title"/>
          </p:nvPr>
        </p:nvSpPr>
        <p:spPr>
          <a:xfrm>
            <a:off x="395536" y="1059582"/>
            <a:ext cx="8352900" cy="594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3200" u="none" cap="none" strike="noStrike">
                <a:solidFill>
                  <a:srgbClr val="F36D2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8" name="Google Shape;18;p4"/>
          <p:cNvSpPr txBox="1"/>
          <p:nvPr>
            <p:ph idx="10" type="dt"/>
          </p:nvPr>
        </p:nvSpPr>
        <p:spPr>
          <a:xfrm>
            <a:off x="395287" y="4732337"/>
            <a:ext cx="22320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sz="16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theme" Target="../theme/theme3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/>
          <p:nvPr/>
        </p:nvSpPr>
        <p:spPr>
          <a:xfrm>
            <a:off x="1258887" y="611187"/>
            <a:ext cx="185737" cy="368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2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3"/>
          <p:cNvSpPr txBox="1"/>
          <p:nvPr/>
        </p:nvSpPr>
        <p:spPr>
          <a:xfrm>
            <a:off x="1258887" y="611187"/>
            <a:ext cx="185700" cy="368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" name="Google Shape;14;p3"/>
          <p:cNvSpPr txBox="1"/>
          <p:nvPr>
            <p:ph idx="10" type="dt"/>
          </p:nvPr>
        </p:nvSpPr>
        <p:spPr>
          <a:xfrm>
            <a:off x="395287" y="4732337"/>
            <a:ext cx="22320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7.png"/><Relationship Id="rId4" Type="http://schemas.openxmlformats.org/officeDocument/2006/relationships/image" Target="../media/image14.png"/><Relationship Id="rId5" Type="http://schemas.openxmlformats.org/officeDocument/2006/relationships/image" Target="../media/image5.png"/><Relationship Id="rId6" Type="http://schemas.openxmlformats.org/officeDocument/2006/relationships/image" Target="../media/image9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comments" Target="../comments/comment2.xml"/><Relationship Id="rId4" Type="http://schemas.openxmlformats.org/officeDocument/2006/relationships/image" Target="../media/image9.png"/><Relationship Id="rId5" Type="http://schemas.openxmlformats.org/officeDocument/2006/relationships/image" Target="../media/image25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8.png"/><Relationship Id="rId4" Type="http://schemas.openxmlformats.org/officeDocument/2006/relationships/image" Target="../media/image19.png"/><Relationship Id="rId5" Type="http://schemas.openxmlformats.org/officeDocument/2006/relationships/image" Target="../media/image9.png"/><Relationship Id="rId6" Type="http://schemas.openxmlformats.org/officeDocument/2006/relationships/image" Target="../media/image29.png"/><Relationship Id="rId7" Type="http://schemas.openxmlformats.org/officeDocument/2006/relationships/image" Target="../media/image21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1.png"/><Relationship Id="rId4" Type="http://schemas.openxmlformats.org/officeDocument/2006/relationships/image" Target="../media/image9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9.png"/><Relationship Id="rId4" Type="http://schemas.openxmlformats.org/officeDocument/2006/relationships/image" Target="../media/image26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comments" Target="../comments/comment3.xml"/><Relationship Id="rId4" Type="http://schemas.openxmlformats.org/officeDocument/2006/relationships/image" Target="../media/image9.png"/><Relationship Id="rId5" Type="http://schemas.openxmlformats.org/officeDocument/2006/relationships/image" Target="../media/image36.png"/><Relationship Id="rId6" Type="http://schemas.openxmlformats.org/officeDocument/2006/relationships/image" Target="../media/image37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9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7.png"/><Relationship Id="rId4" Type="http://schemas.openxmlformats.org/officeDocument/2006/relationships/image" Target="../media/image14.png"/><Relationship Id="rId5" Type="http://schemas.openxmlformats.org/officeDocument/2006/relationships/image" Target="../media/image5.png"/><Relationship Id="rId6" Type="http://schemas.openxmlformats.org/officeDocument/2006/relationships/image" Target="../media/image9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9.png"/><Relationship Id="rId4" Type="http://schemas.openxmlformats.org/officeDocument/2006/relationships/image" Target="../media/image30.png"/><Relationship Id="rId5" Type="http://schemas.openxmlformats.org/officeDocument/2006/relationships/image" Target="../media/image27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35.png"/><Relationship Id="rId4" Type="http://schemas.openxmlformats.org/officeDocument/2006/relationships/image" Target="../media/image9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32.png"/><Relationship Id="rId4" Type="http://schemas.openxmlformats.org/officeDocument/2006/relationships/image" Target="../media/image9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8.png"/><Relationship Id="rId4" Type="http://schemas.openxmlformats.org/officeDocument/2006/relationships/image" Target="../media/image9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40.png"/><Relationship Id="rId4" Type="http://schemas.openxmlformats.org/officeDocument/2006/relationships/image" Target="../media/image9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33.png"/><Relationship Id="rId4" Type="http://schemas.openxmlformats.org/officeDocument/2006/relationships/image" Target="../media/image9.png"/><Relationship Id="rId5" Type="http://schemas.openxmlformats.org/officeDocument/2006/relationships/image" Target="../media/image34.jp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7.png"/><Relationship Id="rId4" Type="http://schemas.openxmlformats.org/officeDocument/2006/relationships/image" Target="../media/image14.png"/><Relationship Id="rId5" Type="http://schemas.openxmlformats.org/officeDocument/2006/relationships/image" Target="../media/image5.png"/><Relationship Id="rId6" Type="http://schemas.openxmlformats.org/officeDocument/2006/relationships/image" Target="../media/image9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9.png"/><Relationship Id="rId4" Type="http://schemas.openxmlformats.org/officeDocument/2006/relationships/hyperlink" Target="https://www.youtube.com/playlist?list=PLCxkw0ZvwZaY7ii5D3hUqZ5O7HJASg31U" TargetMode="External"/><Relationship Id="rId5" Type="http://schemas.openxmlformats.org/officeDocument/2006/relationships/hyperlink" Target="https://www.youtube.com/playlist?list=PLCxkw0ZvwZaY7ii5D3hUqZ5O7HJASg31U" TargetMode="External"/><Relationship Id="rId6" Type="http://schemas.openxmlformats.org/officeDocument/2006/relationships/hyperlink" Target="https://rarus.ru/1c-restoran/1c8-obschepit/#tab-product-presentation-link" TargetMode="External"/><Relationship Id="rId7" Type="http://schemas.openxmlformats.org/officeDocument/2006/relationships/hyperlink" Target="https://rarus.ru/1c-restoran/1c8-obschepit/#tab-product-presentation-link" TargetMode="External"/></Relationships>
</file>

<file path=ppt/slides/_rels/slide3.xml.rels><?xml version="1.0" encoding="UTF-8" standalone="yes"?><Relationships xmlns="http://schemas.openxmlformats.org/package/2006/relationships"><Relationship Id="rId11" Type="http://schemas.openxmlformats.org/officeDocument/2006/relationships/image" Target="../media/image4.jpg"/><Relationship Id="rId10" Type="http://schemas.openxmlformats.org/officeDocument/2006/relationships/image" Target="../media/image12.png"/><Relationship Id="rId13" Type="http://schemas.openxmlformats.org/officeDocument/2006/relationships/image" Target="../media/image15.png"/><Relationship Id="rId1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9.png"/><Relationship Id="rId4" Type="http://schemas.openxmlformats.org/officeDocument/2006/relationships/image" Target="../media/image6.jpg"/><Relationship Id="rId9" Type="http://schemas.openxmlformats.org/officeDocument/2006/relationships/image" Target="../media/image10.jpg"/><Relationship Id="rId15" Type="http://schemas.openxmlformats.org/officeDocument/2006/relationships/image" Target="../media/image2.jpg"/><Relationship Id="rId14" Type="http://schemas.openxmlformats.org/officeDocument/2006/relationships/image" Target="../media/image13.png"/><Relationship Id="rId17" Type="http://schemas.openxmlformats.org/officeDocument/2006/relationships/image" Target="../media/image18.png"/><Relationship Id="rId16" Type="http://schemas.openxmlformats.org/officeDocument/2006/relationships/image" Target="../media/image3.jpg"/><Relationship Id="rId5" Type="http://schemas.openxmlformats.org/officeDocument/2006/relationships/image" Target="../media/image11.jpg"/><Relationship Id="rId6" Type="http://schemas.openxmlformats.org/officeDocument/2006/relationships/image" Target="../media/image39.jpg"/><Relationship Id="rId18" Type="http://schemas.openxmlformats.org/officeDocument/2006/relationships/image" Target="../media/image20.png"/><Relationship Id="rId7" Type="http://schemas.openxmlformats.org/officeDocument/2006/relationships/image" Target="../media/image8.jpg"/><Relationship Id="rId8" Type="http://schemas.openxmlformats.org/officeDocument/2006/relationships/image" Target="../media/image7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9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9.png"/><Relationship Id="rId4" Type="http://schemas.openxmlformats.org/officeDocument/2006/relationships/image" Target="../media/image23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comments" Target="../comments/comment1.xml"/><Relationship Id="rId4" Type="http://schemas.openxmlformats.org/officeDocument/2006/relationships/image" Target="../media/image9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2.png"/><Relationship Id="rId4" Type="http://schemas.openxmlformats.org/officeDocument/2006/relationships/image" Target="../media/image16.png"/><Relationship Id="rId5" Type="http://schemas.openxmlformats.org/officeDocument/2006/relationships/image" Target="../media/image9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9.png"/><Relationship Id="rId4" Type="http://schemas.openxmlformats.org/officeDocument/2006/relationships/hyperlink" Target="https://youtu.be/T8GbjnXDFU8" TargetMode="External"/><Relationship Id="rId5" Type="http://schemas.openxmlformats.org/officeDocument/2006/relationships/hyperlink" Target="https://youtu.be/T8GbjnXDFU8" TargetMode="External"/><Relationship Id="rId6" Type="http://schemas.openxmlformats.org/officeDocument/2006/relationships/hyperlink" Target="https://youtu.be/QQ5Yovk_WCw" TargetMode="External"/><Relationship Id="rId7" Type="http://schemas.openxmlformats.org/officeDocument/2006/relationships/hyperlink" Target="https://youtu.be/QQ5Yovk_WCw" TargetMode="Externa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4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Google Shape;23;p5"/>
          <p:cNvPicPr preferRelativeResize="0"/>
          <p:nvPr/>
        </p:nvPicPr>
        <p:blipFill rotWithShape="1">
          <a:blip r:embed="rId3">
            <a:alphaModFix/>
          </a:blip>
          <a:srcRect b="14767" l="0" r="0" t="893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24;p5"/>
          <p:cNvPicPr preferRelativeResize="0"/>
          <p:nvPr/>
        </p:nvPicPr>
        <p:blipFill rotWithShape="1">
          <a:blip r:embed="rId4">
            <a:alphaModFix/>
          </a:blip>
          <a:srcRect b="-524560" l="-358170" r="358170" t="524560"/>
          <a:stretch/>
        </p:blipFill>
        <p:spPr>
          <a:xfrm>
            <a:off x="5150300" y="1427050"/>
            <a:ext cx="1114425" cy="200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Google Shape;25;p5"/>
          <p:cNvPicPr preferRelativeResize="0"/>
          <p:nvPr/>
        </p:nvPicPr>
        <p:blipFill rotWithShape="1">
          <a:blip r:embed="rId5">
            <a:alphaModFix/>
          </a:blip>
          <a:srcRect b="25166" l="0" r="0" t="0"/>
          <a:stretch/>
        </p:blipFill>
        <p:spPr>
          <a:xfrm>
            <a:off x="1942700" y="578731"/>
            <a:ext cx="435725" cy="230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Google Shape;26;p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30525" y="578725"/>
            <a:ext cx="1079500" cy="230187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Google Shape;27;p5"/>
          <p:cNvSpPr txBox="1"/>
          <p:nvPr/>
        </p:nvSpPr>
        <p:spPr>
          <a:xfrm>
            <a:off x="648100" y="1627075"/>
            <a:ext cx="8495700" cy="1381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C501"/>
              </a:buClr>
              <a:buSzPts val="6000"/>
              <a:buFont typeface="Calibri"/>
              <a:buNone/>
            </a:pPr>
            <a:r>
              <a:rPr b="1" lang="en-US" sz="4000">
                <a:solidFill>
                  <a:srgbClr val="C00000"/>
                </a:solidFill>
                <a:latin typeface="Montserrat"/>
                <a:ea typeface="Montserrat"/>
                <a:cs typeface="Montserrat"/>
                <a:sym typeface="Montserrat"/>
              </a:rPr>
              <a:t>1С:Ресторан</a:t>
            </a:r>
            <a:endParaRPr b="1" sz="4000">
              <a:solidFill>
                <a:srgbClr val="C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8" name="Google Shape;28;p5"/>
          <p:cNvSpPr txBox="1"/>
          <p:nvPr/>
        </p:nvSpPr>
        <p:spPr>
          <a:xfrm flipH="1">
            <a:off x="648200" y="2685475"/>
            <a:ext cx="8495700" cy="1041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Montserrat"/>
                <a:ea typeface="Montserrat"/>
                <a:cs typeface="Montserrat"/>
                <a:sym typeface="Montserrat"/>
              </a:rPr>
              <a:t>решение для автоматизации 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Montserrat"/>
                <a:ea typeface="Montserrat"/>
                <a:cs typeface="Montserrat"/>
                <a:sym typeface="Montserrat"/>
              </a:rPr>
              <a:t>ресторанов, кафе и баров 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14"/>
          <p:cNvSpPr txBox="1"/>
          <p:nvPr/>
        </p:nvSpPr>
        <p:spPr>
          <a:xfrm>
            <a:off x="648100" y="790925"/>
            <a:ext cx="8361000" cy="1104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800">
                <a:solidFill>
                  <a:srgbClr val="C00000"/>
                </a:solidFill>
                <a:latin typeface="Montserrat"/>
                <a:ea typeface="Montserrat"/>
                <a:cs typeface="Montserrat"/>
                <a:sym typeface="Montserrat"/>
              </a:rPr>
              <a:t>Интерфейс </a:t>
            </a:r>
            <a:r>
              <a:rPr b="1" lang="en-US" sz="2800">
                <a:solidFill>
                  <a:srgbClr val="C00000"/>
                </a:solidFill>
                <a:latin typeface="Montserrat"/>
                <a:ea typeface="Montserrat"/>
                <a:cs typeface="Montserrat"/>
                <a:sym typeface="Montserrat"/>
              </a:rPr>
              <a:t>контроля отправки</a:t>
            </a:r>
            <a:endParaRPr b="1" sz="2800">
              <a:solidFill>
                <a:srgbClr val="C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800">
              <a:solidFill>
                <a:srgbClr val="FF66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800">
              <a:solidFill>
                <a:srgbClr val="FF66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800">
              <a:solidFill>
                <a:srgbClr val="FF66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27" name="Google Shape;127;p1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740925" y="330787"/>
            <a:ext cx="1079500" cy="2301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p14"/>
          <p:cNvPicPr preferRelativeResize="0"/>
          <p:nvPr/>
        </p:nvPicPr>
        <p:blipFill rotWithShape="1">
          <a:blip r:embed="rId5">
            <a:alphaModFix/>
          </a:blip>
          <a:srcRect b="2267" l="903" r="893" t="2057"/>
          <a:stretch/>
        </p:blipFill>
        <p:spPr>
          <a:xfrm>
            <a:off x="685650" y="1409600"/>
            <a:ext cx="6453625" cy="34937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Google Shape;134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36825" y="2256900"/>
            <a:ext cx="1079500" cy="21589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Google Shape;135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48050" y="1895825"/>
            <a:ext cx="2489605" cy="3247674"/>
          </a:xfrm>
          <a:prstGeom prst="rect">
            <a:avLst/>
          </a:prstGeom>
          <a:noFill/>
          <a:ln>
            <a:noFill/>
          </a:ln>
        </p:spPr>
      </p:pic>
      <p:sp>
        <p:nvSpPr>
          <p:cNvPr id="136" name="Google Shape;136;p15"/>
          <p:cNvSpPr txBox="1"/>
          <p:nvPr/>
        </p:nvSpPr>
        <p:spPr>
          <a:xfrm>
            <a:off x="648100" y="790925"/>
            <a:ext cx="8361000" cy="1104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800">
                <a:solidFill>
                  <a:srgbClr val="C00000"/>
                </a:solidFill>
                <a:latin typeface="Montserrat"/>
                <a:ea typeface="Montserrat"/>
                <a:cs typeface="Montserrat"/>
                <a:sym typeface="Montserrat"/>
              </a:rPr>
              <a:t>Улучшайте эффективность — </a:t>
            </a:r>
            <a:endParaRPr b="1" sz="2800">
              <a:solidFill>
                <a:srgbClr val="C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800">
                <a:solidFill>
                  <a:srgbClr val="C00000"/>
                </a:solidFill>
                <a:latin typeface="Montserrat"/>
                <a:ea typeface="Montserrat"/>
                <a:cs typeface="Montserrat"/>
                <a:sym typeface="Montserrat"/>
              </a:rPr>
              <a:t>используйте мобильные приложения</a:t>
            </a:r>
            <a:endParaRPr b="1" sz="2800">
              <a:solidFill>
                <a:srgbClr val="C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800">
              <a:solidFill>
                <a:srgbClr val="FF66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800">
              <a:solidFill>
                <a:srgbClr val="FF66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800">
              <a:solidFill>
                <a:srgbClr val="FF66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37" name="Google Shape;137;p1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740925" y="330787"/>
            <a:ext cx="1079500" cy="2301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120800" y="3575200"/>
            <a:ext cx="915525" cy="915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1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199337" y="2289050"/>
            <a:ext cx="758450" cy="758450"/>
          </a:xfrm>
          <a:prstGeom prst="rect">
            <a:avLst/>
          </a:prstGeom>
          <a:noFill/>
          <a:ln>
            <a:noFill/>
          </a:ln>
        </p:spPr>
      </p:pic>
      <p:sp>
        <p:nvSpPr>
          <p:cNvPr id="140" name="Google Shape;140;p15"/>
          <p:cNvSpPr txBox="1"/>
          <p:nvPr/>
        </p:nvSpPr>
        <p:spPr>
          <a:xfrm>
            <a:off x="5079500" y="2124425"/>
            <a:ext cx="2740500" cy="3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latin typeface="Montserrat SemiBold"/>
                <a:ea typeface="Montserrat SemiBold"/>
                <a:cs typeface="Montserrat SemiBold"/>
                <a:sym typeface="Montserrat SemiBold"/>
              </a:rPr>
              <a:t>Мобильный официант</a:t>
            </a:r>
            <a:endParaRPr sz="1200"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sp>
        <p:nvSpPr>
          <p:cNvPr id="141" name="Google Shape;141;p15"/>
          <p:cNvSpPr txBox="1"/>
          <p:nvPr/>
        </p:nvSpPr>
        <p:spPr>
          <a:xfrm>
            <a:off x="5079500" y="2531550"/>
            <a:ext cx="3246600" cy="70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latin typeface="Montserrat"/>
                <a:ea typeface="Montserrat"/>
                <a:cs typeface="Montserrat"/>
                <a:sym typeface="Montserrat"/>
              </a:rPr>
              <a:t>Официант примет и отправит заказ на кухню не отходя от клиента, всегда имеет легкий доступ к меню и стоп-листу </a:t>
            </a:r>
            <a:endParaRPr sz="10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42" name="Google Shape;142;p15"/>
          <p:cNvSpPr txBox="1"/>
          <p:nvPr/>
        </p:nvSpPr>
        <p:spPr>
          <a:xfrm>
            <a:off x="5079500" y="3522800"/>
            <a:ext cx="2740500" cy="3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latin typeface="Montserrat SemiBold"/>
                <a:ea typeface="Montserrat SemiBold"/>
                <a:cs typeface="Montserrat SemiBold"/>
                <a:sym typeface="Montserrat SemiBold"/>
              </a:rPr>
              <a:t>Мобильный курьер</a:t>
            </a:r>
            <a:endParaRPr sz="1200"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sp>
        <p:nvSpPr>
          <p:cNvPr id="143" name="Google Shape;143;p15"/>
          <p:cNvSpPr txBox="1"/>
          <p:nvPr/>
        </p:nvSpPr>
        <p:spPr>
          <a:xfrm>
            <a:off x="5079500" y="3929925"/>
            <a:ext cx="3246600" cy="70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latin typeface="Montserrat"/>
                <a:ea typeface="Montserrat"/>
                <a:cs typeface="Montserrat"/>
                <a:sym typeface="Montserrat"/>
              </a:rPr>
              <a:t>Прием заказов, уточнение местоположения, общение с клиентами и гостями о сроках доставки посредством SMS</a:t>
            </a:r>
            <a:endParaRPr sz="1000"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Google Shape;149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3950" y="1405575"/>
            <a:ext cx="8393976" cy="3095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0;p1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740925" y="330787"/>
            <a:ext cx="1079500" cy="230187"/>
          </a:xfrm>
          <a:prstGeom prst="rect">
            <a:avLst/>
          </a:prstGeom>
          <a:noFill/>
          <a:ln>
            <a:noFill/>
          </a:ln>
        </p:spPr>
      </p:pic>
      <p:sp>
        <p:nvSpPr>
          <p:cNvPr id="151" name="Google Shape;151;p16"/>
          <p:cNvSpPr txBox="1"/>
          <p:nvPr/>
        </p:nvSpPr>
        <p:spPr>
          <a:xfrm>
            <a:off x="648100" y="790925"/>
            <a:ext cx="8361000" cy="1104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800">
                <a:solidFill>
                  <a:srgbClr val="C00000"/>
                </a:solidFill>
                <a:latin typeface="Montserrat"/>
                <a:ea typeface="Montserrat"/>
                <a:cs typeface="Montserrat"/>
                <a:sym typeface="Montserrat"/>
              </a:rPr>
              <a:t>Мобильный официант</a:t>
            </a:r>
            <a:endParaRPr b="1" sz="2800">
              <a:solidFill>
                <a:srgbClr val="C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800">
              <a:solidFill>
                <a:srgbClr val="FF66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800">
              <a:solidFill>
                <a:srgbClr val="FF66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800">
              <a:solidFill>
                <a:srgbClr val="FF66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Google Shape;157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740925" y="330787"/>
            <a:ext cx="1079500" cy="230187"/>
          </a:xfrm>
          <a:prstGeom prst="rect">
            <a:avLst/>
          </a:prstGeom>
          <a:noFill/>
          <a:ln>
            <a:noFill/>
          </a:ln>
        </p:spPr>
      </p:pic>
      <p:sp>
        <p:nvSpPr>
          <p:cNvPr id="158" name="Google Shape;158;p17"/>
          <p:cNvSpPr txBox="1"/>
          <p:nvPr/>
        </p:nvSpPr>
        <p:spPr>
          <a:xfrm>
            <a:off x="648100" y="790925"/>
            <a:ext cx="8361000" cy="1104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800">
                <a:solidFill>
                  <a:srgbClr val="C00000"/>
                </a:solidFill>
                <a:latin typeface="Montserrat"/>
                <a:ea typeface="Montserrat"/>
                <a:cs typeface="Montserrat"/>
                <a:sym typeface="Montserrat"/>
              </a:rPr>
              <a:t>Мобильный курьер</a:t>
            </a:r>
            <a:endParaRPr b="1" sz="2800">
              <a:solidFill>
                <a:srgbClr val="FF66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800">
              <a:solidFill>
                <a:srgbClr val="FF66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800">
              <a:solidFill>
                <a:srgbClr val="FF66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59" name="Google Shape;159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3887" y="1393325"/>
            <a:ext cx="8512224" cy="3422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18"/>
          <p:cNvSpPr/>
          <p:nvPr/>
        </p:nvSpPr>
        <p:spPr>
          <a:xfrm>
            <a:off x="4864425" y="2204050"/>
            <a:ext cx="4002000" cy="2417100"/>
          </a:xfrm>
          <a:prstGeom prst="roundRect">
            <a:avLst>
              <a:gd fmla="val 1481" name="adj"/>
            </a:avLst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6" name="Google Shape;166;p18"/>
          <p:cNvSpPr/>
          <p:nvPr/>
        </p:nvSpPr>
        <p:spPr>
          <a:xfrm>
            <a:off x="648100" y="2204050"/>
            <a:ext cx="4002000" cy="2417100"/>
          </a:xfrm>
          <a:prstGeom prst="roundRect">
            <a:avLst>
              <a:gd fmla="val 1481" name="adj"/>
            </a:avLst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7" name="Google Shape;167;p18"/>
          <p:cNvSpPr txBox="1"/>
          <p:nvPr/>
        </p:nvSpPr>
        <p:spPr>
          <a:xfrm>
            <a:off x="648100" y="790925"/>
            <a:ext cx="8361000" cy="1104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800">
                <a:solidFill>
                  <a:srgbClr val="C00000"/>
                </a:solidFill>
                <a:latin typeface="Montserrat"/>
                <a:ea typeface="Montserrat"/>
                <a:cs typeface="Montserrat"/>
                <a:sym typeface="Montserrat"/>
              </a:rPr>
              <a:t>Контролируйте эффективность</a:t>
            </a:r>
            <a:endParaRPr b="1" sz="2800">
              <a:solidFill>
                <a:srgbClr val="C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800">
              <a:solidFill>
                <a:srgbClr val="FF66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800">
              <a:solidFill>
                <a:srgbClr val="FF66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800">
              <a:solidFill>
                <a:srgbClr val="FF66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68" name="Google Shape;168;p1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740925" y="330787"/>
            <a:ext cx="1079500" cy="2301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Google Shape;169;p18"/>
          <p:cNvPicPr preferRelativeResize="0"/>
          <p:nvPr/>
        </p:nvPicPr>
        <p:blipFill rotWithShape="1">
          <a:blip r:embed="rId5">
            <a:alphaModFix/>
          </a:blip>
          <a:srcRect b="6567" l="2046" r="3220" t="7136"/>
          <a:stretch/>
        </p:blipFill>
        <p:spPr>
          <a:xfrm>
            <a:off x="789025" y="2362975"/>
            <a:ext cx="3720149" cy="2099251"/>
          </a:xfrm>
          <a:prstGeom prst="rect">
            <a:avLst/>
          </a:prstGeom>
          <a:noFill/>
          <a:ln>
            <a:noFill/>
          </a:ln>
        </p:spPr>
      </p:pic>
      <p:sp>
        <p:nvSpPr>
          <p:cNvPr id="170" name="Google Shape;170;p18"/>
          <p:cNvSpPr txBox="1"/>
          <p:nvPr/>
        </p:nvSpPr>
        <p:spPr>
          <a:xfrm>
            <a:off x="648100" y="1486800"/>
            <a:ext cx="6432300" cy="151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">
                <a:solidFill>
                  <a:srgbClr val="272727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Для анализа деятельности предприятия в режиме «Доставка» предусмотрены специальные отчеты в виде диаграмм и таблиц </a:t>
            </a:r>
            <a:endParaRPr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pic>
        <p:nvPicPr>
          <p:cNvPr id="171" name="Google Shape;171;p18"/>
          <p:cNvPicPr preferRelativeResize="0"/>
          <p:nvPr/>
        </p:nvPicPr>
        <p:blipFill rotWithShape="1">
          <a:blip r:embed="rId6">
            <a:alphaModFix/>
          </a:blip>
          <a:srcRect b="15783" l="965" r="13571" t="3278"/>
          <a:stretch/>
        </p:blipFill>
        <p:spPr>
          <a:xfrm>
            <a:off x="4990825" y="2313700"/>
            <a:ext cx="3720149" cy="21977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19"/>
          <p:cNvSpPr txBox="1"/>
          <p:nvPr/>
        </p:nvSpPr>
        <p:spPr>
          <a:xfrm>
            <a:off x="648100" y="714725"/>
            <a:ext cx="3771900" cy="608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500">
                <a:solidFill>
                  <a:srgbClr val="C00000"/>
                </a:solidFill>
                <a:latin typeface="Montserrat"/>
                <a:ea typeface="Montserrat"/>
                <a:cs typeface="Montserrat"/>
                <a:sym typeface="Montserrat"/>
              </a:rPr>
              <a:t>Меню</a:t>
            </a:r>
            <a:endParaRPr b="1" sz="3500">
              <a:solidFill>
                <a:srgbClr val="C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500">
              <a:solidFill>
                <a:srgbClr val="FF66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500">
              <a:solidFill>
                <a:srgbClr val="FF66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500">
              <a:solidFill>
                <a:srgbClr val="FF66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78" name="Google Shape;178;p19"/>
          <p:cNvSpPr txBox="1"/>
          <p:nvPr/>
        </p:nvSpPr>
        <p:spPr>
          <a:xfrm>
            <a:off x="648100" y="1362425"/>
            <a:ext cx="3438900" cy="67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latin typeface="Montserrat SemiBold"/>
                <a:ea typeface="Montserrat SemiBold"/>
                <a:cs typeface="Montserrat SemiBold"/>
                <a:sym typeface="Montserrat SemiBold"/>
              </a:rPr>
              <a:t>Используйте неограниченное количество видов меню</a:t>
            </a:r>
            <a:endParaRPr sz="1300"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pic>
        <p:nvPicPr>
          <p:cNvPr id="179" name="Google Shape;179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740925" y="330787"/>
            <a:ext cx="1079500" cy="230187"/>
          </a:xfrm>
          <a:prstGeom prst="rect">
            <a:avLst/>
          </a:prstGeom>
          <a:noFill/>
          <a:ln>
            <a:noFill/>
          </a:ln>
        </p:spPr>
      </p:pic>
      <p:sp>
        <p:nvSpPr>
          <p:cNvPr id="180" name="Google Shape;180;p19"/>
          <p:cNvSpPr txBox="1"/>
          <p:nvPr/>
        </p:nvSpPr>
        <p:spPr>
          <a:xfrm>
            <a:off x="4572000" y="714725"/>
            <a:ext cx="4162200" cy="608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500">
                <a:solidFill>
                  <a:srgbClr val="C00000"/>
                </a:solidFill>
                <a:latin typeface="Montserrat"/>
                <a:ea typeface="Montserrat"/>
                <a:cs typeface="Montserrat"/>
                <a:sym typeface="Montserrat"/>
              </a:rPr>
              <a:t>Модификаторы</a:t>
            </a:r>
            <a:endParaRPr b="1" sz="3500">
              <a:solidFill>
                <a:srgbClr val="FF66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81" name="Google Shape;181;p19"/>
          <p:cNvSpPr txBox="1"/>
          <p:nvPr/>
        </p:nvSpPr>
        <p:spPr>
          <a:xfrm>
            <a:off x="4572000" y="1362425"/>
            <a:ext cx="3729300" cy="890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latin typeface="Montserrat SemiBold"/>
                <a:ea typeface="Montserrat SemiBold"/>
                <a:cs typeface="Montserrat SemiBold"/>
                <a:sym typeface="Montserrat SemiBold"/>
              </a:rPr>
              <a:t>Используйте модификаторы, чтобы внести корректировки в блюдо от гостя </a:t>
            </a:r>
            <a:endParaRPr sz="1200"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latin typeface="Montserrat SemiBold"/>
                <a:ea typeface="Montserrat SemiBold"/>
                <a:cs typeface="Montserrat SemiBold"/>
                <a:sym typeface="Montserrat SemiBold"/>
              </a:rPr>
              <a:t>или заложенные вручную</a:t>
            </a:r>
            <a:endParaRPr sz="1300"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sp>
        <p:nvSpPr>
          <p:cNvPr id="182" name="Google Shape;182;p19"/>
          <p:cNvSpPr txBox="1"/>
          <p:nvPr/>
        </p:nvSpPr>
        <p:spPr>
          <a:xfrm>
            <a:off x="648100" y="2309850"/>
            <a:ext cx="3350700" cy="183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latin typeface="Montserrat"/>
                <a:ea typeface="Montserrat"/>
                <a:cs typeface="Montserrat"/>
                <a:sym typeface="Montserrat"/>
              </a:rPr>
              <a:t>Создавайте разные виды меню:</a:t>
            </a:r>
            <a:endParaRPr sz="1100">
              <a:latin typeface="Montserrat"/>
              <a:ea typeface="Montserrat"/>
              <a:cs typeface="Montserrat"/>
              <a:sym typeface="Montserrat"/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Montserrat"/>
              <a:buChar char="○"/>
            </a:pPr>
            <a:r>
              <a:rPr lang="en-US" sz="1100">
                <a:latin typeface="Montserrat"/>
                <a:ea typeface="Montserrat"/>
                <a:cs typeface="Montserrat"/>
                <a:sym typeface="Montserrat"/>
              </a:rPr>
              <a:t>по дате</a:t>
            </a:r>
            <a:endParaRPr sz="1100">
              <a:latin typeface="Montserrat"/>
              <a:ea typeface="Montserrat"/>
              <a:cs typeface="Montserrat"/>
              <a:sym typeface="Montserrat"/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Montserrat"/>
              <a:buChar char="○"/>
            </a:pPr>
            <a:r>
              <a:rPr lang="en-US" sz="1100">
                <a:latin typeface="Montserrat"/>
                <a:ea typeface="Montserrat"/>
                <a:cs typeface="Montserrat"/>
                <a:sym typeface="Montserrat"/>
              </a:rPr>
              <a:t>времени</a:t>
            </a:r>
            <a:endParaRPr sz="1100">
              <a:latin typeface="Montserrat"/>
              <a:ea typeface="Montserrat"/>
              <a:cs typeface="Montserrat"/>
              <a:sym typeface="Montserrat"/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Montserrat"/>
              <a:buChar char="○"/>
            </a:pPr>
            <a:r>
              <a:rPr lang="en-US" sz="1100">
                <a:latin typeface="Montserrat"/>
                <a:ea typeface="Montserrat"/>
                <a:cs typeface="Montserrat"/>
                <a:sym typeface="Montserrat"/>
              </a:rPr>
              <a:t>дням недели</a:t>
            </a:r>
            <a:endParaRPr sz="11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latin typeface="Montserrat"/>
                <a:ea typeface="Montserrat"/>
                <a:cs typeface="Montserrat"/>
                <a:sym typeface="Montserrat"/>
              </a:rPr>
              <a:t>Для одного блюда могут быть установлены разные цены для каждого вида меню</a:t>
            </a:r>
            <a:endParaRPr sz="11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83" name="Google Shape;183;p19"/>
          <p:cNvSpPr txBox="1"/>
          <p:nvPr/>
        </p:nvSpPr>
        <p:spPr>
          <a:xfrm>
            <a:off x="4572000" y="2309975"/>
            <a:ext cx="4027500" cy="111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latin typeface="Montserrat"/>
                <a:ea typeface="Montserrat"/>
                <a:cs typeface="Montserrat"/>
                <a:sym typeface="Montserrat"/>
              </a:rPr>
              <a:t>Могут быть как товары с ценой или без нее</a:t>
            </a:r>
            <a:endParaRPr sz="11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latin typeface="Montserrat"/>
                <a:ea typeface="Montserrat"/>
                <a:cs typeface="Montserrat"/>
                <a:sym typeface="Montserrat"/>
              </a:rPr>
              <a:t>Возможно объединять в наборы</a:t>
            </a:r>
            <a:endParaRPr sz="11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latin typeface="Montserrat"/>
                <a:ea typeface="Montserrat"/>
                <a:cs typeface="Montserrat"/>
                <a:sym typeface="Montserrat"/>
              </a:rPr>
              <a:t>Можно применять ограничения по количеству</a:t>
            </a:r>
            <a:endParaRPr sz="11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84" name="Google Shape;184;p19"/>
          <p:cNvSpPr txBox="1"/>
          <p:nvPr/>
        </p:nvSpPr>
        <p:spPr>
          <a:xfrm>
            <a:off x="4572000" y="3532125"/>
            <a:ext cx="4100700" cy="1347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 sz="1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Примеры: </a:t>
            </a:r>
            <a:endParaRPr i="1" sz="10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10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 sz="1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Блюдо «Пельмени» может подаваться с модификаторами «уксус» или «майонез»</a:t>
            </a:r>
            <a:endParaRPr i="1" sz="10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10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 sz="1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П</a:t>
            </a:r>
            <a:r>
              <a:rPr i="1" lang="en-US" sz="1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ри продаже блюда должен быть выбран хотя бы один, но не более двух модификаторов</a:t>
            </a:r>
            <a:endParaRPr i="1" sz="10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10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10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" name="Google Shape;189;p20"/>
          <p:cNvPicPr preferRelativeResize="0"/>
          <p:nvPr/>
        </p:nvPicPr>
        <p:blipFill rotWithShape="1">
          <a:blip r:embed="rId3">
            <a:alphaModFix/>
          </a:blip>
          <a:srcRect b="14767" l="0" r="0" t="893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" name="Google Shape;190;p20"/>
          <p:cNvPicPr preferRelativeResize="0"/>
          <p:nvPr/>
        </p:nvPicPr>
        <p:blipFill rotWithShape="1">
          <a:blip r:embed="rId4">
            <a:alphaModFix/>
          </a:blip>
          <a:srcRect b="-524560" l="-358170" r="358170" t="524560"/>
          <a:stretch/>
        </p:blipFill>
        <p:spPr>
          <a:xfrm>
            <a:off x="5150300" y="1427050"/>
            <a:ext cx="1114425" cy="200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Google Shape;191;p20"/>
          <p:cNvPicPr preferRelativeResize="0"/>
          <p:nvPr/>
        </p:nvPicPr>
        <p:blipFill rotWithShape="1">
          <a:blip r:embed="rId5">
            <a:alphaModFix/>
          </a:blip>
          <a:srcRect b="25166" l="0" r="0" t="0"/>
          <a:stretch/>
        </p:blipFill>
        <p:spPr>
          <a:xfrm>
            <a:off x="1942700" y="578731"/>
            <a:ext cx="435725" cy="230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" name="Google Shape;192;p2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30525" y="578725"/>
            <a:ext cx="1079500" cy="230187"/>
          </a:xfrm>
          <a:prstGeom prst="rect">
            <a:avLst/>
          </a:prstGeom>
          <a:noFill/>
          <a:ln>
            <a:noFill/>
          </a:ln>
        </p:spPr>
      </p:pic>
      <p:sp>
        <p:nvSpPr>
          <p:cNvPr id="193" name="Google Shape;193;p20"/>
          <p:cNvSpPr txBox="1"/>
          <p:nvPr/>
        </p:nvSpPr>
        <p:spPr>
          <a:xfrm>
            <a:off x="648100" y="1627075"/>
            <a:ext cx="8495700" cy="189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C501"/>
              </a:buClr>
              <a:buSzPts val="6000"/>
              <a:buFont typeface="Calibri"/>
              <a:buNone/>
            </a:pPr>
            <a:r>
              <a:rPr b="1" lang="en-US" sz="3000">
                <a:solidFill>
                  <a:srgbClr val="C00000"/>
                </a:solidFill>
                <a:latin typeface="Montserrat"/>
                <a:ea typeface="Montserrat"/>
                <a:cs typeface="Montserrat"/>
                <a:sym typeface="Montserrat"/>
              </a:rPr>
              <a:t>Автоматизированные</a:t>
            </a:r>
            <a:endParaRPr b="1" sz="3000">
              <a:solidFill>
                <a:srgbClr val="C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C501"/>
              </a:buClr>
              <a:buSzPts val="6000"/>
              <a:buFont typeface="Calibri"/>
              <a:buNone/>
            </a:pPr>
            <a:r>
              <a:rPr b="1" lang="en-US" sz="3000">
                <a:solidFill>
                  <a:srgbClr val="C00000"/>
                </a:solidFill>
                <a:latin typeface="Montserrat"/>
                <a:ea typeface="Montserrat"/>
                <a:cs typeface="Montserrat"/>
                <a:sym typeface="Montserrat"/>
              </a:rPr>
              <a:t>рабочие места</a:t>
            </a:r>
            <a:endParaRPr b="1" sz="3000">
              <a:solidFill>
                <a:srgbClr val="C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" name="Google Shape;199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740925" y="330787"/>
            <a:ext cx="1079500" cy="230187"/>
          </a:xfrm>
          <a:prstGeom prst="rect">
            <a:avLst/>
          </a:prstGeom>
          <a:noFill/>
          <a:ln>
            <a:noFill/>
          </a:ln>
        </p:spPr>
      </p:pic>
      <p:sp>
        <p:nvSpPr>
          <p:cNvPr id="200" name="Google Shape;200;p21"/>
          <p:cNvSpPr txBox="1"/>
          <p:nvPr/>
        </p:nvSpPr>
        <p:spPr>
          <a:xfrm>
            <a:off x="648100" y="790925"/>
            <a:ext cx="8361000" cy="1104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800">
                <a:solidFill>
                  <a:srgbClr val="C00000"/>
                </a:solidFill>
                <a:latin typeface="Montserrat"/>
                <a:ea typeface="Montserrat"/>
                <a:cs typeface="Montserrat"/>
                <a:sym typeface="Montserrat"/>
              </a:rPr>
              <a:t>АРМ Официанта</a:t>
            </a:r>
            <a:endParaRPr b="1" sz="2800">
              <a:solidFill>
                <a:srgbClr val="FF66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800">
              <a:solidFill>
                <a:srgbClr val="FF66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800">
              <a:solidFill>
                <a:srgbClr val="FF66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01" name="Google Shape;201;p21"/>
          <p:cNvPicPr preferRelativeResize="0"/>
          <p:nvPr/>
        </p:nvPicPr>
        <p:blipFill rotWithShape="1">
          <a:blip r:embed="rId4">
            <a:alphaModFix/>
          </a:blip>
          <a:srcRect b="1104" l="0" r="1468" t="1114"/>
          <a:stretch/>
        </p:blipFill>
        <p:spPr>
          <a:xfrm>
            <a:off x="486675" y="1677300"/>
            <a:ext cx="3787325" cy="29602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Google Shape;202;p21"/>
          <p:cNvPicPr preferRelativeResize="0"/>
          <p:nvPr/>
        </p:nvPicPr>
        <p:blipFill rotWithShape="1">
          <a:blip r:embed="rId5">
            <a:alphaModFix/>
          </a:blip>
          <a:srcRect b="0" l="0" r="0" t="4003"/>
          <a:stretch/>
        </p:blipFill>
        <p:spPr>
          <a:xfrm>
            <a:off x="4804725" y="2340343"/>
            <a:ext cx="2936201" cy="2251132"/>
          </a:xfrm>
          <a:prstGeom prst="rect">
            <a:avLst/>
          </a:prstGeom>
          <a:noFill/>
          <a:ln>
            <a:noFill/>
          </a:ln>
        </p:spPr>
      </p:pic>
      <p:sp>
        <p:nvSpPr>
          <p:cNvPr id="203" name="Google Shape;203;p21"/>
          <p:cNvSpPr txBox="1"/>
          <p:nvPr/>
        </p:nvSpPr>
        <p:spPr>
          <a:xfrm>
            <a:off x="4728525" y="1472600"/>
            <a:ext cx="3787200" cy="73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Официант может вносить общий заказ гостей, комментарии по приготовлению и подаче блюд, закреплять заказ за посадочными местами стола </a:t>
            </a:r>
            <a:endParaRPr sz="9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для раздельной оплаты счета гостями</a:t>
            </a:r>
            <a:endParaRPr sz="9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" name="Google Shape;209;p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86676" y="1578700"/>
            <a:ext cx="4066051" cy="3038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" name="Google Shape;210;p2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740925" y="330787"/>
            <a:ext cx="1079500" cy="230187"/>
          </a:xfrm>
          <a:prstGeom prst="rect">
            <a:avLst/>
          </a:prstGeom>
          <a:noFill/>
          <a:ln>
            <a:noFill/>
          </a:ln>
        </p:spPr>
      </p:pic>
      <p:sp>
        <p:nvSpPr>
          <p:cNvPr id="211" name="Google Shape;211;p22"/>
          <p:cNvSpPr txBox="1"/>
          <p:nvPr/>
        </p:nvSpPr>
        <p:spPr>
          <a:xfrm>
            <a:off x="648100" y="790925"/>
            <a:ext cx="8361000" cy="1104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800">
                <a:solidFill>
                  <a:srgbClr val="C00000"/>
                </a:solidFill>
                <a:latin typeface="Montserrat"/>
                <a:ea typeface="Montserrat"/>
                <a:cs typeface="Montserrat"/>
                <a:sym typeface="Montserrat"/>
              </a:rPr>
              <a:t>АРМ Метрдотеля</a:t>
            </a:r>
            <a:endParaRPr b="1" sz="2800">
              <a:solidFill>
                <a:srgbClr val="FF66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800">
              <a:solidFill>
                <a:srgbClr val="FF66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800">
              <a:solidFill>
                <a:srgbClr val="FF66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12" name="Google Shape;212;p22"/>
          <p:cNvSpPr txBox="1"/>
          <p:nvPr/>
        </p:nvSpPr>
        <p:spPr>
          <a:xfrm>
            <a:off x="4688575" y="1578700"/>
            <a:ext cx="3910800" cy="297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latin typeface="Montserrat SemiBold"/>
                <a:ea typeface="Montserrat SemiBold"/>
                <a:cs typeface="Montserrat SemiBold"/>
                <a:sym typeface="Montserrat SemiBold"/>
              </a:rPr>
              <a:t>Поможет администратору:</a:t>
            </a:r>
            <a:endParaRPr sz="1100"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Montserrat"/>
              <a:buChar char="○"/>
            </a:pPr>
            <a:r>
              <a:rPr lang="en-US" sz="1100">
                <a:latin typeface="Montserrat"/>
                <a:ea typeface="Montserrat"/>
                <a:cs typeface="Montserrat"/>
                <a:sym typeface="Montserrat"/>
              </a:rPr>
              <a:t>контролировать работу персонала</a:t>
            </a:r>
            <a:endParaRPr sz="1100">
              <a:latin typeface="Montserrat"/>
              <a:ea typeface="Montserrat"/>
              <a:cs typeface="Montserrat"/>
              <a:sym typeface="Montserrat"/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Montserrat"/>
              <a:buChar char="○"/>
            </a:pPr>
            <a:r>
              <a:rPr lang="en-US" sz="1100">
                <a:latin typeface="Montserrat"/>
                <a:ea typeface="Montserrat"/>
                <a:cs typeface="Montserrat"/>
                <a:sym typeface="Montserrat"/>
              </a:rPr>
              <a:t>вносить изменения в план ресторана</a:t>
            </a:r>
            <a:endParaRPr sz="1100">
              <a:latin typeface="Montserrat"/>
              <a:ea typeface="Montserrat"/>
              <a:cs typeface="Montserrat"/>
              <a:sym typeface="Montserrat"/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Montserrat"/>
              <a:buChar char="○"/>
            </a:pPr>
            <a:r>
              <a:rPr lang="en-US" sz="1100">
                <a:latin typeface="Montserrat"/>
                <a:ea typeface="Montserrat"/>
                <a:cs typeface="Montserrat"/>
                <a:sym typeface="Montserrat"/>
              </a:rPr>
              <a:t>управлять рассадкой</a:t>
            </a:r>
            <a:endParaRPr sz="1100">
              <a:latin typeface="Montserrat"/>
              <a:ea typeface="Montserrat"/>
              <a:cs typeface="Montserrat"/>
              <a:sym typeface="Montserrat"/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Montserrat"/>
              <a:buChar char="○"/>
            </a:pPr>
            <a:r>
              <a:rPr lang="en-US" sz="1100">
                <a:latin typeface="Montserrat"/>
                <a:ea typeface="Montserrat"/>
                <a:cs typeface="Montserrat"/>
                <a:sym typeface="Montserrat"/>
              </a:rPr>
              <a:t>бронировать столики</a:t>
            </a:r>
            <a:endParaRPr sz="11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latin typeface="Montserrat"/>
                <a:ea typeface="Montserrat"/>
                <a:cs typeface="Montserrat"/>
                <a:sym typeface="Montserrat"/>
              </a:rPr>
              <a:t>Индивидуальное создание схемы залов </a:t>
            </a:r>
            <a:endParaRPr sz="11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latin typeface="Montserrat"/>
                <a:ea typeface="Montserrat"/>
                <a:cs typeface="Montserrat"/>
                <a:sym typeface="Montserrat"/>
              </a:rPr>
              <a:t>и столиков, загрузка собственных изображений, позволит работникам заведения четко визуализировать расположение мест и не даст запутаться в заказах</a:t>
            </a:r>
            <a:endParaRPr sz="1100"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8" name="Google Shape;218;p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flipH="1">
            <a:off x="-2" y="0"/>
            <a:ext cx="9144001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9" name="Google Shape;219;p2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740925" y="330787"/>
            <a:ext cx="1079500" cy="230187"/>
          </a:xfrm>
          <a:prstGeom prst="rect">
            <a:avLst/>
          </a:prstGeom>
          <a:noFill/>
          <a:ln>
            <a:noFill/>
          </a:ln>
        </p:spPr>
      </p:pic>
      <p:sp>
        <p:nvSpPr>
          <p:cNvPr id="220" name="Google Shape;220;p23"/>
          <p:cNvSpPr txBox="1"/>
          <p:nvPr/>
        </p:nvSpPr>
        <p:spPr>
          <a:xfrm>
            <a:off x="648100" y="790925"/>
            <a:ext cx="8361000" cy="1104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800">
                <a:solidFill>
                  <a:srgbClr val="C00000"/>
                </a:solidFill>
                <a:latin typeface="Montserrat"/>
                <a:ea typeface="Montserrat"/>
                <a:cs typeface="Montserrat"/>
                <a:sym typeface="Montserrat"/>
              </a:rPr>
              <a:t>РМ Кассира</a:t>
            </a:r>
            <a:endParaRPr b="1" sz="2800">
              <a:solidFill>
                <a:srgbClr val="FF66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800">
              <a:solidFill>
                <a:srgbClr val="FF66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800">
              <a:solidFill>
                <a:srgbClr val="FF66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21" name="Google Shape;221;p23"/>
          <p:cNvSpPr txBox="1"/>
          <p:nvPr/>
        </p:nvSpPr>
        <p:spPr>
          <a:xfrm>
            <a:off x="648100" y="1350100"/>
            <a:ext cx="4093500" cy="1040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latin typeface="Montserrat SemiBold"/>
                <a:ea typeface="Montserrat SemiBold"/>
                <a:cs typeface="Montserrat SemiBold"/>
                <a:sym typeface="Montserrat SemiBold"/>
              </a:rPr>
              <a:t>Все готовые к оплате заказы от официантов отправляются на рабочее место кассира, </a:t>
            </a:r>
            <a:endParaRPr sz="1100"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latin typeface="Montserrat SemiBold"/>
                <a:ea typeface="Montserrat SemiBold"/>
                <a:cs typeface="Montserrat SemiBold"/>
                <a:sym typeface="Montserrat SemiBold"/>
              </a:rPr>
              <a:t>что позволяет удобно управлять взаиморасчетами </a:t>
            </a:r>
            <a:endParaRPr sz="1100"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latin typeface="Montserrat SemiBold"/>
                <a:ea typeface="Montserrat SemiBold"/>
                <a:cs typeface="Montserrat SemiBold"/>
                <a:sym typeface="Montserrat SemiBold"/>
              </a:rPr>
              <a:t>с гостями ресторана</a:t>
            </a:r>
            <a:endParaRPr sz="11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22" name="Google Shape;222;p23"/>
          <p:cNvSpPr txBox="1"/>
          <p:nvPr/>
        </p:nvSpPr>
        <p:spPr>
          <a:xfrm>
            <a:off x="648100" y="2351275"/>
            <a:ext cx="4093500" cy="17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latin typeface="Montserrat"/>
                <a:ea typeface="Montserrat"/>
                <a:cs typeface="Montserrat"/>
                <a:sym typeface="Montserrat"/>
              </a:rPr>
              <a:t>К</a:t>
            </a:r>
            <a:r>
              <a:rPr lang="en-US" sz="1000">
                <a:latin typeface="Montserrat"/>
                <a:ea typeface="Montserrat"/>
                <a:cs typeface="Montserrat"/>
                <a:sym typeface="Montserrat"/>
              </a:rPr>
              <a:t>ассир может принимать самые различные виды оплат, </a:t>
            </a:r>
            <a:endParaRPr sz="10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latin typeface="Montserrat"/>
                <a:ea typeface="Montserrat"/>
                <a:cs typeface="Montserrat"/>
                <a:sym typeface="Montserrat"/>
              </a:rPr>
              <a:t>в том числе комбинированные:</a:t>
            </a:r>
            <a:endParaRPr sz="10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 sz="900">
                <a:latin typeface="Montserrat"/>
                <a:ea typeface="Montserrat"/>
                <a:cs typeface="Montserrat"/>
                <a:sym typeface="Montserrat"/>
              </a:rPr>
              <a:t>гость может оплатить часть заказа наличными или банковской картой, а остаток подарочным сертификатом </a:t>
            </a:r>
            <a:endParaRPr i="1" sz="9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 sz="900">
                <a:latin typeface="Montserrat"/>
                <a:ea typeface="Montserrat"/>
                <a:cs typeface="Montserrat"/>
                <a:sym typeface="Montserrat"/>
              </a:rPr>
              <a:t>или талоном на обед </a:t>
            </a:r>
            <a:endParaRPr i="1" sz="9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latin typeface="Montserrat"/>
                <a:ea typeface="Montserrat"/>
                <a:cs typeface="Montserrat"/>
                <a:sym typeface="Montserrat"/>
              </a:rPr>
              <a:t>Каждый вид оплаты может формировать документы реализации или документы списания</a:t>
            </a:r>
            <a:endParaRPr sz="10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Google Shape;33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flipH="1">
            <a:off x="-2" y="1587"/>
            <a:ext cx="9144001" cy="5140324"/>
          </a:xfrm>
          <a:prstGeom prst="rect">
            <a:avLst/>
          </a:prstGeom>
          <a:noFill/>
          <a:ln>
            <a:noFill/>
          </a:ln>
        </p:spPr>
      </p:pic>
      <p:sp>
        <p:nvSpPr>
          <p:cNvPr id="34" name="Google Shape;34;p6"/>
          <p:cNvSpPr txBox="1"/>
          <p:nvPr>
            <p:ph idx="1" type="body"/>
          </p:nvPr>
        </p:nvSpPr>
        <p:spPr>
          <a:xfrm>
            <a:off x="648100" y="714725"/>
            <a:ext cx="6990000" cy="571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None/>
            </a:pPr>
            <a:r>
              <a:rPr b="1" lang="en-US" sz="3500">
                <a:solidFill>
                  <a:srgbClr val="C00000"/>
                </a:solidFill>
                <a:latin typeface="Montserrat"/>
                <a:ea typeface="Montserrat"/>
                <a:cs typeface="Montserrat"/>
                <a:sym typeface="Montserrat"/>
              </a:rPr>
              <a:t>Создано для HoReCa</a:t>
            </a:r>
            <a:endParaRPr b="1" i="0" sz="3500" u="none" cap="none" strike="noStrike">
              <a:solidFill>
                <a:srgbClr val="C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35" name="Google Shape;35;p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740925" y="330787"/>
            <a:ext cx="1079500" cy="230187"/>
          </a:xfrm>
          <a:prstGeom prst="rect">
            <a:avLst/>
          </a:prstGeom>
          <a:noFill/>
          <a:ln>
            <a:noFill/>
          </a:ln>
        </p:spPr>
      </p:pic>
      <p:sp>
        <p:nvSpPr>
          <p:cNvPr id="36" name="Google Shape;36;p6"/>
          <p:cNvSpPr txBox="1"/>
          <p:nvPr/>
        </p:nvSpPr>
        <p:spPr>
          <a:xfrm>
            <a:off x="648100" y="2159225"/>
            <a:ext cx="4243200" cy="232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latin typeface="Montserrat Medium"/>
                <a:ea typeface="Montserrat Medium"/>
                <a:cs typeface="Montserrat Medium"/>
                <a:sym typeface="Montserrat Medium"/>
              </a:rPr>
              <a:t>Рестораны и кафе </a:t>
            </a:r>
            <a:endParaRPr sz="1200"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latin typeface="Montserrat Medium"/>
                <a:ea typeface="Montserrat Medium"/>
                <a:cs typeface="Montserrat Medium"/>
                <a:sym typeface="Montserrat Medium"/>
              </a:rPr>
              <a:t>Бары</a:t>
            </a:r>
            <a:endParaRPr sz="1200"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latin typeface="Montserrat Medium"/>
                <a:ea typeface="Montserrat Medium"/>
                <a:cs typeface="Montserrat Medium"/>
                <a:sym typeface="Montserrat Medium"/>
              </a:rPr>
              <a:t>Столовые </a:t>
            </a:r>
            <a:endParaRPr sz="1200"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latin typeface="Montserrat Medium"/>
                <a:ea typeface="Montserrat Medium"/>
                <a:cs typeface="Montserrat Medium"/>
                <a:sym typeface="Montserrat Medium"/>
              </a:rPr>
              <a:t>Подразделений питания гостинично-</a:t>
            </a:r>
            <a:endParaRPr sz="1200"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latin typeface="Montserrat Medium"/>
                <a:ea typeface="Montserrat Medium"/>
                <a:cs typeface="Montserrat Medium"/>
                <a:sym typeface="Montserrat Medium"/>
              </a:rPr>
              <a:t>ресторанных комплексов</a:t>
            </a:r>
            <a:endParaRPr sz="1200"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latin typeface="Montserrat Medium"/>
                <a:ea typeface="Montserrat Medium"/>
                <a:cs typeface="Montserrat Medium"/>
                <a:sym typeface="Montserrat Medium"/>
              </a:rPr>
              <a:t>Развлекательные центры </a:t>
            </a:r>
            <a:endParaRPr sz="1200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37" name="Google Shape;37;p6"/>
          <p:cNvSpPr txBox="1"/>
          <p:nvPr/>
        </p:nvSpPr>
        <p:spPr>
          <a:xfrm>
            <a:off x="648100" y="1286225"/>
            <a:ext cx="5463900" cy="53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latin typeface="Montserrat SemiBold"/>
                <a:ea typeface="Montserrat SemiBold"/>
                <a:cs typeface="Montserrat SemiBold"/>
                <a:sym typeface="Montserrat SemiBold"/>
              </a:rPr>
              <a:t>С классическим типом обслуживания </a:t>
            </a:r>
            <a:endParaRPr sz="1200"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latin typeface="Montserrat SemiBold"/>
                <a:ea typeface="Montserrat SemiBold"/>
                <a:cs typeface="Montserrat SemiBold"/>
                <a:sym typeface="Montserrat SemiBold"/>
              </a:rPr>
              <a:t>со столиками и официантами</a:t>
            </a:r>
            <a:endParaRPr sz="1200"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" name="Google Shape;227;p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587"/>
            <a:ext cx="9144001" cy="5156200"/>
          </a:xfrm>
          <a:prstGeom prst="rect">
            <a:avLst/>
          </a:prstGeom>
          <a:noFill/>
          <a:ln>
            <a:noFill/>
          </a:ln>
        </p:spPr>
      </p:pic>
      <p:sp>
        <p:nvSpPr>
          <p:cNvPr id="228" name="Google Shape;228;p24"/>
          <p:cNvSpPr txBox="1"/>
          <p:nvPr/>
        </p:nvSpPr>
        <p:spPr>
          <a:xfrm>
            <a:off x="4495800" y="2657825"/>
            <a:ext cx="4162200" cy="890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 SemiBold"/>
              <a:buChar char="●"/>
            </a:pPr>
            <a:r>
              <a:rPr lang="en-US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Скидки и бонусные программы </a:t>
            </a:r>
            <a:endParaRPr>
              <a:solidFill>
                <a:srgbClr val="FFFFFF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-31750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 SemiBold"/>
              <a:buChar char="●"/>
            </a:pPr>
            <a:r>
              <a:rPr lang="en-US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Дотационные схемы питания</a:t>
            </a:r>
            <a:endParaRPr>
              <a:solidFill>
                <a:srgbClr val="FFFFFF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-31750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 SemiBold"/>
              <a:buChar char="●"/>
            </a:pPr>
            <a:r>
              <a:rPr lang="en-US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Корпоративное питание</a:t>
            </a:r>
            <a:endParaRPr>
              <a:solidFill>
                <a:srgbClr val="FFFFFF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-31750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 SemiBold"/>
              <a:buChar char="●"/>
            </a:pPr>
            <a:r>
              <a:rPr lang="en-US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Питание сотрудников предприятия</a:t>
            </a:r>
            <a:endParaRPr>
              <a:solidFill>
                <a:srgbClr val="FFFFFF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229" name="Google Shape;229;p24"/>
          <p:cNvSpPr txBox="1"/>
          <p:nvPr/>
        </p:nvSpPr>
        <p:spPr>
          <a:xfrm>
            <a:off x="648100" y="1781525"/>
            <a:ext cx="3771900" cy="608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5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Оплата</a:t>
            </a:r>
            <a:endParaRPr b="1" sz="35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5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5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5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30" name="Google Shape;230;p24"/>
          <p:cNvSpPr txBox="1"/>
          <p:nvPr/>
        </p:nvSpPr>
        <p:spPr>
          <a:xfrm>
            <a:off x="4572000" y="1781525"/>
            <a:ext cx="4162200" cy="608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5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Карты</a:t>
            </a:r>
            <a:endParaRPr b="1" sz="35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31" name="Google Shape;231;p24"/>
          <p:cNvSpPr txBox="1"/>
          <p:nvPr/>
        </p:nvSpPr>
        <p:spPr>
          <a:xfrm>
            <a:off x="571900" y="2657825"/>
            <a:ext cx="3438900" cy="67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 SemiBold"/>
              <a:buChar char="●"/>
            </a:pPr>
            <a:r>
              <a:rPr lang="en-US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Любой способ оплаты</a:t>
            </a:r>
            <a:endParaRPr>
              <a:solidFill>
                <a:srgbClr val="FFFFFF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 SemiBold"/>
              <a:buChar char="●"/>
            </a:pPr>
            <a:r>
              <a:rPr lang="en-US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Комбинация видов оплат</a:t>
            </a:r>
            <a:endParaRPr>
              <a:solidFill>
                <a:srgbClr val="FFFFFF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 SemiBold"/>
              <a:buChar char="●"/>
            </a:pPr>
            <a:r>
              <a:rPr lang="en-US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Расчет сдачи</a:t>
            </a:r>
            <a:endParaRPr>
              <a:solidFill>
                <a:srgbClr val="FFFFFF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232" name="Google Shape;232;p2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740925" y="330787"/>
            <a:ext cx="1079500" cy="2301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8" name="Google Shape;238;p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flipH="1">
            <a:off x="-2" y="1587"/>
            <a:ext cx="9144001" cy="51403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39" name="Google Shape;239;p2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740925" y="330787"/>
            <a:ext cx="1079500" cy="230187"/>
          </a:xfrm>
          <a:prstGeom prst="rect">
            <a:avLst/>
          </a:prstGeom>
          <a:noFill/>
          <a:ln>
            <a:noFill/>
          </a:ln>
        </p:spPr>
      </p:pic>
      <p:sp>
        <p:nvSpPr>
          <p:cNvPr id="240" name="Google Shape;240;p25"/>
          <p:cNvSpPr txBox="1"/>
          <p:nvPr/>
        </p:nvSpPr>
        <p:spPr>
          <a:xfrm>
            <a:off x="648100" y="790925"/>
            <a:ext cx="8361000" cy="1104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800">
                <a:solidFill>
                  <a:srgbClr val="C00000"/>
                </a:solidFill>
                <a:latin typeface="Montserrat"/>
                <a:ea typeface="Montserrat"/>
                <a:cs typeface="Montserrat"/>
                <a:sym typeface="Montserrat"/>
              </a:rPr>
              <a:t>АРМ Кухни</a:t>
            </a:r>
            <a:endParaRPr b="1" sz="2800">
              <a:solidFill>
                <a:srgbClr val="FF66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800">
              <a:solidFill>
                <a:srgbClr val="FF66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800">
              <a:solidFill>
                <a:srgbClr val="FF66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41" name="Google Shape;241;p25"/>
          <p:cNvSpPr txBox="1"/>
          <p:nvPr/>
        </p:nvSpPr>
        <p:spPr>
          <a:xfrm>
            <a:off x="5966975" y="1350075"/>
            <a:ext cx="2942100" cy="310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Решение поддерживает классическую схему печати заказов на сервис-принтерах кухни, </a:t>
            </a:r>
            <a:endParaRPr sz="11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работу с дисплеем повара</a:t>
            </a:r>
            <a:endParaRPr sz="11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1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Количество строк в заказе, </a:t>
            </a:r>
            <a:endParaRPr sz="11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1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колонок может быть настроено </a:t>
            </a:r>
            <a:endParaRPr sz="11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1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в зависимости от размера и разрешения экрана</a:t>
            </a:r>
            <a:endParaRPr sz="11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1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pic>
        <p:nvPicPr>
          <p:cNvPr id="242" name="Google Shape;242;p25"/>
          <p:cNvPicPr preferRelativeResize="0"/>
          <p:nvPr/>
        </p:nvPicPr>
        <p:blipFill rotWithShape="1">
          <a:blip r:embed="rId5">
            <a:alphaModFix/>
          </a:blip>
          <a:srcRect b="1813" l="797" r="709" t="2757"/>
          <a:stretch/>
        </p:blipFill>
        <p:spPr>
          <a:xfrm>
            <a:off x="568475" y="1443250"/>
            <a:ext cx="4839175" cy="30594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7" name="Google Shape;247;p26"/>
          <p:cNvPicPr preferRelativeResize="0"/>
          <p:nvPr/>
        </p:nvPicPr>
        <p:blipFill rotWithShape="1">
          <a:blip r:embed="rId3">
            <a:alphaModFix/>
          </a:blip>
          <a:srcRect b="14767" l="0" r="0" t="893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8" name="Google Shape;248;p26"/>
          <p:cNvPicPr preferRelativeResize="0"/>
          <p:nvPr/>
        </p:nvPicPr>
        <p:blipFill rotWithShape="1">
          <a:blip r:embed="rId4">
            <a:alphaModFix/>
          </a:blip>
          <a:srcRect b="-524560" l="-358170" r="358170" t="524560"/>
          <a:stretch/>
        </p:blipFill>
        <p:spPr>
          <a:xfrm>
            <a:off x="5150300" y="1427050"/>
            <a:ext cx="1114425" cy="200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9" name="Google Shape;249;p26"/>
          <p:cNvPicPr preferRelativeResize="0"/>
          <p:nvPr/>
        </p:nvPicPr>
        <p:blipFill rotWithShape="1">
          <a:blip r:embed="rId5">
            <a:alphaModFix/>
          </a:blip>
          <a:srcRect b="25166" l="0" r="0" t="0"/>
          <a:stretch/>
        </p:blipFill>
        <p:spPr>
          <a:xfrm>
            <a:off x="1942700" y="578731"/>
            <a:ext cx="435725" cy="230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0" name="Google Shape;250;p2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30525" y="578725"/>
            <a:ext cx="1079500" cy="230187"/>
          </a:xfrm>
          <a:prstGeom prst="rect">
            <a:avLst/>
          </a:prstGeom>
          <a:noFill/>
          <a:ln>
            <a:noFill/>
          </a:ln>
        </p:spPr>
      </p:pic>
      <p:sp>
        <p:nvSpPr>
          <p:cNvPr id="251" name="Google Shape;251;p26"/>
          <p:cNvSpPr txBox="1"/>
          <p:nvPr/>
        </p:nvSpPr>
        <p:spPr>
          <a:xfrm>
            <a:off x="648100" y="1627075"/>
            <a:ext cx="8495700" cy="189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US" sz="3000">
                <a:solidFill>
                  <a:srgbClr val="C00000"/>
                </a:solidFill>
                <a:latin typeface="Montserrat"/>
                <a:ea typeface="Montserrat"/>
                <a:cs typeface="Montserrat"/>
                <a:sym typeface="Montserrat"/>
              </a:rPr>
              <a:t>Поддержка </a:t>
            </a:r>
            <a:endParaRPr b="1" sz="3000">
              <a:solidFill>
                <a:srgbClr val="C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US" sz="3000">
                <a:solidFill>
                  <a:srgbClr val="C00000"/>
                </a:solidFill>
                <a:latin typeface="Montserrat"/>
                <a:ea typeface="Montserrat"/>
                <a:cs typeface="Montserrat"/>
                <a:sym typeface="Montserrat"/>
              </a:rPr>
              <a:t>пользователей</a:t>
            </a:r>
            <a:endParaRPr b="1" sz="3000">
              <a:solidFill>
                <a:srgbClr val="C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27"/>
          <p:cNvSpPr/>
          <p:nvPr/>
        </p:nvSpPr>
        <p:spPr>
          <a:xfrm>
            <a:off x="4722450" y="1834350"/>
            <a:ext cx="3840300" cy="2161500"/>
          </a:xfrm>
          <a:prstGeom prst="roundRect">
            <a:avLst>
              <a:gd fmla="val 1481" name="adj"/>
            </a:avLst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7" name="Google Shape;257;p27"/>
          <p:cNvSpPr txBox="1"/>
          <p:nvPr>
            <p:ph idx="1" type="body"/>
          </p:nvPr>
        </p:nvSpPr>
        <p:spPr>
          <a:xfrm>
            <a:off x="648100" y="1019525"/>
            <a:ext cx="7573500" cy="1104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US" sz="2800">
                <a:solidFill>
                  <a:srgbClr val="C00000"/>
                </a:solidFill>
                <a:latin typeface="Montserrat"/>
                <a:ea typeface="Montserrat"/>
                <a:cs typeface="Montserrat"/>
                <a:sym typeface="Montserrat"/>
              </a:rPr>
              <a:t>Мы помогаем пользователям </a:t>
            </a:r>
            <a:endParaRPr b="1" sz="28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58" name="Google Shape;258;p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740925" y="330787"/>
            <a:ext cx="1079500" cy="230187"/>
          </a:xfrm>
          <a:prstGeom prst="rect">
            <a:avLst/>
          </a:prstGeom>
          <a:noFill/>
          <a:ln>
            <a:noFill/>
          </a:ln>
        </p:spPr>
      </p:pic>
      <p:sp>
        <p:nvSpPr>
          <p:cNvPr id="259" name="Google Shape;259;p27"/>
          <p:cNvSpPr txBox="1"/>
          <p:nvPr/>
        </p:nvSpPr>
        <p:spPr>
          <a:xfrm>
            <a:off x="679550" y="1609675"/>
            <a:ext cx="4092300" cy="253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Мы контролируем качество поддержки пользователей </a:t>
            </a:r>
            <a:endParaRPr sz="12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2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latin typeface="Montserrat"/>
                <a:ea typeface="Montserrat"/>
                <a:cs typeface="Montserrat"/>
                <a:sym typeface="Montserrat"/>
              </a:rPr>
              <a:t>Вы получаете регулярные обновления с учетом всех изменений законодательства</a:t>
            </a:r>
            <a:endParaRPr sz="12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Вам всегда доступны</a:t>
            </a:r>
            <a:endParaRPr b="1" sz="12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ontserrat"/>
              <a:buChar char="●"/>
            </a:pPr>
            <a:r>
              <a:rPr lang="en-US" sz="1200" u="sng">
                <a:solidFill>
                  <a:schemeClr val="hlink"/>
                </a:solidFill>
                <a:latin typeface="Montserrat"/>
                <a:ea typeface="Montserrat"/>
                <a:cs typeface="Montserrat"/>
                <a:sym typeface="Montserrat"/>
                <a:hlinkClick r:id="rId4"/>
              </a:rPr>
              <a:t>Видеообзоры решений и вебинары  </a:t>
            </a:r>
            <a:r>
              <a:rPr b="1" lang="en-US" sz="1200" u="sng">
                <a:solidFill>
                  <a:schemeClr val="hlink"/>
                </a:solidFill>
                <a:hlinkClick r:id="rId5"/>
              </a:rPr>
              <a:t>→</a:t>
            </a:r>
            <a:endParaRPr sz="12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ontserrat"/>
              <a:buChar char="●"/>
            </a:pPr>
            <a:r>
              <a:rPr lang="en-US" sz="1200" u="sng">
                <a:solidFill>
                  <a:schemeClr val="hlink"/>
                </a:solidFill>
                <a:latin typeface="Montserrat"/>
                <a:ea typeface="Montserrat"/>
                <a:cs typeface="Montserrat"/>
                <a:sym typeface="Montserrat"/>
                <a:hlinkClick r:id="rId6"/>
              </a:rPr>
              <a:t>Подробные презентации релизов  </a:t>
            </a:r>
            <a:r>
              <a:rPr b="1" lang="en-US" sz="1200" u="sng">
                <a:solidFill>
                  <a:schemeClr val="hlink"/>
                </a:solidFill>
                <a:hlinkClick r:id="rId7"/>
              </a:rPr>
              <a:t>→</a:t>
            </a:r>
            <a:endParaRPr sz="12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60" name="Google Shape;260;p27"/>
          <p:cNvSpPr txBox="1"/>
          <p:nvPr/>
        </p:nvSpPr>
        <p:spPr>
          <a:xfrm>
            <a:off x="5036175" y="2171325"/>
            <a:ext cx="3000000" cy="1436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3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8-800-700-7484 </a:t>
            </a:r>
            <a:endParaRPr b="1" sz="13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3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food@rarus.ru</a:t>
            </a:r>
            <a:endParaRPr b="1" sz="13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3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1С-Коннект: ЛК 1С:Общепит</a:t>
            </a:r>
            <a:endParaRPr b="1" sz="13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3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Skype: food-1c</a:t>
            </a:r>
            <a:endParaRPr b="1" sz="1300"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Google Shape;42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740925" y="330787"/>
            <a:ext cx="1079500" cy="230187"/>
          </a:xfrm>
          <a:prstGeom prst="rect">
            <a:avLst/>
          </a:prstGeom>
          <a:noFill/>
          <a:ln>
            <a:noFill/>
          </a:ln>
        </p:spPr>
      </p:pic>
      <p:pic>
        <p:nvPicPr>
          <p:cNvPr id="43" name="Google Shape;43;p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712128" y="3761056"/>
            <a:ext cx="1647791" cy="765509"/>
          </a:xfrm>
          <a:prstGeom prst="rect">
            <a:avLst/>
          </a:prstGeom>
          <a:noFill/>
          <a:ln>
            <a:noFill/>
          </a:ln>
        </p:spPr>
      </p:pic>
      <p:pic>
        <p:nvPicPr>
          <p:cNvPr id="44" name="Google Shape;44;p7"/>
          <p:cNvPicPr preferRelativeResize="0"/>
          <p:nvPr/>
        </p:nvPicPr>
        <p:blipFill rotWithShape="1">
          <a:blip r:embed="rId5">
            <a:alphaModFix/>
          </a:blip>
          <a:srcRect b="14125" l="7096" r="5506" t="15248"/>
          <a:stretch/>
        </p:blipFill>
        <p:spPr>
          <a:xfrm>
            <a:off x="5770809" y="1777855"/>
            <a:ext cx="1305258" cy="473577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45;p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59201" y="3818076"/>
            <a:ext cx="979154" cy="687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6" name="Google Shape;46;p7"/>
          <p:cNvPicPr preferRelativeResize="0"/>
          <p:nvPr/>
        </p:nvPicPr>
        <p:blipFill rotWithShape="1">
          <a:blip r:embed="rId7">
            <a:alphaModFix/>
          </a:blip>
          <a:srcRect b="13210" l="0" r="0" t="14283"/>
          <a:stretch/>
        </p:blipFill>
        <p:spPr>
          <a:xfrm>
            <a:off x="3807589" y="2680937"/>
            <a:ext cx="1634817" cy="68766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" name="Google Shape;47;p7"/>
          <p:cNvPicPr preferRelativeResize="0"/>
          <p:nvPr/>
        </p:nvPicPr>
        <p:blipFill rotWithShape="1">
          <a:blip r:embed="rId8">
            <a:alphaModFix/>
          </a:blip>
          <a:srcRect b="9492" l="26818" r="26637" t="10807"/>
          <a:stretch/>
        </p:blipFill>
        <p:spPr>
          <a:xfrm>
            <a:off x="7462892" y="3659323"/>
            <a:ext cx="893957" cy="892662"/>
          </a:xfrm>
          <a:prstGeom prst="rect">
            <a:avLst/>
          </a:prstGeom>
          <a:noFill/>
          <a:ln>
            <a:noFill/>
          </a:ln>
        </p:spPr>
      </p:pic>
      <p:pic>
        <p:nvPicPr>
          <p:cNvPr id="48" name="Google Shape;48;p7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5716375" y="2656939"/>
            <a:ext cx="1105447" cy="735666"/>
          </a:xfrm>
          <a:prstGeom prst="rect">
            <a:avLst/>
          </a:prstGeom>
          <a:noFill/>
          <a:ln>
            <a:noFill/>
          </a:ln>
        </p:spPr>
      </p:pic>
      <p:pic>
        <p:nvPicPr>
          <p:cNvPr id="49" name="Google Shape;49;p7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7244672" y="1769423"/>
            <a:ext cx="1275415" cy="490444"/>
          </a:xfrm>
          <a:prstGeom prst="rect">
            <a:avLst/>
          </a:prstGeom>
          <a:noFill/>
          <a:ln>
            <a:noFill/>
          </a:ln>
        </p:spPr>
      </p:pic>
      <p:pic>
        <p:nvPicPr>
          <p:cNvPr id="50" name="Google Shape;50;p7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572102" y="1703250"/>
            <a:ext cx="1082093" cy="622787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Google Shape;51;p7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5592533" y="3604053"/>
            <a:ext cx="1440195" cy="1079497"/>
          </a:xfrm>
          <a:prstGeom prst="rect">
            <a:avLst/>
          </a:prstGeom>
          <a:noFill/>
          <a:ln>
            <a:noFill/>
          </a:ln>
        </p:spPr>
      </p:pic>
      <p:pic>
        <p:nvPicPr>
          <p:cNvPr id="52" name="Google Shape;52;p7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568850" y="2577899"/>
            <a:ext cx="1088580" cy="797945"/>
          </a:xfrm>
          <a:prstGeom prst="rect">
            <a:avLst/>
          </a:prstGeom>
          <a:noFill/>
          <a:ln>
            <a:noFill/>
          </a:ln>
        </p:spPr>
      </p:pic>
      <p:pic>
        <p:nvPicPr>
          <p:cNvPr id="53" name="Google Shape;53;p7"/>
          <p:cNvPicPr preferRelativeResize="0"/>
          <p:nvPr/>
        </p:nvPicPr>
        <p:blipFill rotWithShape="1">
          <a:blip r:embed="rId14">
            <a:alphaModFix/>
          </a:blip>
          <a:srcRect b="0" l="0" r="0" t="0"/>
          <a:stretch/>
        </p:blipFill>
        <p:spPr>
          <a:xfrm>
            <a:off x="7095775" y="2811995"/>
            <a:ext cx="1489500" cy="425571"/>
          </a:xfrm>
          <a:prstGeom prst="rect">
            <a:avLst/>
          </a:prstGeom>
          <a:noFill/>
          <a:ln>
            <a:noFill/>
          </a:ln>
        </p:spPr>
      </p:pic>
      <p:pic>
        <p:nvPicPr>
          <p:cNvPr id="54" name="Google Shape;54;p7"/>
          <p:cNvPicPr preferRelativeResize="0"/>
          <p:nvPr/>
        </p:nvPicPr>
        <p:blipFill rotWithShape="1">
          <a:blip r:embed="rId15">
            <a:alphaModFix/>
          </a:blip>
          <a:srcRect b="31307" l="10605" r="6728" t="32944"/>
          <a:stretch/>
        </p:blipFill>
        <p:spPr>
          <a:xfrm>
            <a:off x="1908289" y="2746832"/>
            <a:ext cx="1559562" cy="67468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7"/>
          <p:cNvPicPr preferRelativeResize="0"/>
          <p:nvPr/>
        </p:nvPicPr>
        <p:blipFill rotWithShape="1">
          <a:blip r:embed="rId16">
            <a:alphaModFix/>
          </a:blip>
          <a:srcRect b="12178" l="30310" r="30310" t="17788"/>
          <a:stretch/>
        </p:blipFill>
        <p:spPr>
          <a:xfrm>
            <a:off x="2321252" y="3745494"/>
            <a:ext cx="796648" cy="796648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7"/>
          <p:cNvPicPr preferRelativeResize="0"/>
          <p:nvPr/>
        </p:nvPicPr>
        <p:blipFill rotWithShape="1">
          <a:blip r:embed="rId17">
            <a:alphaModFix/>
          </a:blip>
          <a:srcRect b="0" l="0" r="0" t="0"/>
          <a:stretch/>
        </p:blipFill>
        <p:spPr>
          <a:xfrm>
            <a:off x="3810207" y="1813535"/>
            <a:ext cx="1743804" cy="402216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57;p7"/>
          <p:cNvPicPr preferRelativeResize="0"/>
          <p:nvPr/>
        </p:nvPicPr>
        <p:blipFill rotWithShape="1">
          <a:blip r:embed="rId18">
            <a:alphaModFix/>
          </a:blip>
          <a:srcRect b="0" l="0" r="0" t="0"/>
          <a:stretch/>
        </p:blipFill>
        <p:spPr>
          <a:xfrm>
            <a:off x="1908301" y="1787569"/>
            <a:ext cx="1647788" cy="487638"/>
          </a:xfrm>
          <a:prstGeom prst="rect">
            <a:avLst/>
          </a:prstGeom>
          <a:noFill/>
          <a:ln>
            <a:noFill/>
          </a:ln>
        </p:spPr>
      </p:pic>
      <p:sp>
        <p:nvSpPr>
          <p:cNvPr id="58" name="Google Shape;58;p7"/>
          <p:cNvSpPr txBox="1"/>
          <p:nvPr>
            <p:ph idx="1" type="body"/>
          </p:nvPr>
        </p:nvSpPr>
        <p:spPr>
          <a:xfrm>
            <a:off x="648100" y="714725"/>
            <a:ext cx="6990000" cy="652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None/>
            </a:pPr>
            <a:r>
              <a:rPr b="1" lang="en-US" sz="3500">
                <a:solidFill>
                  <a:srgbClr val="C00000"/>
                </a:solidFill>
                <a:latin typeface="Montserrat"/>
                <a:ea typeface="Montserrat"/>
                <a:cs typeface="Montserrat"/>
                <a:sym typeface="Montserrat"/>
              </a:rPr>
              <a:t>Наши клиенты</a:t>
            </a:r>
            <a:endParaRPr b="1" i="0" sz="3500" u="none" cap="none" strike="noStrike">
              <a:solidFill>
                <a:srgbClr val="C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8"/>
          <p:cNvSpPr txBox="1"/>
          <p:nvPr/>
        </p:nvSpPr>
        <p:spPr>
          <a:xfrm>
            <a:off x="648100" y="714725"/>
            <a:ext cx="7573500" cy="1104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500">
                <a:solidFill>
                  <a:srgbClr val="C00000"/>
                </a:solidFill>
                <a:latin typeface="Montserrat"/>
                <a:ea typeface="Montserrat"/>
                <a:cs typeface="Montserrat"/>
                <a:sym typeface="Montserrat"/>
              </a:rPr>
              <a:t>Используйте возможности</a:t>
            </a:r>
            <a:endParaRPr b="1" sz="3500">
              <a:solidFill>
                <a:srgbClr val="C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500">
                <a:solidFill>
                  <a:srgbClr val="C00000"/>
                </a:solidFill>
                <a:latin typeface="Montserrat"/>
                <a:ea typeface="Montserrat"/>
                <a:cs typeface="Montserrat"/>
                <a:sym typeface="Montserrat"/>
              </a:rPr>
              <a:t>1С:Розница 8</a:t>
            </a:r>
            <a:endParaRPr b="1" sz="3500">
              <a:solidFill>
                <a:srgbClr val="C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500">
              <a:solidFill>
                <a:srgbClr val="FF66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500">
              <a:solidFill>
                <a:srgbClr val="FF66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500">
              <a:solidFill>
                <a:srgbClr val="FF66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5" name="Google Shape;65;p8"/>
          <p:cNvSpPr txBox="1"/>
          <p:nvPr/>
        </p:nvSpPr>
        <p:spPr>
          <a:xfrm>
            <a:off x="648100" y="1895825"/>
            <a:ext cx="6496500" cy="67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latin typeface="Montserrat SemiBold"/>
                <a:ea typeface="Montserrat SemiBold"/>
                <a:cs typeface="Montserrat SemiBold"/>
                <a:sym typeface="Montserrat SemiBold"/>
              </a:rPr>
              <a:t>Вам будут доступны все основных возможности и механизмы </a:t>
            </a:r>
            <a:endParaRPr sz="1200"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latin typeface="Montserrat SemiBold"/>
                <a:ea typeface="Montserrat SemiBold"/>
                <a:cs typeface="Montserrat SemiBold"/>
                <a:sym typeface="Montserrat SemiBold"/>
              </a:rPr>
              <a:t>типового решения на базе которого создан продукт</a:t>
            </a:r>
            <a:endParaRPr sz="1200"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2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2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pic>
        <p:nvPicPr>
          <p:cNvPr id="66" name="Google Shape;66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740925" y="330787"/>
            <a:ext cx="1079500" cy="230187"/>
          </a:xfrm>
          <a:prstGeom prst="rect">
            <a:avLst/>
          </a:prstGeom>
          <a:noFill/>
          <a:ln>
            <a:noFill/>
          </a:ln>
        </p:spPr>
      </p:pic>
      <p:sp>
        <p:nvSpPr>
          <p:cNvPr id="67" name="Google Shape;67;p8"/>
          <p:cNvSpPr txBox="1"/>
          <p:nvPr/>
        </p:nvSpPr>
        <p:spPr>
          <a:xfrm>
            <a:off x="495700" y="2724425"/>
            <a:ext cx="3740100" cy="204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ontserrat"/>
              <a:buChar char="○"/>
            </a:pPr>
            <a:r>
              <a:rPr lang="en-US" sz="1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Поддержка онлайн-ККТ (54-ФЗ)</a:t>
            </a:r>
            <a:endParaRPr sz="12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ontserrat"/>
              <a:buChar char="○"/>
            </a:pPr>
            <a:r>
              <a:rPr lang="en-US" sz="1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Нормативно-справочная информация</a:t>
            </a:r>
            <a:endParaRPr sz="12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ontserrat"/>
              <a:buChar char="○"/>
            </a:pPr>
            <a:r>
              <a:rPr lang="en-US" sz="1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Маркетинг</a:t>
            </a:r>
            <a:endParaRPr sz="12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ontserrat"/>
              <a:buChar char="○"/>
            </a:pPr>
            <a:r>
              <a:rPr lang="en-US" sz="1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Управление запасами и закупками</a:t>
            </a:r>
            <a:endParaRPr sz="12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ontserrat"/>
              <a:buChar char="○"/>
            </a:pPr>
            <a:r>
              <a:rPr lang="en-US" sz="1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Управление складом </a:t>
            </a:r>
            <a:endParaRPr sz="12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ontserrat"/>
              <a:buChar char="○"/>
            </a:pPr>
            <a:r>
              <a:rPr lang="en-US" sz="1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Управление продажами</a:t>
            </a:r>
            <a:endParaRPr sz="12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ontserrat"/>
              <a:buChar char="○"/>
            </a:pPr>
            <a:r>
              <a:rPr lang="en-US" sz="1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Учет платежных средств</a:t>
            </a:r>
            <a:endParaRPr sz="12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8" name="Google Shape;68;p8"/>
          <p:cNvSpPr txBox="1"/>
          <p:nvPr/>
        </p:nvSpPr>
        <p:spPr>
          <a:xfrm>
            <a:off x="4572000" y="2724425"/>
            <a:ext cx="3995100" cy="204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ontserrat"/>
              <a:buChar char="○"/>
            </a:pPr>
            <a:r>
              <a:rPr lang="en-US" sz="1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Управление персоналом</a:t>
            </a:r>
            <a:endParaRPr sz="12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ontserrat"/>
              <a:buChar char="○"/>
            </a:pPr>
            <a:r>
              <a:rPr lang="en-US" sz="1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Система отчетности</a:t>
            </a:r>
            <a:endParaRPr sz="12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ontserrat"/>
              <a:buChar char="○"/>
            </a:pPr>
            <a:r>
              <a:rPr lang="en-US" sz="1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Подключаемое торговое оборудование</a:t>
            </a:r>
            <a:endParaRPr sz="12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ontserrat"/>
              <a:buChar char="○"/>
            </a:pPr>
            <a:r>
              <a:rPr lang="en-US" sz="1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Обмен данными</a:t>
            </a:r>
            <a:endParaRPr sz="12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ontserrat"/>
              <a:buChar char="○"/>
            </a:pPr>
            <a:r>
              <a:rPr lang="en-US" sz="1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1С:Мобильная касса</a:t>
            </a:r>
            <a:endParaRPr sz="12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ontserrat"/>
              <a:buChar char="○"/>
            </a:pPr>
            <a:r>
              <a:rPr lang="en-US" sz="1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1С:Проверка ценников</a:t>
            </a:r>
            <a:endParaRPr sz="12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9"/>
          <p:cNvSpPr/>
          <p:nvPr/>
        </p:nvSpPr>
        <p:spPr>
          <a:xfrm>
            <a:off x="4838100" y="2330650"/>
            <a:ext cx="4305900" cy="933600"/>
          </a:xfrm>
          <a:prstGeom prst="rect">
            <a:avLst/>
          </a:prstGeom>
          <a:solidFill>
            <a:srgbClr val="C00000">
              <a:alpha val="8173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5" name="Google Shape;75;p9"/>
          <p:cNvSpPr txBox="1"/>
          <p:nvPr/>
        </p:nvSpPr>
        <p:spPr>
          <a:xfrm>
            <a:off x="648100" y="714725"/>
            <a:ext cx="7573500" cy="1104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500">
                <a:solidFill>
                  <a:srgbClr val="C00000"/>
                </a:solidFill>
                <a:latin typeface="Montserrat"/>
                <a:ea typeface="Montserrat"/>
                <a:cs typeface="Montserrat"/>
                <a:sym typeface="Montserrat"/>
              </a:rPr>
              <a:t>Адаптируйте под себя</a:t>
            </a:r>
            <a:endParaRPr b="1" sz="3500">
              <a:solidFill>
                <a:srgbClr val="C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500">
              <a:solidFill>
                <a:srgbClr val="FF66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500">
              <a:solidFill>
                <a:srgbClr val="FF66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500">
              <a:solidFill>
                <a:srgbClr val="FF66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6" name="Google Shape;76;p9"/>
          <p:cNvSpPr txBox="1"/>
          <p:nvPr/>
        </p:nvSpPr>
        <p:spPr>
          <a:xfrm>
            <a:off x="648100" y="1362425"/>
            <a:ext cx="6496500" cy="67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latin typeface="Montserrat SemiBold"/>
                <a:ea typeface="Montserrat SemiBold"/>
                <a:cs typeface="Montserrat SemiBold"/>
                <a:sym typeface="Montserrat SemiBold"/>
              </a:rPr>
              <a:t>Интерфейс программы может быть адаптирован под особенности конкретного заведения или сотрудника</a:t>
            </a:r>
            <a:endParaRPr sz="1200"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pic>
        <p:nvPicPr>
          <p:cNvPr id="77" name="Google Shape;77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740925" y="330787"/>
            <a:ext cx="1079500" cy="230187"/>
          </a:xfrm>
          <a:prstGeom prst="rect">
            <a:avLst/>
          </a:prstGeom>
          <a:noFill/>
          <a:ln>
            <a:noFill/>
          </a:ln>
        </p:spPr>
      </p:pic>
      <p:sp>
        <p:nvSpPr>
          <p:cNvPr id="78" name="Google Shape;78;p9"/>
          <p:cNvSpPr txBox="1"/>
          <p:nvPr/>
        </p:nvSpPr>
        <p:spPr>
          <a:xfrm>
            <a:off x="571900" y="2717325"/>
            <a:ext cx="3963000" cy="173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ontserrat"/>
              <a:buChar char="○"/>
            </a:pPr>
            <a:r>
              <a:rPr lang="en-US" sz="1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Название пунктов, иконки, расположение</a:t>
            </a:r>
            <a:endParaRPr sz="12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ontserrat"/>
              <a:buChar char="○"/>
            </a:pPr>
            <a:r>
              <a:rPr lang="en-US" sz="1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Под особенности и оборудование конкретного заведения</a:t>
            </a:r>
            <a:endParaRPr sz="12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ontserrat"/>
              <a:buChar char="○"/>
            </a:pPr>
            <a:r>
              <a:rPr lang="en-US" sz="1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Под возможности (зрение, координация, предпочтения) конкретного сотрудника</a:t>
            </a:r>
            <a:endParaRPr sz="12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9" name="Google Shape;79;p9"/>
          <p:cNvSpPr txBox="1"/>
          <p:nvPr/>
        </p:nvSpPr>
        <p:spPr>
          <a:xfrm>
            <a:off x="4941400" y="2330675"/>
            <a:ext cx="3818700" cy="93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Официант может увеличивать и уменьшать размеры кнопок элементов меню, задавать количество колонок и строк, управлять размером шрифта, </a:t>
            </a:r>
            <a:endParaRPr sz="10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менять размеры таблицы заказа </a:t>
            </a:r>
            <a:endParaRPr sz="10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80" name="Google Shape;80;p9"/>
          <p:cNvSpPr txBox="1"/>
          <p:nvPr/>
        </p:nvSpPr>
        <p:spPr>
          <a:xfrm>
            <a:off x="648100" y="2233650"/>
            <a:ext cx="3701400" cy="33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latin typeface="Montserrat SemiBold"/>
                <a:ea typeface="Montserrat SemiBold"/>
                <a:cs typeface="Montserrat SemiBold"/>
                <a:sym typeface="Montserrat SemiBold"/>
              </a:rPr>
              <a:t>Легко меняйте под себя:</a:t>
            </a:r>
            <a:endParaRPr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pic>
        <p:nvPicPr>
          <p:cNvPr id="81" name="Google Shape;81;p9"/>
          <p:cNvPicPr preferRelativeResize="0"/>
          <p:nvPr/>
        </p:nvPicPr>
        <p:blipFill rotWithShape="1">
          <a:blip r:embed="rId4">
            <a:alphaModFix/>
          </a:blip>
          <a:srcRect b="0" l="0" r="6463" t="61544"/>
          <a:stretch/>
        </p:blipFill>
        <p:spPr>
          <a:xfrm>
            <a:off x="4941400" y="3468875"/>
            <a:ext cx="3223125" cy="1196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0"/>
          <p:cNvSpPr txBox="1"/>
          <p:nvPr/>
        </p:nvSpPr>
        <p:spPr>
          <a:xfrm>
            <a:off x="648100" y="714725"/>
            <a:ext cx="7573500" cy="1104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500">
                <a:solidFill>
                  <a:srgbClr val="C00000"/>
                </a:solidFill>
                <a:latin typeface="Montserrat"/>
                <a:ea typeface="Montserrat"/>
                <a:cs typeface="Montserrat"/>
                <a:sym typeface="Montserrat"/>
              </a:rPr>
              <a:t>Обменивайтесь данными </a:t>
            </a:r>
            <a:endParaRPr b="1" sz="3500">
              <a:solidFill>
                <a:srgbClr val="C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500">
                <a:solidFill>
                  <a:srgbClr val="C00000"/>
                </a:solidFill>
                <a:latin typeface="Montserrat"/>
                <a:ea typeface="Montserrat"/>
                <a:cs typeface="Montserrat"/>
                <a:sym typeface="Montserrat"/>
              </a:rPr>
              <a:t>с бэк-офисом</a:t>
            </a:r>
            <a:endParaRPr b="1" sz="3500">
              <a:solidFill>
                <a:srgbClr val="C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500">
              <a:solidFill>
                <a:srgbClr val="FF66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500">
              <a:solidFill>
                <a:srgbClr val="FF66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500">
              <a:solidFill>
                <a:srgbClr val="FF66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88" name="Google Shape;88;p10"/>
          <p:cNvSpPr txBox="1"/>
          <p:nvPr/>
        </p:nvSpPr>
        <p:spPr>
          <a:xfrm>
            <a:off x="648100" y="1895825"/>
            <a:ext cx="6806700" cy="67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latin typeface="Montserrat SemiBold"/>
                <a:ea typeface="Montserrat SemiBold"/>
                <a:cs typeface="Montserrat SemiBold"/>
                <a:sym typeface="Montserrat SemiBold"/>
              </a:rPr>
              <a:t>Настройте обмен с 1С:Бухгалтерия и 1С:Общепит и создайте единую систему, где каждый отдел предприятия работает в едином окне</a:t>
            </a:r>
            <a:endParaRPr sz="1200"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pic>
        <p:nvPicPr>
          <p:cNvPr id="89" name="Google Shape;89;p1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740925" y="330787"/>
            <a:ext cx="1079500" cy="230187"/>
          </a:xfrm>
          <a:prstGeom prst="rect">
            <a:avLst/>
          </a:prstGeom>
          <a:noFill/>
          <a:ln>
            <a:noFill/>
          </a:ln>
        </p:spPr>
      </p:pic>
      <p:sp>
        <p:nvSpPr>
          <p:cNvPr id="90" name="Google Shape;90;p10"/>
          <p:cNvSpPr txBox="1"/>
          <p:nvPr/>
        </p:nvSpPr>
        <p:spPr>
          <a:xfrm>
            <a:off x="648100" y="2724425"/>
            <a:ext cx="3587700" cy="204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Интеграция с 1С:Общепит позволит:</a:t>
            </a:r>
            <a:endParaRPr sz="1200">
              <a:solidFill>
                <a:schemeClr val="dk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ontserrat"/>
              <a:buChar char="○"/>
            </a:pPr>
            <a:r>
              <a:rPr lang="en-US" sz="1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вести складские остатки</a:t>
            </a:r>
            <a:endParaRPr sz="12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ontserrat"/>
              <a:buChar char="○"/>
            </a:pPr>
            <a:r>
              <a:rPr lang="en-US" sz="1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контролировать производство </a:t>
            </a:r>
            <a:endParaRPr sz="12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и реализацию</a:t>
            </a:r>
            <a:endParaRPr sz="12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ontserrat"/>
              <a:buChar char="○"/>
            </a:pPr>
            <a:r>
              <a:rPr lang="en-US" sz="1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рассчитывать себестоимость блюд</a:t>
            </a:r>
            <a:endParaRPr sz="12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91" name="Google Shape;91;p10"/>
          <p:cNvSpPr txBox="1"/>
          <p:nvPr/>
        </p:nvSpPr>
        <p:spPr>
          <a:xfrm>
            <a:off x="4572000" y="2724425"/>
            <a:ext cx="3995100" cy="204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А с бухой то позволит??</a:t>
            </a:r>
            <a:endParaRPr sz="12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" name="Google Shape;97;p11"/>
          <p:cNvPicPr preferRelativeResize="0"/>
          <p:nvPr/>
        </p:nvPicPr>
        <p:blipFill rotWithShape="1">
          <a:blip r:embed="rId3">
            <a:alphaModFix/>
          </a:blip>
          <a:srcRect b="0" l="0" r="29148" t="0"/>
          <a:stretch/>
        </p:blipFill>
        <p:spPr>
          <a:xfrm>
            <a:off x="6605725" y="2135075"/>
            <a:ext cx="2538276" cy="1886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11"/>
          <p:cNvPicPr preferRelativeResize="0"/>
          <p:nvPr/>
        </p:nvPicPr>
        <p:blipFill rotWithShape="1">
          <a:blip r:embed="rId4">
            <a:alphaModFix/>
          </a:blip>
          <a:srcRect b="0" l="35950" r="35021" t="28335"/>
          <a:stretch/>
        </p:blipFill>
        <p:spPr>
          <a:xfrm>
            <a:off x="4430450" y="2459225"/>
            <a:ext cx="2654475" cy="2684275"/>
          </a:xfrm>
          <a:prstGeom prst="rect">
            <a:avLst/>
          </a:prstGeom>
          <a:noFill/>
          <a:ln>
            <a:noFill/>
          </a:ln>
        </p:spPr>
      </p:pic>
      <p:sp>
        <p:nvSpPr>
          <p:cNvPr id="99" name="Google Shape;99;p11"/>
          <p:cNvSpPr txBox="1"/>
          <p:nvPr/>
        </p:nvSpPr>
        <p:spPr>
          <a:xfrm>
            <a:off x="648100" y="714725"/>
            <a:ext cx="7573500" cy="1104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200">
                <a:solidFill>
                  <a:srgbClr val="C00000"/>
                </a:solidFill>
                <a:latin typeface="Montserrat"/>
                <a:ea typeface="Montserrat"/>
                <a:cs typeface="Montserrat"/>
                <a:sym typeface="Montserrat"/>
              </a:rPr>
              <a:t>Принимайте заказы на дом</a:t>
            </a:r>
            <a:endParaRPr b="1" sz="3200">
              <a:solidFill>
                <a:srgbClr val="C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200">
                <a:solidFill>
                  <a:srgbClr val="C00000"/>
                </a:solidFill>
                <a:latin typeface="Montserrat"/>
                <a:ea typeface="Montserrat"/>
                <a:cs typeface="Montserrat"/>
                <a:sym typeface="Montserrat"/>
              </a:rPr>
              <a:t>и контролируйте доставку</a:t>
            </a:r>
            <a:endParaRPr b="1" sz="3200">
              <a:solidFill>
                <a:srgbClr val="C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200">
              <a:solidFill>
                <a:srgbClr val="FF66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200">
              <a:solidFill>
                <a:srgbClr val="FF66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200">
              <a:solidFill>
                <a:srgbClr val="FF66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00" name="Google Shape;100;p11"/>
          <p:cNvSpPr txBox="1"/>
          <p:nvPr/>
        </p:nvSpPr>
        <p:spPr>
          <a:xfrm>
            <a:off x="648100" y="1895825"/>
            <a:ext cx="6806700" cy="67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latin typeface="Montserrat SemiBold"/>
                <a:ea typeface="Montserrat SemiBold"/>
                <a:cs typeface="Montserrat SemiBold"/>
                <a:sym typeface="Montserrat SemiBold"/>
              </a:rPr>
              <a:t>В решении предусмотрен режим доставки, который позволяет полностью контролировать процесс от телефонного звонка до двери клиента</a:t>
            </a:r>
            <a:endParaRPr sz="1200"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pic>
        <p:nvPicPr>
          <p:cNvPr id="101" name="Google Shape;101;p1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740925" y="330787"/>
            <a:ext cx="1079500" cy="230187"/>
          </a:xfrm>
          <a:prstGeom prst="rect">
            <a:avLst/>
          </a:prstGeom>
          <a:noFill/>
          <a:ln>
            <a:noFill/>
          </a:ln>
        </p:spPr>
      </p:pic>
      <p:sp>
        <p:nvSpPr>
          <p:cNvPr id="102" name="Google Shape;102;p11"/>
          <p:cNvSpPr txBox="1"/>
          <p:nvPr/>
        </p:nvSpPr>
        <p:spPr>
          <a:xfrm>
            <a:off x="550300" y="3179825"/>
            <a:ext cx="2949600" cy="84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ontserrat"/>
              <a:buAutoNum type="arabicPeriod"/>
            </a:pPr>
            <a:r>
              <a:rPr lang="en-US" sz="1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ваш сайт</a:t>
            </a:r>
            <a:endParaRPr sz="12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ontserrat"/>
              <a:buAutoNum type="arabicPeriod"/>
            </a:pPr>
            <a:r>
              <a:rPr lang="en-US" sz="1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мобильное приложение</a:t>
            </a:r>
            <a:endParaRPr sz="12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ontserrat"/>
              <a:buAutoNum type="arabicPeriod"/>
            </a:pPr>
            <a:r>
              <a:rPr lang="en-US" sz="1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сервис Яндекс.Еда</a:t>
            </a:r>
            <a:endParaRPr sz="12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03" name="Google Shape;103;p11"/>
          <p:cNvSpPr/>
          <p:nvPr/>
        </p:nvSpPr>
        <p:spPr>
          <a:xfrm>
            <a:off x="0" y="2800625"/>
            <a:ext cx="3106500" cy="379200"/>
          </a:xfrm>
          <a:prstGeom prst="rect">
            <a:avLst/>
          </a:prstGeom>
          <a:solidFill>
            <a:srgbClr val="C00000">
              <a:alpha val="8173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4" name="Google Shape;104;p11"/>
          <p:cNvSpPr txBox="1"/>
          <p:nvPr/>
        </p:nvSpPr>
        <p:spPr>
          <a:xfrm>
            <a:off x="648100" y="2800600"/>
            <a:ext cx="2382300" cy="379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Интегрируйте решение и:</a:t>
            </a:r>
            <a:endParaRPr sz="1200">
              <a:solidFill>
                <a:srgbClr val="FFFFFF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2"/>
          <p:cNvSpPr txBox="1"/>
          <p:nvPr/>
        </p:nvSpPr>
        <p:spPr>
          <a:xfrm>
            <a:off x="648100" y="790925"/>
            <a:ext cx="8361000" cy="1104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800">
                <a:solidFill>
                  <a:srgbClr val="C00000"/>
                </a:solidFill>
                <a:latin typeface="Montserrat"/>
                <a:ea typeface="Montserrat"/>
                <a:cs typeface="Montserrat"/>
                <a:sym typeface="Montserrat"/>
              </a:rPr>
              <a:t>Прием заказов — режим </a:t>
            </a:r>
            <a:r>
              <a:rPr b="1" lang="en-US" sz="2800">
                <a:solidFill>
                  <a:srgbClr val="C00000"/>
                </a:solidFill>
                <a:latin typeface="Montserrat"/>
                <a:ea typeface="Montserrat"/>
                <a:cs typeface="Montserrat"/>
                <a:sym typeface="Montserrat"/>
              </a:rPr>
              <a:t>Call-центр</a:t>
            </a:r>
            <a:endParaRPr b="1" sz="2800">
              <a:solidFill>
                <a:srgbClr val="C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800">
              <a:solidFill>
                <a:srgbClr val="FF66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800">
              <a:solidFill>
                <a:srgbClr val="FF66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800">
              <a:solidFill>
                <a:srgbClr val="FF66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11" name="Google Shape;111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740925" y="330787"/>
            <a:ext cx="1079500" cy="230187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p12"/>
          <p:cNvSpPr txBox="1"/>
          <p:nvPr/>
        </p:nvSpPr>
        <p:spPr>
          <a:xfrm>
            <a:off x="648100" y="1362425"/>
            <a:ext cx="7195500" cy="120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latin typeface="Montserrat SemiBold"/>
                <a:ea typeface="Montserrat SemiBold"/>
                <a:cs typeface="Montserrat SemiBold"/>
                <a:sym typeface="Montserrat SemiBold"/>
              </a:rPr>
              <a:t>Поможет организовать доставку на крупных предприятиях, где есть несколько мест приготовления или несколько точек, откуда ресторан отправляет заказ </a:t>
            </a:r>
            <a:endParaRPr sz="1200"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latin typeface="Montserrat"/>
                <a:ea typeface="Montserrat"/>
                <a:cs typeface="Montserrat"/>
                <a:sym typeface="Montserrat"/>
              </a:rPr>
              <a:t>Call-центр принимает входящие звонки, заказы из мобильных-приложений </a:t>
            </a:r>
            <a:endParaRPr sz="12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latin typeface="Montserrat"/>
                <a:ea typeface="Montserrat"/>
                <a:cs typeface="Montserrat"/>
                <a:sym typeface="Montserrat"/>
              </a:rPr>
              <a:t>или корзины на сайте</a:t>
            </a:r>
            <a:endParaRPr sz="12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2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u="sng">
                <a:solidFill>
                  <a:schemeClr val="hlink"/>
                </a:solidFill>
                <a:latin typeface="Montserrat"/>
                <a:ea typeface="Montserrat"/>
                <a:cs typeface="Montserrat"/>
                <a:sym typeface="Montserrat"/>
                <a:hlinkClick r:id="rId4"/>
              </a:rPr>
              <a:t>Смотреть видео «Управление доставкой в решениях „1С:Ресторан. Фронт‑офис“ и „1С:Фастфуд. Фронт‑офис“» </a:t>
            </a:r>
            <a:r>
              <a:rPr b="1" lang="en-US" sz="1050" u="sng">
                <a:solidFill>
                  <a:schemeClr val="hlink"/>
                </a:solidFill>
                <a:highlight>
                  <a:schemeClr val="lt1"/>
                </a:highlight>
                <a:hlinkClick r:id="rId5"/>
              </a:rPr>
              <a:t>→</a:t>
            </a:r>
            <a:endParaRPr sz="12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u="sng">
                <a:solidFill>
                  <a:schemeClr val="hlink"/>
                </a:solidFill>
                <a:latin typeface="Montserrat"/>
                <a:ea typeface="Montserrat"/>
                <a:cs typeface="Montserrat"/>
                <a:sym typeface="Montserrat"/>
                <a:hlinkClick r:id="rId6"/>
              </a:rPr>
              <a:t>Смотреть видео инструкцию по настройке Call-центра</a:t>
            </a:r>
            <a:r>
              <a:rPr b="1" lang="en-US" sz="1050" u="sng">
                <a:solidFill>
                  <a:schemeClr val="hlink"/>
                </a:solidFill>
                <a:highlight>
                  <a:schemeClr val="lt1"/>
                </a:highlight>
                <a:hlinkClick r:id="rId7"/>
              </a:rPr>
              <a:t>→</a:t>
            </a:r>
            <a:endParaRPr sz="1300"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" name="Google Shape;118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82925" y="1447650"/>
            <a:ext cx="6397649" cy="3416801"/>
          </a:xfrm>
          <a:prstGeom prst="rect">
            <a:avLst/>
          </a:prstGeom>
          <a:noFill/>
          <a:ln>
            <a:noFill/>
          </a:ln>
        </p:spPr>
      </p:pic>
      <p:sp>
        <p:nvSpPr>
          <p:cNvPr id="119" name="Google Shape;119;p13"/>
          <p:cNvSpPr txBox="1"/>
          <p:nvPr/>
        </p:nvSpPr>
        <p:spPr>
          <a:xfrm>
            <a:off x="648100" y="790925"/>
            <a:ext cx="8361000" cy="1104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800">
                <a:solidFill>
                  <a:srgbClr val="C00000"/>
                </a:solidFill>
                <a:latin typeface="Montserrat"/>
                <a:ea typeface="Montserrat"/>
                <a:cs typeface="Montserrat"/>
                <a:sym typeface="Montserrat"/>
              </a:rPr>
              <a:t>Интерфейс с заказами</a:t>
            </a:r>
            <a:endParaRPr b="1" sz="2800">
              <a:solidFill>
                <a:srgbClr val="C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800">
              <a:solidFill>
                <a:srgbClr val="FF66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800">
              <a:solidFill>
                <a:srgbClr val="FF66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800">
              <a:solidFill>
                <a:srgbClr val="FF66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20" name="Google Shape;120;p1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740925" y="330787"/>
            <a:ext cx="1079500" cy="2301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1_Тема Office">
  <a:themeElements>
    <a:clrScheme name="Стандартная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Тема Office">
  <a:themeElements>
    <a:clrScheme name="Стандартная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